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56" r:id="rId5"/>
    <p:sldId id="307" r:id="rId6"/>
    <p:sldId id="308" r:id="rId7"/>
    <p:sldId id="309" r:id="rId8"/>
    <p:sldId id="310" r:id="rId9"/>
    <p:sldId id="259" r:id="rId10"/>
    <p:sldId id="266" r:id="rId11"/>
    <p:sldId id="267" r:id="rId12"/>
    <p:sldId id="323" r:id="rId13"/>
    <p:sldId id="318" r:id="rId14"/>
    <p:sldId id="326" r:id="rId15"/>
    <p:sldId id="327" r:id="rId16"/>
    <p:sldId id="325" r:id="rId17"/>
    <p:sldId id="328" r:id="rId18"/>
    <p:sldId id="329" r:id="rId19"/>
    <p:sldId id="311" r:id="rId20"/>
    <p:sldId id="313" r:id="rId21"/>
    <p:sldId id="314" r:id="rId22"/>
    <p:sldId id="330" r:id="rId23"/>
    <p:sldId id="331" r:id="rId24"/>
    <p:sldId id="282" r:id="rId25"/>
    <p:sldId id="316" r:id="rId26"/>
    <p:sldId id="319" r:id="rId27"/>
    <p:sldId id="294" r:id="rId28"/>
    <p:sldId id="315" r:id="rId29"/>
    <p:sldId id="317" r:id="rId30"/>
    <p:sldId id="283" r:id="rId31"/>
    <p:sldId id="321" r:id="rId32"/>
    <p:sldId id="320" r:id="rId33"/>
    <p:sldId id="322" r:id="rId34"/>
    <p:sldId id="324" r:id="rId35"/>
    <p:sldId id="280" r:id="rId36"/>
    <p:sldId id="284" r:id="rId37"/>
    <p:sldId id="268" r:id="rId38"/>
    <p:sldId id="299" r:id="rId39"/>
    <p:sldId id="269" r:id="rId40"/>
    <p:sldId id="301" r:id="rId41"/>
    <p:sldId id="303" r:id="rId42"/>
    <p:sldId id="304" r:id="rId43"/>
    <p:sldId id="288" r:id="rId44"/>
    <p:sldId id="291" r:id="rId45"/>
    <p:sldId id="289" r:id="rId46"/>
    <p:sldId id="275" r:id="rId47"/>
    <p:sldId id="290" r:id="rId48"/>
    <p:sldId id="292" r:id="rId49"/>
    <p:sldId id="293" r:id="rId50"/>
    <p:sldId id="286" r:id="rId51"/>
    <p:sldId id="260" r:id="rId52"/>
    <p:sldId id="276" r:id="rId53"/>
    <p:sldId id="287" r:id="rId54"/>
    <p:sldId id="296" r:id="rId55"/>
    <p:sldId id="295" r:id="rId56"/>
    <p:sldId id="285" r:id="rId57"/>
    <p:sldId id="297" r:id="rId58"/>
    <p:sldId id="300" r:id="rId59"/>
  </p:sldIdLst>
  <p:sldSz cx="12192000" cy="6858000"/>
  <p:notesSz cx="6858000" cy="9144000"/>
  <p:custDataLst>
    <p:tags r:id="rId6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20B39-E173-49ED-A287-4BD4997506C8}" v="4" dt="2025-09-02T20:55:20.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8" y="1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D3680E88-712B-4B58-B37A-9BF521F5062E}"/>
    <pc:docChg chg="undo custSel addSld delSld modSld">
      <pc:chgData name="Danny Young" userId="cb0f4ce2-eb4f-479e-8e8f-3beb257e632f" providerId="ADAL" clId="{D3680E88-712B-4B58-B37A-9BF521F5062E}" dt="2025-04-09T20:00:47.970" v="3339" actId="20577"/>
      <pc:docMkLst>
        <pc:docMk/>
      </pc:docMkLst>
      <pc:sldChg chg="modSp mod">
        <pc:chgData name="Danny Young" userId="cb0f4ce2-eb4f-479e-8e8f-3beb257e632f" providerId="ADAL" clId="{D3680E88-712B-4B58-B37A-9BF521F5062E}" dt="2025-04-09T19:29:36.790" v="2476" actId="20577"/>
        <pc:sldMkLst>
          <pc:docMk/>
          <pc:sldMk cId="3303696283" sldId="313"/>
        </pc:sldMkLst>
        <pc:spChg chg="mod">
          <ac:chgData name="Danny Young" userId="cb0f4ce2-eb4f-479e-8e8f-3beb257e632f" providerId="ADAL" clId="{D3680E88-712B-4B58-B37A-9BF521F5062E}" dt="2025-04-09T19:29:36.790" v="2476" actId="20577"/>
          <ac:spMkLst>
            <pc:docMk/>
            <pc:sldMk cId="3303696283" sldId="313"/>
            <ac:spMk id="3" creationId="{ECB86CAD-315C-F38F-7308-A06A8EC62F1A}"/>
          </ac:spMkLst>
        </pc:spChg>
      </pc:sldChg>
      <pc:sldChg chg="modSp">
        <pc:chgData name="Danny Young" userId="cb0f4ce2-eb4f-479e-8e8f-3beb257e632f" providerId="ADAL" clId="{D3680E88-712B-4B58-B37A-9BF521F5062E}" dt="2025-04-09T20:00:47.970" v="3339" actId="20577"/>
        <pc:sldMkLst>
          <pc:docMk/>
          <pc:sldMk cId="466340382" sldId="316"/>
        </pc:sldMkLst>
        <pc:spChg chg="mod">
          <ac:chgData name="Danny Young" userId="cb0f4ce2-eb4f-479e-8e8f-3beb257e632f" providerId="ADAL" clId="{D3680E88-712B-4B58-B37A-9BF521F5062E}" dt="2025-04-09T20:00:47.970" v="3339" actId="20577"/>
          <ac:spMkLst>
            <pc:docMk/>
            <pc:sldMk cId="466340382" sldId="316"/>
            <ac:spMk id="3" creationId="{DDD97F9A-30D2-A103-02FA-7C34F9EF531D}"/>
          </ac:spMkLst>
        </pc:spChg>
      </pc:sldChg>
      <pc:sldChg chg="modSp mod">
        <pc:chgData name="Danny Young" userId="cb0f4ce2-eb4f-479e-8e8f-3beb257e632f" providerId="ADAL" clId="{D3680E88-712B-4B58-B37A-9BF521F5062E}" dt="2025-04-09T19:21:08.680" v="2120" actId="20577"/>
        <pc:sldMkLst>
          <pc:docMk/>
          <pc:sldMk cId="3568422258" sldId="325"/>
        </pc:sldMkLst>
        <pc:spChg chg="mod">
          <ac:chgData name="Danny Young" userId="cb0f4ce2-eb4f-479e-8e8f-3beb257e632f" providerId="ADAL" clId="{D3680E88-712B-4B58-B37A-9BF521F5062E}" dt="2025-04-09T19:21:08.680" v="2120" actId="20577"/>
          <ac:spMkLst>
            <pc:docMk/>
            <pc:sldMk cId="3568422258" sldId="325"/>
            <ac:spMk id="6" creationId="{0D73AD22-968E-AE52-8D68-F30828DDD837}"/>
          </ac:spMkLst>
        </pc:spChg>
      </pc:sldChg>
      <pc:sldChg chg="addSp modSp new mod modAnim">
        <pc:chgData name="Danny Young" userId="cb0f4ce2-eb4f-479e-8e8f-3beb257e632f" providerId="ADAL" clId="{D3680E88-712B-4B58-B37A-9BF521F5062E}" dt="2025-04-09T19:25:10.393" v="2274" actId="20577"/>
        <pc:sldMkLst>
          <pc:docMk/>
          <pc:sldMk cId="618554331" sldId="326"/>
        </pc:sldMkLst>
        <pc:spChg chg="mod">
          <ac:chgData name="Danny Young" userId="cb0f4ce2-eb4f-479e-8e8f-3beb257e632f" providerId="ADAL" clId="{D3680E88-712B-4B58-B37A-9BF521F5062E}" dt="2025-04-09T18:19:13.371" v="45" actId="14100"/>
          <ac:spMkLst>
            <pc:docMk/>
            <pc:sldMk cId="618554331" sldId="326"/>
            <ac:spMk id="2" creationId="{64790865-8AB8-1E03-3856-6AB18736904E}"/>
          </ac:spMkLst>
        </pc:spChg>
        <pc:spChg chg="mod">
          <ac:chgData name="Danny Young" userId="cb0f4ce2-eb4f-479e-8e8f-3beb257e632f" providerId="ADAL" clId="{D3680E88-712B-4B58-B37A-9BF521F5062E}" dt="2025-04-09T18:21:40.677" v="366" actId="1076"/>
          <ac:spMkLst>
            <pc:docMk/>
            <pc:sldMk cId="618554331" sldId="326"/>
            <ac:spMk id="3" creationId="{31AF218C-155C-EEE8-5DE7-F8874B4F1B2A}"/>
          </ac:spMkLst>
        </pc:spChg>
        <pc:spChg chg="add mod">
          <ac:chgData name="Danny Young" userId="cb0f4ce2-eb4f-479e-8e8f-3beb257e632f" providerId="ADAL" clId="{D3680E88-712B-4B58-B37A-9BF521F5062E}" dt="2025-04-09T18:29:25.357" v="877" actId="1076"/>
          <ac:spMkLst>
            <pc:docMk/>
            <pc:sldMk cId="618554331" sldId="326"/>
            <ac:spMk id="4" creationId="{86944DAA-9643-D52E-3702-9F60B22D194E}"/>
          </ac:spMkLst>
        </pc:spChg>
        <pc:spChg chg="add mod">
          <ac:chgData name="Danny Young" userId="cb0f4ce2-eb4f-479e-8e8f-3beb257e632f" providerId="ADAL" clId="{D3680E88-712B-4B58-B37A-9BF521F5062E}" dt="2025-04-09T18:29:08.960" v="874" actId="14100"/>
          <ac:spMkLst>
            <pc:docMk/>
            <pc:sldMk cId="618554331" sldId="326"/>
            <ac:spMk id="7" creationId="{43F65582-AA7A-292B-E52A-9486A74A6B9F}"/>
          </ac:spMkLst>
        </pc:spChg>
        <pc:spChg chg="add mod">
          <ac:chgData name="Danny Young" userId="cb0f4ce2-eb4f-479e-8e8f-3beb257e632f" providerId="ADAL" clId="{D3680E88-712B-4B58-B37A-9BF521F5062E}" dt="2025-04-09T19:25:10.393" v="2274" actId="20577"/>
          <ac:spMkLst>
            <pc:docMk/>
            <pc:sldMk cId="618554331" sldId="326"/>
            <ac:spMk id="11" creationId="{D86D800D-8FA8-2BAC-7020-AECC41A08D65}"/>
          </ac:spMkLst>
        </pc:spChg>
        <pc:spChg chg="add mod">
          <ac:chgData name="Danny Young" userId="cb0f4ce2-eb4f-479e-8e8f-3beb257e632f" providerId="ADAL" clId="{D3680E88-712B-4B58-B37A-9BF521F5062E}" dt="2025-04-09T18:33:19.206" v="1185" actId="313"/>
          <ac:spMkLst>
            <pc:docMk/>
            <pc:sldMk cId="618554331" sldId="326"/>
            <ac:spMk id="13" creationId="{0DC16DC6-CB7F-CA34-BDBE-84D627A194DD}"/>
          </ac:spMkLst>
        </pc:spChg>
        <pc:spChg chg="add mod">
          <ac:chgData name="Danny Young" userId="cb0f4ce2-eb4f-479e-8e8f-3beb257e632f" providerId="ADAL" clId="{D3680E88-712B-4B58-B37A-9BF521F5062E}" dt="2025-04-09T18:29:30.770" v="878" actId="1076"/>
          <ac:spMkLst>
            <pc:docMk/>
            <pc:sldMk cId="618554331" sldId="326"/>
            <ac:spMk id="14" creationId="{8006D222-CFEE-A5A1-16CF-223E1338E708}"/>
          </ac:spMkLst>
        </pc:spChg>
        <pc:spChg chg="add mod">
          <ac:chgData name="Danny Young" userId="cb0f4ce2-eb4f-479e-8e8f-3beb257e632f" providerId="ADAL" clId="{D3680E88-712B-4B58-B37A-9BF521F5062E}" dt="2025-04-09T18:30:28.485" v="933" actId="1038"/>
          <ac:spMkLst>
            <pc:docMk/>
            <pc:sldMk cId="618554331" sldId="326"/>
            <ac:spMk id="17" creationId="{DF091FF5-1FC7-0193-D771-BB3BF9F6D13B}"/>
          </ac:spMkLst>
        </pc:spChg>
        <pc:spChg chg="add mod">
          <ac:chgData name="Danny Young" userId="cb0f4ce2-eb4f-479e-8e8f-3beb257e632f" providerId="ADAL" clId="{D3680E88-712B-4B58-B37A-9BF521F5062E}" dt="2025-04-09T18:30:50.744" v="980" actId="1037"/>
          <ac:spMkLst>
            <pc:docMk/>
            <pc:sldMk cId="618554331" sldId="326"/>
            <ac:spMk id="18" creationId="{8F1AB7EE-063A-F007-5A42-69C43F07F447}"/>
          </ac:spMkLst>
        </pc:spChg>
        <pc:spChg chg="add mod">
          <ac:chgData name="Danny Young" userId="cb0f4ce2-eb4f-479e-8e8f-3beb257e632f" providerId="ADAL" clId="{D3680E88-712B-4B58-B37A-9BF521F5062E}" dt="2025-04-09T18:30:56.860" v="983" actId="1076"/>
          <ac:spMkLst>
            <pc:docMk/>
            <pc:sldMk cId="618554331" sldId="326"/>
            <ac:spMk id="19" creationId="{24B13404-04CA-6E84-6D84-91A260656EED}"/>
          </ac:spMkLst>
        </pc:spChg>
        <pc:spChg chg="add mod">
          <ac:chgData name="Danny Young" userId="cb0f4ce2-eb4f-479e-8e8f-3beb257e632f" providerId="ADAL" clId="{D3680E88-712B-4B58-B37A-9BF521F5062E}" dt="2025-04-09T19:23:57.579" v="2266" actId="313"/>
          <ac:spMkLst>
            <pc:docMk/>
            <pc:sldMk cId="618554331" sldId="326"/>
            <ac:spMk id="20" creationId="{44C9E040-6A48-6944-1BB4-4BFC60A7807C}"/>
          </ac:spMkLst>
        </pc:spChg>
        <pc:spChg chg="add mod">
          <ac:chgData name="Danny Young" userId="cb0f4ce2-eb4f-479e-8e8f-3beb257e632f" providerId="ADAL" clId="{D3680E88-712B-4B58-B37A-9BF521F5062E}" dt="2025-04-09T18:32:15.664" v="1078" actId="1037"/>
          <ac:spMkLst>
            <pc:docMk/>
            <pc:sldMk cId="618554331" sldId="326"/>
            <ac:spMk id="22" creationId="{9109BCB3-AB3D-1FC9-CF10-68C8D6BDDB01}"/>
          </ac:spMkLst>
        </pc:spChg>
        <pc:spChg chg="add mod">
          <ac:chgData name="Danny Young" userId="cb0f4ce2-eb4f-479e-8e8f-3beb257e632f" providerId="ADAL" clId="{D3680E88-712B-4B58-B37A-9BF521F5062E}" dt="2025-04-09T18:32:27.694" v="1096" actId="1076"/>
          <ac:spMkLst>
            <pc:docMk/>
            <pc:sldMk cId="618554331" sldId="326"/>
            <ac:spMk id="23" creationId="{8955E5E1-2D97-295C-2D36-549C19C0468B}"/>
          </ac:spMkLst>
        </pc:spChg>
        <pc:spChg chg="add mod">
          <ac:chgData name="Danny Young" userId="cb0f4ce2-eb4f-479e-8e8f-3beb257e632f" providerId="ADAL" clId="{D3680E88-712B-4B58-B37A-9BF521F5062E}" dt="2025-04-09T18:32:48.150" v="1152" actId="1038"/>
          <ac:spMkLst>
            <pc:docMk/>
            <pc:sldMk cId="618554331" sldId="326"/>
            <ac:spMk id="25" creationId="{19299B7C-3DCE-9464-6AFE-0A855884B618}"/>
          </ac:spMkLst>
        </pc:spChg>
        <pc:spChg chg="add mod">
          <ac:chgData name="Danny Young" userId="cb0f4ce2-eb4f-479e-8e8f-3beb257e632f" providerId="ADAL" clId="{D3680E88-712B-4B58-B37A-9BF521F5062E}" dt="2025-04-09T18:32:58.752" v="1170" actId="1037"/>
          <ac:spMkLst>
            <pc:docMk/>
            <pc:sldMk cId="618554331" sldId="326"/>
            <ac:spMk id="26" creationId="{10068FAB-E107-1F0D-2DE1-B1620E60C70F}"/>
          </ac:spMkLst>
        </pc:spChg>
        <pc:graphicFrameChg chg="add mod">
          <ac:chgData name="Danny Young" userId="cb0f4ce2-eb4f-479e-8e8f-3beb257e632f" providerId="ADAL" clId="{D3680E88-712B-4B58-B37A-9BF521F5062E}" dt="2025-04-09T18:25:12.191" v="699" actId="1076"/>
          <ac:graphicFrameMkLst>
            <pc:docMk/>
            <pc:sldMk cId="618554331" sldId="326"/>
            <ac:graphicFrameMk id="10" creationId="{4CDB5D15-771F-499C-3388-FBB13B98366F}"/>
          </ac:graphicFrameMkLst>
        </pc:graphicFrameChg>
        <pc:graphicFrameChg chg="add mod">
          <ac:chgData name="Danny Young" userId="cb0f4ce2-eb4f-479e-8e8f-3beb257e632f" providerId="ADAL" clId="{D3680E88-712B-4B58-B37A-9BF521F5062E}" dt="2025-04-09T18:25:20.889" v="714" actId="1037"/>
          <ac:graphicFrameMkLst>
            <pc:docMk/>
            <pc:sldMk cId="618554331" sldId="326"/>
            <ac:graphicFrameMk id="12" creationId="{75736970-966B-061D-DDD7-1FE707CC011D}"/>
          </ac:graphicFrameMkLst>
        </pc:graphicFrameChg>
        <pc:graphicFrameChg chg="add mod">
          <ac:chgData name="Danny Young" userId="cb0f4ce2-eb4f-479e-8e8f-3beb257e632f" providerId="ADAL" clId="{D3680E88-712B-4B58-B37A-9BF521F5062E}" dt="2025-04-09T18:37:06.563" v="1284" actId="1038"/>
          <ac:graphicFrameMkLst>
            <pc:docMk/>
            <pc:sldMk cId="618554331" sldId="326"/>
            <ac:graphicFrameMk id="15" creationId="{BE668453-85F4-A0AA-4153-2C9B9E4041C9}"/>
          </ac:graphicFrameMkLst>
        </pc:graphicFrameChg>
        <pc:graphicFrameChg chg="add mod">
          <ac:chgData name="Danny Young" userId="cb0f4ce2-eb4f-479e-8e8f-3beb257e632f" providerId="ADAL" clId="{D3680E88-712B-4B58-B37A-9BF521F5062E}" dt="2025-04-09T18:37:11.469" v="1286"/>
          <ac:graphicFrameMkLst>
            <pc:docMk/>
            <pc:sldMk cId="618554331" sldId="326"/>
            <ac:graphicFrameMk id="16" creationId="{2670CE5E-B51F-CA67-49FC-FA9EE2D8BBA8}"/>
          </ac:graphicFrameMkLst>
        </pc:graphicFrameChg>
        <pc:graphicFrameChg chg="add mod">
          <ac:chgData name="Danny Young" userId="cb0f4ce2-eb4f-479e-8e8f-3beb257e632f" providerId="ADAL" clId="{D3680E88-712B-4B58-B37A-9BF521F5062E}" dt="2025-04-09T18:31:47.394" v="1014" actId="1037"/>
          <ac:graphicFrameMkLst>
            <pc:docMk/>
            <pc:sldMk cId="618554331" sldId="326"/>
            <ac:graphicFrameMk id="21" creationId="{E4EABC90-DF05-A95E-01B8-EE3FFA30F891}"/>
          </ac:graphicFrameMkLst>
        </pc:graphicFrameChg>
        <pc:graphicFrameChg chg="add mod">
          <ac:chgData name="Danny Young" userId="cb0f4ce2-eb4f-479e-8e8f-3beb257e632f" providerId="ADAL" clId="{D3680E88-712B-4B58-B37A-9BF521F5062E}" dt="2025-04-09T18:32:38.851" v="1138"/>
          <ac:graphicFrameMkLst>
            <pc:docMk/>
            <pc:sldMk cId="618554331" sldId="326"/>
            <ac:graphicFrameMk id="24" creationId="{85944606-AF8E-DB63-0C69-B81CF1C73D51}"/>
          </ac:graphicFrameMkLst>
        </pc:graphicFrameChg>
        <pc:cxnChg chg="add mod">
          <ac:chgData name="Danny Young" userId="cb0f4ce2-eb4f-479e-8e8f-3beb257e632f" providerId="ADAL" clId="{D3680E88-712B-4B58-B37A-9BF521F5062E}" dt="2025-04-09T18:22:35.803" v="429" actId="1076"/>
          <ac:cxnSpMkLst>
            <pc:docMk/>
            <pc:sldMk cId="618554331" sldId="326"/>
            <ac:cxnSpMk id="6" creationId="{05D2F2AD-846C-55CB-DDCF-EB4958F97C21}"/>
          </ac:cxnSpMkLst>
        </pc:cxnChg>
        <pc:cxnChg chg="add mod">
          <ac:chgData name="Danny Young" userId="cb0f4ce2-eb4f-479e-8e8f-3beb257e632f" providerId="ADAL" clId="{D3680E88-712B-4B58-B37A-9BF521F5062E}" dt="2025-04-09T18:24:03.620" v="558" actId="1035"/>
          <ac:cxnSpMkLst>
            <pc:docMk/>
            <pc:sldMk cId="618554331" sldId="326"/>
            <ac:cxnSpMk id="8" creationId="{3A977873-3C5F-B67A-EA92-CE130628D3AF}"/>
          </ac:cxnSpMkLst>
        </pc:cxnChg>
      </pc:sldChg>
      <pc:sldChg chg="new del">
        <pc:chgData name="Danny Young" userId="cb0f4ce2-eb4f-479e-8e8f-3beb257e632f" providerId="ADAL" clId="{D3680E88-712B-4B58-B37A-9BF521F5062E}" dt="2025-04-09T18:33:32.175" v="1187" actId="680"/>
        <pc:sldMkLst>
          <pc:docMk/>
          <pc:sldMk cId="297041714" sldId="327"/>
        </pc:sldMkLst>
      </pc:sldChg>
      <pc:sldChg chg="addSp delSp modSp add mod delAnim modAnim">
        <pc:chgData name="Danny Young" userId="cb0f4ce2-eb4f-479e-8e8f-3beb257e632f" providerId="ADAL" clId="{D3680E88-712B-4B58-B37A-9BF521F5062E}" dt="2025-04-09T19:26:13.969" v="2339"/>
        <pc:sldMkLst>
          <pc:docMk/>
          <pc:sldMk cId="1379633509" sldId="327"/>
        </pc:sldMkLst>
        <pc:spChg chg="add mod">
          <ac:chgData name="Danny Young" userId="cb0f4ce2-eb4f-479e-8e8f-3beb257e632f" providerId="ADAL" clId="{D3680E88-712B-4B58-B37A-9BF521F5062E}" dt="2025-04-09T19:26:06.374" v="2338" actId="14100"/>
          <ac:spMkLst>
            <pc:docMk/>
            <pc:sldMk cId="1379633509" sldId="327"/>
            <ac:spMk id="5" creationId="{AC0B2745-B393-2CEA-5EF6-3E54DA6EBF0D}"/>
          </ac:spMkLst>
        </pc:spChg>
        <pc:spChg chg="mod">
          <ac:chgData name="Danny Young" userId="cb0f4ce2-eb4f-479e-8e8f-3beb257e632f" providerId="ADAL" clId="{D3680E88-712B-4B58-B37A-9BF521F5062E}" dt="2025-04-09T18:36:37.770" v="1281" actId="20577"/>
          <ac:spMkLst>
            <pc:docMk/>
            <pc:sldMk cId="1379633509" sldId="327"/>
            <ac:spMk id="11" creationId="{D86D800D-8FA8-2BAC-7020-AECC41A08D65}"/>
          </ac:spMkLst>
        </pc:spChg>
        <pc:spChg chg="mod">
          <ac:chgData name="Danny Young" userId="cb0f4ce2-eb4f-479e-8e8f-3beb257e632f" providerId="ADAL" clId="{D3680E88-712B-4B58-B37A-9BF521F5062E}" dt="2025-04-09T18:34:42.795" v="1191" actId="20577"/>
          <ac:spMkLst>
            <pc:docMk/>
            <pc:sldMk cId="1379633509" sldId="327"/>
            <ac:spMk id="14" creationId="{8006D222-CFEE-A5A1-16CF-223E1338E708}"/>
          </ac:spMkLst>
        </pc:spChg>
        <pc:spChg chg="mod">
          <ac:chgData name="Danny Young" userId="cb0f4ce2-eb4f-479e-8e8f-3beb257e632f" providerId="ADAL" clId="{D3680E88-712B-4B58-B37A-9BF521F5062E}" dt="2025-04-09T19:00:38.956" v="1379" actId="1076"/>
          <ac:spMkLst>
            <pc:docMk/>
            <pc:sldMk cId="1379633509" sldId="327"/>
            <ac:spMk id="19" creationId="{24B13404-04CA-6E84-6D84-91A260656EED}"/>
          </ac:spMkLst>
        </pc:spChg>
        <pc:spChg chg="del">
          <ac:chgData name="Danny Young" userId="cb0f4ce2-eb4f-479e-8e8f-3beb257e632f" providerId="ADAL" clId="{D3680E88-712B-4B58-B37A-9BF521F5062E}" dt="2025-04-09T18:38:42.407" v="1297" actId="478"/>
          <ac:spMkLst>
            <pc:docMk/>
            <pc:sldMk cId="1379633509" sldId="327"/>
            <ac:spMk id="20" creationId="{44C9E040-6A48-6944-1BB4-4BFC60A7807C}"/>
          </ac:spMkLst>
        </pc:spChg>
        <pc:spChg chg="mod">
          <ac:chgData name="Danny Young" userId="cb0f4ce2-eb4f-479e-8e8f-3beb257e632f" providerId="ADAL" clId="{D3680E88-712B-4B58-B37A-9BF521F5062E}" dt="2025-04-09T18:35:50.809" v="1271" actId="20577"/>
          <ac:spMkLst>
            <pc:docMk/>
            <pc:sldMk cId="1379633509" sldId="327"/>
            <ac:spMk id="22" creationId="{9109BCB3-AB3D-1FC9-CF10-68C8D6BDDB01}"/>
          </ac:spMkLst>
        </pc:spChg>
        <pc:spChg chg="del">
          <ac:chgData name="Danny Young" userId="cb0f4ce2-eb4f-479e-8e8f-3beb257e632f" providerId="ADAL" clId="{D3680E88-712B-4B58-B37A-9BF521F5062E}" dt="2025-04-09T18:35:57.555" v="1272" actId="478"/>
          <ac:spMkLst>
            <pc:docMk/>
            <pc:sldMk cId="1379633509" sldId="327"/>
            <ac:spMk id="23" creationId="{8955E5E1-2D97-295C-2D36-549C19C0468B}"/>
          </ac:spMkLst>
        </pc:spChg>
        <pc:spChg chg="mod">
          <ac:chgData name="Danny Young" userId="cb0f4ce2-eb4f-479e-8e8f-3beb257e632f" providerId="ADAL" clId="{D3680E88-712B-4B58-B37A-9BF521F5062E}" dt="2025-04-09T18:39:08.309" v="1346" actId="1076"/>
          <ac:spMkLst>
            <pc:docMk/>
            <pc:sldMk cId="1379633509" sldId="327"/>
            <ac:spMk id="25" creationId="{19299B7C-3DCE-9464-6AFE-0A855884B618}"/>
          </ac:spMkLst>
        </pc:spChg>
        <pc:spChg chg="del mod">
          <ac:chgData name="Danny Young" userId="cb0f4ce2-eb4f-479e-8e8f-3beb257e632f" providerId="ADAL" clId="{D3680E88-712B-4B58-B37A-9BF521F5062E}" dt="2025-04-09T18:36:19.856" v="1274" actId="478"/>
          <ac:spMkLst>
            <pc:docMk/>
            <pc:sldMk cId="1379633509" sldId="327"/>
            <ac:spMk id="26" creationId="{10068FAB-E107-1F0D-2DE1-B1620E60C70F}"/>
          </ac:spMkLst>
        </pc:spChg>
        <pc:graphicFrameChg chg="mod">
          <ac:chgData name="Danny Young" userId="cb0f4ce2-eb4f-479e-8e8f-3beb257e632f" providerId="ADAL" clId="{D3680E88-712B-4B58-B37A-9BF521F5062E}" dt="2025-04-09T18:38:29.957" v="1292"/>
          <ac:graphicFrameMkLst>
            <pc:docMk/>
            <pc:sldMk cId="1379633509" sldId="327"/>
            <ac:graphicFrameMk id="15" creationId="{BE668453-85F4-A0AA-4153-2C9B9E4041C9}"/>
          </ac:graphicFrameMkLst>
        </pc:graphicFrameChg>
        <pc:graphicFrameChg chg="mod">
          <ac:chgData name="Danny Young" userId="cb0f4ce2-eb4f-479e-8e8f-3beb257e632f" providerId="ADAL" clId="{D3680E88-712B-4B58-B37A-9BF521F5062E}" dt="2025-04-09T18:38:37.855" v="1296" actId="1038"/>
          <ac:graphicFrameMkLst>
            <pc:docMk/>
            <pc:sldMk cId="1379633509" sldId="327"/>
            <ac:graphicFrameMk id="16" creationId="{2670CE5E-B51F-CA67-49FC-FA9EE2D8BBA8}"/>
          </ac:graphicFrameMkLst>
        </pc:graphicFrameChg>
        <pc:graphicFrameChg chg="del">
          <ac:chgData name="Danny Young" userId="cb0f4ce2-eb4f-479e-8e8f-3beb257e632f" providerId="ADAL" clId="{D3680E88-712B-4B58-B37A-9BF521F5062E}" dt="2025-04-09T18:35:31.165" v="1196" actId="478"/>
          <ac:graphicFrameMkLst>
            <pc:docMk/>
            <pc:sldMk cId="1379633509" sldId="327"/>
            <ac:graphicFrameMk id="21" creationId="{E4EABC90-DF05-A95E-01B8-EE3FFA30F891}"/>
          </ac:graphicFrameMkLst>
        </pc:graphicFrameChg>
        <pc:graphicFrameChg chg="del mod">
          <ac:chgData name="Danny Young" userId="cb0f4ce2-eb4f-479e-8e8f-3beb257e632f" providerId="ADAL" clId="{D3680E88-712B-4B58-B37A-9BF521F5062E}" dt="2025-04-09T18:36:19.856" v="1274" actId="478"/>
          <ac:graphicFrameMkLst>
            <pc:docMk/>
            <pc:sldMk cId="1379633509" sldId="327"/>
            <ac:graphicFrameMk id="24" creationId="{85944606-AF8E-DB63-0C69-B81CF1C73D51}"/>
          </ac:graphicFrameMkLst>
        </pc:graphicFrameChg>
      </pc:sldChg>
      <pc:sldChg chg="addSp delSp modSp new mod modAnim">
        <pc:chgData name="Danny Young" userId="cb0f4ce2-eb4f-479e-8e8f-3beb257e632f" providerId="ADAL" clId="{D3680E88-712B-4B58-B37A-9BF521F5062E}" dt="2025-04-09T19:05:55.156" v="1652" actId="20577"/>
        <pc:sldMkLst>
          <pc:docMk/>
          <pc:sldMk cId="4217312740" sldId="328"/>
        </pc:sldMkLst>
        <pc:spChg chg="del">
          <ac:chgData name="Danny Young" userId="cb0f4ce2-eb4f-479e-8e8f-3beb257e632f" providerId="ADAL" clId="{D3680E88-712B-4B58-B37A-9BF521F5062E}" dt="2025-04-09T18:57:02.964" v="1349" actId="478"/>
          <ac:spMkLst>
            <pc:docMk/>
            <pc:sldMk cId="4217312740" sldId="328"/>
            <ac:spMk id="2" creationId="{34EC05A5-C658-3460-9C2F-9EA2D8581D2E}"/>
          </ac:spMkLst>
        </pc:spChg>
        <pc:spChg chg="del">
          <ac:chgData name="Danny Young" userId="cb0f4ce2-eb4f-479e-8e8f-3beb257e632f" providerId="ADAL" clId="{D3680E88-712B-4B58-B37A-9BF521F5062E}" dt="2025-04-09T18:57:02.964" v="1349" actId="478"/>
          <ac:spMkLst>
            <pc:docMk/>
            <pc:sldMk cId="4217312740" sldId="328"/>
            <ac:spMk id="3" creationId="{ECD73AA6-262F-13EC-528A-378E6211345C}"/>
          </ac:spMkLst>
        </pc:spChg>
        <pc:spChg chg="add mod">
          <ac:chgData name="Danny Young" userId="cb0f4ce2-eb4f-479e-8e8f-3beb257e632f" providerId="ADAL" clId="{D3680E88-712B-4B58-B37A-9BF521F5062E}" dt="2025-04-09T18:58:24.214" v="1353" actId="14100"/>
          <ac:spMkLst>
            <pc:docMk/>
            <pc:sldMk cId="4217312740" sldId="328"/>
            <ac:spMk id="4" creationId="{0C52C913-4A39-6D54-519A-B7FE5DD859EB}"/>
          </ac:spMkLst>
        </pc:spChg>
        <pc:spChg chg="add mod">
          <ac:chgData name="Danny Young" userId="cb0f4ce2-eb4f-479e-8e8f-3beb257e632f" providerId="ADAL" clId="{D3680E88-712B-4B58-B37A-9BF521F5062E}" dt="2025-04-09T19:00:55.965" v="1396" actId="1076"/>
          <ac:spMkLst>
            <pc:docMk/>
            <pc:sldMk cId="4217312740" sldId="328"/>
            <ac:spMk id="11" creationId="{32D3A2B0-8EA3-0FF2-1A39-AA8B1DD51271}"/>
          </ac:spMkLst>
        </pc:spChg>
        <pc:spChg chg="add mod">
          <ac:chgData name="Danny Young" userId="cb0f4ce2-eb4f-479e-8e8f-3beb257e632f" providerId="ADAL" clId="{D3680E88-712B-4B58-B37A-9BF521F5062E}" dt="2025-04-09T19:00:58.868" v="1398" actId="1076"/>
          <ac:spMkLst>
            <pc:docMk/>
            <pc:sldMk cId="4217312740" sldId="328"/>
            <ac:spMk id="12" creationId="{338B68DD-1E6A-CFB7-B7A7-3D6B917DA360}"/>
          </ac:spMkLst>
        </pc:spChg>
        <pc:spChg chg="add mod">
          <ac:chgData name="Danny Young" userId="cb0f4ce2-eb4f-479e-8e8f-3beb257e632f" providerId="ADAL" clId="{D3680E88-712B-4B58-B37A-9BF521F5062E}" dt="2025-04-09T19:01:12.576" v="1421" actId="1037"/>
          <ac:spMkLst>
            <pc:docMk/>
            <pc:sldMk cId="4217312740" sldId="328"/>
            <ac:spMk id="13" creationId="{65FBC0A2-E050-2B52-FB72-82469BBB0144}"/>
          </ac:spMkLst>
        </pc:spChg>
        <pc:spChg chg="add mod">
          <ac:chgData name="Danny Young" userId="cb0f4ce2-eb4f-479e-8e8f-3beb257e632f" providerId="ADAL" clId="{D3680E88-712B-4B58-B37A-9BF521F5062E}" dt="2025-04-09T19:05:29.941" v="1601" actId="14100"/>
          <ac:spMkLst>
            <pc:docMk/>
            <pc:sldMk cId="4217312740" sldId="328"/>
            <ac:spMk id="15" creationId="{EF898ECB-B380-9998-0664-50011374EBFB}"/>
          </ac:spMkLst>
        </pc:spChg>
        <pc:spChg chg="add mod">
          <ac:chgData name="Danny Young" userId="cb0f4ce2-eb4f-479e-8e8f-3beb257e632f" providerId="ADAL" clId="{D3680E88-712B-4B58-B37A-9BF521F5062E}" dt="2025-04-09T19:05:55.156" v="1652" actId="20577"/>
          <ac:spMkLst>
            <pc:docMk/>
            <pc:sldMk cId="4217312740" sldId="328"/>
            <ac:spMk id="18" creationId="{4BB084BB-5895-8714-314D-7EC77A13DE3F}"/>
          </ac:spMkLst>
        </pc:spChg>
        <pc:graphicFrameChg chg="add mod">
          <ac:chgData name="Danny Young" userId="cb0f4ce2-eb4f-479e-8e8f-3beb257e632f" providerId="ADAL" clId="{D3680E88-712B-4B58-B37A-9BF521F5062E}" dt="2025-04-09T18:58:48.604" v="1364" actId="1035"/>
          <ac:graphicFrameMkLst>
            <pc:docMk/>
            <pc:sldMk cId="4217312740" sldId="328"/>
            <ac:graphicFrameMk id="7" creationId="{1A94FAC6-73CA-1598-408A-7F9E9DFBC241}"/>
          </ac:graphicFrameMkLst>
        </pc:graphicFrameChg>
        <pc:graphicFrameChg chg="add mod">
          <ac:chgData name="Danny Young" userId="cb0f4ce2-eb4f-479e-8e8f-3beb257e632f" providerId="ADAL" clId="{D3680E88-712B-4B58-B37A-9BF521F5062E}" dt="2025-04-09T18:58:51.827" v="1365" actId="1076"/>
          <ac:graphicFrameMkLst>
            <pc:docMk/>
            <pc:sldMk cId="4217312740" sldId="328"/>
            <ac:graphicFrameMk id="8" creationId="{97E434A8-21FB-85AA-78B9-5674222D4014}"/>
          </ac:graphicFrameMkLst>
        </pc:graphicFrameChg>
        <pc:graphicFrameChg chg="add mod">
          <ac:chgData name="Danny Young" userId="cb0f4ce2-eb4f-479e-8e8f-3beb257e632f" providerId="ADAL" clId="{D3680E88-712B-4B58-B37A-9BF521F5062E}" dt="2025-04-09T19:00:31.822" v="1378" actId="1076"/>
          <ac:graphicFrameMkLst>
            <pc:docMk/>
            <pc:sldMk cId="4217312740" sldId="328"/>
            <ac:graphicFrameMk id="9" creationId="{3C1AA1B7-A998-ECAC-C455-E641B103D62C}"/>
          </ac:graphicFrameMkLst>
        </pc:graphicFrameChg>
        <pc:graphicFrameChg chg="add mod">
          <ac:chgData name="Danny Young" userId="cb0f4ce2-eb4f-479e-8e8f-3beb257e632f" providerId="ADAL" clId="{D3680E88-712B-4B58-B37A-9BF521F5062E}" dt="2025-04-09T19:00:02.526" v="1377" actId="1076"/>
          <ac:graphicFrameMkLst>
            <pc:docMk/>
            <pc:sldMk cId="4217312740" sldId="328"/>
            <ac:graphicFrameMk id="10" creationId="{94D6E4C7-1F2B-38C3-74DF-53D474B28C23}"/>
          </ac:graphicFrameMkLst>
        </pc:graphicFrameChg>
        <pc:graphicFrameChg chg="add mod">
          <ac:chgData name="Danny Young" userId="cb0f4ce2-eb4f-479e-8e8f-3beb257e632f" providerId="ADAL" clId="{D3680E88-712B-4B58-B37A-9BF521F5062E}" dt="2025-04-09T19:02:47.666" v="1425" actId="1076"/>
          <ac:graphicFrameMkLst>
            <pc:docMk/>
            <pc:sldMk cId="4217312740" sldId="328"/>
            <ac:graphicFrameMk id="14" creationId="{56BB1E13-D44A-5736-3B39-2EF101E6EE79}"/>
          </ac:graphicFrameMkLst>
        </pc:graphicFrameChg>
        <pc:graphicFrameChg chg="add mod">
          <ac:chgData name="Danny Young" userId="cb0f4ce2-eb4f-479e-8e8f-3beb257e632f" providerId="ADAL" clId="{D3680E88-712B-4B58-B37A-9BF521F5062E}" dt="2025-04-09T19:05:26.271" v="1600" actId="1076"/>
          <ac:graphicFrameMkLst>
            <pc:docMk/>
            <pc:sldMk cId="4217312740" sldId="328"/>
            <ac:graphicFrameMk id="16" creationId="{70DC7543-ADB0-05A8-9D23-D641C200D095}"/>
          </ac:graphicFrameMkLst>
        </pc:graphicFrameChg>
        <pc:graphicFrameChg chg="add mod">
          <ac:chgData name="Danny Young" userId="cb0f4ce2-eb4f-479e-8e8f-3beb257e632f" providerId="ADAL" clId="{D3680E88-712B-4B58-B37A-9BF521F5062E}" dt="2025-04-09T19:05:43.887" v="1638"/>
          <ac:graphicFrameMkLst>
            <pc:docMk/>
            <pc:sldMk cId="4217312740" sldId="328"/>
            <ac:graphicFrameMk id="17" creationId="{A9F257EA-BE01-E10F-8A40-0B8909F49FA6}"/>
          </ac:graphicFrameMkLst>
        </pc:graphicFrameChg>
        <pc:graphicFrameChg chg="add mod">
          <ac:chgData name="Danny Young" userId="cb0f4ce2-eb4f-479e-8e8f-3beb257e632f" providerId="ADAL" clId="{D3680E88-712B-4B58-B37A-9BF521F5062E}" dt="2025-04-09T19:05:49.620" v="1640"/>
          <ac:graphicFrameMkLst>
            <pc:docMk/>
            <pc:sldMk cId="4217312740" sldId="328"/>
            <ac:graphicFrameMk id="19" creationId="{115BB9F5-D4DD-4A14-B37C-F3BB1ADF8237}"/>
          </ac:graphicFrameMkLst>
        </pc:graphicFrameChg>
        <pc:cxnChg chg="add mod">
          <ac:chgData name="Danny Young" userId="cb0f4ce2-eb4f-479e-8e8f-3beb257e632f" providerId="ADAL" clId="{D3680E88-712B-4B58-B37A-9BF521F5062E}" dt="2025-04-09T18:58:37.857" v="1355" actId="1076"/>
          <ac:cxnSpMkLst>
            <pc:docMk/>
            <pc:sldMk cId="4217312740" sldId="328"/>
            <ac:cxnSpMk id="5" creationId="{581605DE-A384-4D85-80F1-CAAFBF78B1D5}"/>
          </ac:cxnSpMkLst>
        </pc:cxnChg>
        <pc:cxnChg chg="add mod">
          <ac:chgData name="Danny Young" userId="cb0f4ce2-eb4f-479e-8e8f-3beb257e632f" providerId="ADAL" clId="{D3680E88-712B-4B58-B37A-9BF521F5062E}" dt="2025-04-09T18:58:37.857" v="1355" actId="1076"/>
          <ac:cxnSpMkLst>
            <pc:docMk/>
            <pc:sldMk cId="4217312740" sldId="328"/>
            <ac:cxnSpMk id="6" creationId="{8C40620A-75DB-0010-0679-91A0C0201FDE}"/>
          </ac:cxnSpMkLst>
        </pc:cxnChg>
      </pc:sldChg>
      <pc:sldChg chg="addSp delSp modSp new mod delAnim modAnim">
        <pc:chgData name="Danny Young" userId="cb0f4ce2-eb4f-479e-8e8f-3beb257e632f" providerId="ADAL" clId="{D3680E88-712B-4B58-B37A-9BF521F5062E}" dt="2025-04-09T19:28:48.776" v="2456" actId="1076"/>
        <pc:sldMkLst>
          <pc:docMk/>
          <pc:sldMk cId="820311082" sldId="329"/>
        </pc:sldMkLst>
        <pc:spChg chg="del">
          <ac:chgData name="Danny Young" userId="cb0f4ce2-eb4f-479e-8e8f-3beb257e632f" providerId="ADAL" clId="{D3680E88-712B-4B58-B37A-9BF521F5062E}" dt="2025-04-09T19:07:40.634" v="1655" actId="478"/>
          <ac:spMkLst>
            <pc:docMk/>
            <pc:sldMk cId="820311082" sldId="329"/>
            <ac:spMk id="2" creationId="{B5C717F3-9B5A-E1F7-F0C6-A05D46247A89}"/>
          </ac:spMkLst>
        </pc:spChg>
        <pc:spChg chg="del">
          <ac:chgData name="Danny Young" userId="cb0f4ce2-eb4f-479e-8e8f-3beb257e632f" providerId="ADAL" clId="{D3680E88-712B-4B58-B37A-9BF521F5062E}" dt="2025-04-09T19:07:40.634" v="1655" actId="478"/>
          <ac:spMkLst>
            <pc:docMk/>
            <pc:sldMk cId="820311082" sldId="329"/>
            <ac:spMk id="3" creationId="{3698A843-D1ED-74A4-99F5-46343FD6086C}"/>
          </ac:spMkLst>
        </pc:spChg>
        <pc:spChg chg="add mod">
          <ac:chgData name="Danny Young" userId="cb0f4ce2-eb4f-479e-8e8f-3beb257e632f" providerId="ADAL" clId="{D3680E88-712B-4B58-B37A-9BF521F5062E}" dt="2025-04-09T19:21:22.299" v="2126" actId="20577"/>
          <ac:spMkLst>
            <pc:docMk/>
            <pc:sldMk cId="820311082" sldId="329"/>
            <ac:spMk id="4" creationId="{723149F4-1DBD-0011-DB7F-4F7ED875C8C7}"/>
          </ac:spMkLst>
        </pc:spChg>
        <pc:spChg chg="add mod">
          <ac:chgData name="Danny Young" userId="cb0f4ce2-eb4f-479e-8e8f-3beb257e632f" providerId="ADAL" clId="{D3680E88-712B-4B58-B37A-9BF521F5062E}" dt="2025-04-09T19:22:05.841" v="2175" actId="1038"/>
          <ac:spMkLst>
            <pc:docMk/>
            <pc:sldMk cId="820311082" sldId="329"/>
            <ac:spMk id="11" creationId="{FF493239-8A22-954E-7C81-B11F4CB2A0F9}"/>
          </ac:spMkLst>
        </pc:spChg>
        <pc:spChg chg="add mod">
          <ac:chgData name="Danny Young" userId="cb0f4ce2-eb4f-479e-8e8f-3beb257e632f" providerId="ADAL" clId="{D3680E88-712B-4B58-B37A-9BF521F5062E}" dt="2025-04-09T19:22:29.739" v="2207" actId="14100"/>
          <ac:spMkLst>
            <pc:docMk/>
            <pc:sldMk cId="820311082" sldId="329"/>
            <ac:spMk id="12" creationId="{36623D2F-4167-D58F-58AE-9A8051004CA4}"/>
          </ac:spMkLst>
        </pc:spChg>
        <pc:spChg chg="add mod">
          <ac:chgData name="Danny Young" userId="cb0f4ce2-eb4f-479e-8e8f-3beb257e632f" providerId="ADAL" clId="{D3680E88-712B-4B58-B37A-9BF521F5062E}" dt="2025-04-09T19:22:55.110" v="2260" actId="1036"/>
          <ac:spMkLst>
            <pc:docMk/>
            <pc:sldMk cId="820311082" sldId="329"/>
            <ac:spMk id="13" creationId="{06D4DAEE-D171-75F4-F815-C3835527530B}"/>
          </ac:spMkLst>
        </pc:spChg>
        <pc:spChg chg="add mod">
          <ac:chgData name="Danny Young" userId="cb0f4ce2-eb4f-479e-8e8f-3beb257e632f" providerId="ADAL" clId="{D3680E88-712B-4B58-B37A-9BF521F5062E}" dt="2025-04-09T19:28:13.920" v="2434" actId="20577"/>
          <ac:spMkLst>
            <pc:docMk/>
            <pc:sldMk cId="820311082" sldId="329"/>
            <ac:spMk id="15" creationId="{10FB9B93-078C-B87A-50F9-8ADFD97C16C4}"/>
          </ac:spMkLst>
        </pc:spChg>
        <pc:spChg chg="add del mod">
          <ac:chgData name="Danny Young" userId="cb0f4ce2-eb4f-479e-8e8f-3beb257e632f" providerId="ADAL" clId="{D3680E88-712B-4B58-B37A-9BF521F5062E}" dt="2025-04-09T19:28:24.596" v="2440" actId="478"/>
          <ac:spMkLst>
            <pc:docMk/>
            <pc:sldMk cId="820311082" sldId="329"/>
            <ac:spMk id="18" creationId="{A1000A6B-4D76-1EB2-7FC5-4732FBABB971}"/>
          </ac:spMkLst>
        </pc:spChg>
        <pc:spChg chg="add del mod">
          <ac:chgData name="Danny Young" userId="cb0f4ce2-eb4f-479e-8e8f-3beb257e632f" providerId="ADAL" clId="{D3680E88-712B-4B58-B37A-9BF521F5062E}" dt="2025-04-09T19:28:17.644" v="2436"/>
          <ac:spMkLst>
            <pc:docMk/>
            <pc:sldMk cId="820311082" sldId="329"/>
            <ac:spMk id="20" creationId="{3170D352-76E5-6398-7619-4CC4DF35528A}"/>
          </ac:spMkLst>
        </pc:spChg>
        <pc:spChg chg="add del mod">
          <ac:chgData name="Danny Young" userId="cb0f4ce2-eb4f-479e-8e8f-3beb257e632f" providerId="ADAL" clId="{D3680E88-712B-4B58-B37A-9BF521F5062E}" dt="2025-04-09T19:28:20.331" v="2438"/>
          <ac:spMkLst>
            <pc:docMk/>
            <pc:sldMk cId="820311082" sldId="329"/>
            <ac:spMk id="21" creationId="{6F3057A2-46F2-58DF-022A-FD1F67DF8EB9}"/>
          </ac:spMkLst>
        </pc:spChg>
        <pc:spChg chg="add mod">
          <ac:chgData name="Danny Young" userId="cb0f4ce2-eb4f-479e-8e8f-3beb257e632f" providerId="ADAL" clId="{D3680E88-712B-4B58-B37A-9BF521F5062E}" dt="2025-04-09T19:28:33.554" v="2453" actId="20577"/>
          <ac:spMkLst>
            <pc:docMk/>
            <pc:sldMk cId="820311082" sldId="329"/>
            <ac:spMk id="22" creationId="{E0A1A01B-634A-3867-CC2A-9EFAF3687541}"/>
          </ac:spMkLst>
        </pc:spChg>
        <pc:graphicFrameChg chg="add mod">
          <ac:chgData name="Danny Young" userId="cb0f4ce2-eb4f-479e-8e8f-3beb257e632f" providerId="ADAL" clId="{D3680E88-712B-4B58-B37A-9BF521F5062E}" dt="2025-04-09T19:21:43.504" v="2129"/>
          <ac:graphicFrameMkLst>
            <pc:docMk/>
            <pc:sldMk cId="820311082" sldId="329"/>
            <ac:graphicFrameMk id="7" creationId="{2CDDBEFF-DF16-37EE-E254-BA30A633DFEB}"/>
          </ac:graphicFrameMkLst>
        </pc:graphicFrameChg>
        <pc:graphicFrameChg chg="add mod">
          <ac:chgData name="Danny Young" userId="cb0f4ce2-eb4f-479e-8e8f-3beb257e632f" providerId="ADAL" clId="{D3680E88-712B-4B58-B37A-9BF521F5062E}" dt="2025-04-09T19:21:34.767" v="2127"/>
          <ac:graphicFrameMkLst>
            <pc:docMk/>
            <pc:sldMk cId="820311082" sldId="329"/>
            <ac:graphicFrameMk id="8" creationId="{DA678E22-F97F-9809-EC0D-FAB17F0BD301}"/>
          </ac:graphicFrameMkLst>
        </pc:graphicFrameChg>
        <pc:graphicFrameChg chg="add mod">
          <ac:chgData name="Danny Young" userId="cb0f4ce2-eb4f-479e-8e8f-3beb257e632f" providerId="ADAL" clId="{D3680E88-712B-4B58-B37A-9BF521F5062E}" dt="2025-04-09T19:26:56.304" v="2347" actId="1076"/>
          <ac:graphicFrameMkLst>
            <pc:docMk/>
            <pc:sldMk cId="820311082" sldId="329"/>
            <ac:graphicFrameMk id="9" creationId="{4ACDA6A6-12B8-445F-9614-A65F70ED7122}"/>
          </ac:graphicFrameMkLst>
        </pc:graphicFrameChg>
        <pc:graphicFrameChg chg="add mod">
          <ac:chgData name="Danny Young" userId="cb0f4ce2-eb4f-479e-8e8f-3beb257e632f" providerId="ADAL" clId="{D3680E88-712B-4B58-B37A-9BF521F5062E}" dt="2025-04-09T19:26:58.672" v="2348" actId="1076"/>
          <ac:graphicFrameMkLst>
            <pc:docMk/>
            <pc:sldMk cId="820311082" sldId="329"/>
            <ac:graphicFrameMk id="10" creationId="{AD1463FF-EC02-8BD0-30CD-D2D4F0F34907}"/>
          </ac:graphicFrameMkLst>
        </pc:graphicFrameChg>
        <pc:graphicFrameChg chg="add mod">
          <ac:chgData name="Danny Young" userId="cb0f4ce2-eb4f-479e-8e8f-3beb257e632f" providerId="ADAL" clId="{D3680E88-712B-4B58-B37A-9BF521F5062E}" dt="2025-04-09T19:27:22.054" v="2350"/>
          <ac:graphicFrameMkLst>
            <pc:docMk/>
            <pc:sldMk cId="820311082" sldId="329"/>
            <ac:graphicFrameMk id="14" creationId="{274035F4-A87B-4A51-9765-179DA02963C8}"/>
          </ac:graphicFrameMkLst>
        </pc:graphicFrameChg>
        <pc:graphicFrameChg chg="add mod">
          <ac:chgData name="Danny Young" userId="cb0f4ce2-eb4f-479e-8e8f-3beb257e632f" providerId="ADAL" clId="{D3680E88-712B-4B58-B37A-9BF521F5062E}" dt="2025-04-09T19:27:37.900" v="2354" actId="1076"/>
          <ac:graphicFrameMkLst>
            <pc:docMk/>
            <pc:sldMk cId="820311082" sldId="329"/>
            <ac:graphicFrameMk id="16" creationId="{DC69A43B-9248-E60C-9668-D336863939ED}"/>
          </ac:graphicFrameMkLst>
        </pc:graphicFrameChg>
        <pc:graphicFrameChg chg="add mod">
          <ac:chgData name="Danny Young" userId="cb0f4ce2-eb4f-479e-8e8f-3beb257e632f" providerId="ADAL" clId="{D3680E88-712B-4B58-B37A-9BF521F5062E}" dt="2025-04-09T19:27:22.054" v="2350"/>
          <ac:graphicFrameMkLst>
            <pc:docMk/>
            <pc:sldMk cId="820311082" sldId="329"/>
            <ac:graphicFrameMk id="17" creationId="{DB14A298-ACED-9DFE-918F-7467EED41619}"/>
          </ac:graphicFrameMkLst>
        </pc:graphicFrameChg>
        <pc:graphicFrameChg chg="add mod">
          <ac:chgData name="Danny Young" userId="cb0f4ce2-eb4f-479e-8e8f-3beb257e632f" providerId="ADAL" clId="{D3680E88-712B-4B58-B37A-9BF521F5062E}" dt="2025-04-09T19:28:48.776" v="2456" actId="1076"/>
          <ac:graphicFrameMkLst>
            <pc:docMk/>
            <pc:sldMk cId="820311082" sldId="329"/>
            <ac:graphicFrameMk id="19" creationId="{0E80E270-E1D8-3F4E-CAEB-04B25A6555F4}"/>
          </ac:graphicFrameMkLst>
        </pc:graphicFrameChg>
        <pc:cxnChg chg="add mod">
          <ac:chgData name="Danny Young" userId="cb0f4ce2-eb4f-479e-8e8f-3beb257e632f" providerId="ADAL" clId="{D3680E88-712B-4B58-B37A-9BF521F5062E}" dt="2025-04-09T19:21:34.767" v="2127"/>
          <ac:cxnSpMkLst>
            <pc:docMk/>
            <pc:sldMk cId="820311082" sldId="329"/>
            <ac:cxnSpMk id="5" creationId="{BB33B82B-6A8A-C4A2-692A-128AC074FDC5}"/>
          </ac:cxnSpMkLst>
        </pc:cxnChg>
        <pc:cxnChg chg="add mod">
          <ac:chgData name="Danny Young" userId="cb0f4ce2-eb4f-479e-8e8f-3beb257e632f" providerId="ADAL" clId="{D3680E88-712B-4B58-B37A-9BF521F5062E}" dt="2025-04-09T19:21:34.767" v="2127"/>
          <ac:cxnSpMkLst>
            <pc:docMk/>
            <pc:sldMk cId="820311082" sldId="329"/>
            <ac:cxnSpMk id="6" creationId="{A2860200-E645-9668-4ED1-66071EC3BD5B}"/>
          </ac:cxnSpMkLst>
        </pc:cxnChg>
      </pc:sldChg>
      <pc:sldChg chg="modSp new mod">
        <pc:chgData name="Danny Young" userId="cb0f4ce2-eb4f-479e-8e8f-3beb257e632f" providerId="ADAL" clId="{D3680E88-712B-4B58-B37A-9BF521F5062E}" dt="2025-04-09T19:53:35.522" v="3146" actId="6549"/>
        <pc:sldMkLst>
          <pc:docMk/>
          <pc:sldMk cId="2833900090" sldId="330"/>
        </pc:sldMkLst>
        <pc:spChg chg="mod">
          <ac:chgData name="Danny Young" userId="cb0f4ce2-eb4f-479e-8e8f-3beb257e632f" providerId="ADAL" clId="{D3680E88-712B-4B58-B37A-9BF521F5062E}" dt="2025-04-09T19:42:07.207" v="2780" actId="20577"/>
          <ac:spMkLst>
            <pc:docMk/>
            <pc:sldMk cId="2833900090" sldId="330"/>
            <ac:spMk id="2" creationId="{BD3FDE2E-E631-92EF-0A08-183520F9877B}"/>
          </ac:spMkLst>
        </pc:spChg>
        <pc:spChg chg="mod">
          <ac:chgData name="Danny Young" userId="cb0f4ce2-eb4f-479e-8e8f-3beb257e632f" providerId="ADAL" clId="{D3680E88-712B-4B58-B37A-9BF521F5062E}" dt="2025-04-09T19:53:35.522" v="3146" actId="6549"/>
          <ac:spMkLst>
            <pc:docMk/>
            <pc:sldMk cId="2833900090" sldId="330"/>
            <ac:spMk id="3" creationId="{20B30D17-209B-99C3-088B-E82802C208F9}"/>
          </ac:spMkLst>
        </pc:spChg>
      </pc:sldChg>
      <pc:sldChg chg="addSp delSp modSp new mod modAnim">
        <pc:chgData name="Danny Young" userId="cb0f4ce2-eb4f-479e-8e8f-3beb257e632f" providerId="ADAL" clId="{D3680E88-712B-4B58-B37A-9BF521F5062E}" dt="2025-04-09T19:58:29.703" v="3332" actId="1038"/>
        <pc:sldMkLst>
          <pc:docMk/>
          <pc:sldMk cId="255790338" sldId="331"/>
        </pc:sldMkLst>
        <pc:spChg chg="mod">
          <ac:chgData name="Danny Young" userId="cb0f4ce2-eb4f-479e-8e8f-3beb257e632f" providerId="ADAL" clId="{D3680E88-712B-4B58-B37A-9BF521F5062E}" dt="2025-04-09T19:54:39.381" v="3169" actId="1076"/>
          <ac:spMkLst>
            <pc:docMk/>
            <pc:sldMk cId="255790338" sldId="331"/>
            <ac:spMk id="2" creationId="{58701CBB-4E68-4F61-C612-62F55A568432}"/>
          </ac:spMkLst>
        </pc:spChg>
        <pc:spChg chg="del">
          <ac:chgData name="Danny Young" userId="cb0f4ce2-eb4f-479e-8e8f-3beb257e632f" providerId="ADAL" clId="{D3680E88-712B-4B58-B37A-9BF521F5062E}" dt="2025-04-09T19:54:45.098" v="3170" actId="478"/>
          <ac:spMkLst>
            <pc:docMk/>
            <pc:sldMk cId="255790338" sldId="331"/>
            <ac:spMk id="3" creationId="{647A52BC-5103-B7E9-DE29-8E34115B6581}"/>
          </ac:spMkLst>
        </pc:spChg>
        <pc:spChg chg="add mod">
          <ac:chgData name="Danny Young" userId="cb0f4ce2-eb4f-479e-8e8f-3beb257e632f" providerId="ADAL" clId="{D3680E88-712B-4B58-B37A-9BF521F5062E}" dt="2025-04-09T19:57:52.172" v="3302" actId="1076"/>
          <ac:spMkLst>
            <pc:docMk/>
            <pc:sldMk cId="255790338" sldId="331"/>
            <ac:spMk id="16" creationId="{10E24DDD-FEF9-361A-D477-BE4DFAA74794}"/>
          </ac:spMkLst>
        </pc:spChg>
        <pc:grpChg chg="add mod">
          <ac:chgData name="Danny Young" userId="cb0f4ce2-eb4f-479e-8e8f-3beb257e632f" providerId="ADAL" clId="{D3680E88-712B-4B58-B37A-9BF521F5062E}" dt="2025-04-09T19:54:35.322" v="3168" actId="1076"/>
          <ac:grpSpMkLst>
            <pc:docMk/>
            <pc:sldMk cId="255790338" sldId="331"/>
            <ac:grpSpMk id="4" creationId="{5564A1DD-0979-41A9-42E6-49DE9D58CF1A}"/>
          </ac:grpSpMkLst>
        </pc:grpChg>
        <pc:graphicFrameChg chg="add mod">
          <ac:chgData name="Danny Young" userId="cb0f4ce2-eb4f-479e-8e8f-3beb257e632f" providerId="ADAL" clId="{D3680E88-712B-4B58-B37A-9BF521F5062E}" dt="2025-04-09T19:54:59.081" v="3172" actId="1076"/>
          <ac:graphicFrameMkLst>
            <pc:docMk/>
            <pc:sldMk cId="255790338" sldId="331"/>
            <ac:graphicFrameMk id="7" creationId="{08CE251E-88FE-AB8C-5BE4-ADA64E50AA52}"/>
          </ac:graphicFrameMkLst>
        </pc:graphicFrameChg>
        <pc:graphicFrameChg chg="add mod">
          <ac:chgData name="Danny Young" userId="cb0f4ce2-eb4f-479e-8e8f-3beb257e632f" providerId="ADAL" clId="{D3680E88-712B-4B58-B37A-9BF521F5062E}" dt="2025-04-09T19:55:20.913" v="3202" actId="1037"/>
          <ac:graphicFrameMkLst>
            <pc:docMk/>
            <pc:sldMk cId="255790338" sldId="331"/>
            <ac:graphicFrameMk id="8" creationId="{F74E1A78-B615-EEC8-B875-6985F33C1A7E}"/>
          </ac:graphicFrameMkLst>
        </pc:graphicFrameChg>
        <pc:graphicFrameChg chg="add mod">
          <ac:chgData name="Danny Young" userId="cb0f4ce2-eb4f-479e-8e8f-3beb257e632f" providerId="ADAL" clId="{D3680E88-712B-4B58-B37A-9BF521F5062E}" dt="2025-04-09T19:54:59.081" v="3172" actId="1076"/>
          <ac:graphicFrameMkLst>
            <pc:docMk/>
            <pc:sldMk cId="255790338" sldId="331"/>
            <ac:graphicFrameMk id="9" creationId="{CFB90865-0298-E657-5001-1F12424D2BBD}"/>
          </ac:graphicFrameMkLst>
        </pc:graphicFrameChg>
        <pc:graphicFrameChg chg="add mod">
          <ac:chgData name="Danny Young" userId="cb0f4ce2-eb4f-479e-8e8f-3beb257e632f" providerId="ADAL" clId="{D3680E88-712B-4B58-B37A-9BF521F5062E}" dt="2025-04-09T19:55:32.622" v="3225" actId="1038"/>
          <ac:graphicFrameMkLst>
            <pc:docMk/>
            <pc:sldMk cId="255790338" sldId="331"/>
            <ac:graphicFrameMk id="10" creationId="{6E5CD15C-CE38-6EA3-39A2-42D6704E3A52}"/>
          </ac:graphicFrameMkLst>
        </pc:graphicFrameChg>
        <pc:graphicFrameChg chg="add mod">
          <ac:chgData name="Danny Young" userId="cb0f4ce2-eb4f-479e-8e8f-3beb257e632f" providerId="ADAL" clId="{D3680E88-712B-4B58-B37A-9BF521F5062E}" dt="2025-04-09T19:57:53.376" v="3303" actId="1076"/>
          <ac:graphicFrameMkLst>
            <pc:docMk/>
            <pc:sldMk cId="255790338" sldId="331"/>
            <ac:graphicFrameMk id="11" creationId="{08737602-4223-12F5-3E83-B2567B14B00A}"/>
          </ac:graphicFrameMkLst>
        </pc:graphicFrameChg>
        <pc:graphicFrameChg chg="add mod">
          <ac:chgData name="Danny Young" userId="cb0f4ce2-eb4f-479e-8e8f-3beb257e632f" providerId="ADAL" clId="{D3680E88-712B-4B58-B37A-9BF521F5062E}" dt="2025-04-09T19:56:49.744" v="3253" actId="1076"/>
          <ac:graphicFrameMkLst>
            <pc:docMk/>
            <pc:sldMk cId="255790338" sldId="331"/>
            <ac:graphicFrameMk id="15" creationId="{C32ECD00-C339-9CFA-99D7-723D71CC633B}"/>
          </ac:graphicFrameMkLst>
        </pc:graphicFrameChg>
        <pc:graphicFrameChg chg="add mod">
          <ac:chgData name="Danny Young" userId="cb0f4ce2-eb4f-479e-8e8f-3beb257e632f" providerId="ADAL" clId="{D3680E88-712B-4B58-B37A-9BF521F5062E}" dt="2025-04-09T19:58:12.902" v="3313" actId="1035"/>
          <ac:graphicFrameMkLst>
            <pc:docMk/>
            <pc:sldMk cId="255790338" sldId="331"/>
            <ac:graphicFrameMk id="17" creationId="{A43BDD27-D25A-7614-5B83-99021B3751B8}"/>
          </ac:graphicFrameMkLst>
        </pc:graphicFrameChg>
        <pc:graphicFrameChg chg="add mod">
          <ac:chgData name="Danny Young" userId="cb0f4ce2-eb4f-479e-8e8f-3beb257e632f" providerId="ADAL" clId="{D3680E88-712B-4B58-B37A-9BF521F5062E}" dt="2025-04-09T19:58:19.073" v="3320" actId="1035"/>
          <ac:graphicFrameMkLst>
            <pc:docMk/>
            <pc:sldMk cId="255790338" sldId="331"/>
            <ac:graphicFrameMk id="18" creationId="{315F12B9-E3BD-33C5-9143-C12AEA0C852C}"/>
          </ac:graphicFrameMkLst>
        </pc:graphicFrameChg>
        <pc:graphicFrameChg chg="add mod">
          <ac:chgData name="Danny Young" userId="cb0f4ce2-eb4f-479e-8e8f-3beb257e632f" providerId="ADAL" clId="{D3680E88-712B-4B58-B37A-9BF521F5062E}" dt="2025-04-09T19:58:29.703" v="3332" actId="1038"/>
          <ac:graphicFrameMkLst>
            <pc:docMk/>
            <pc:sldMk cId="255790338" sldId="331"/>
            <ac:graphicFrameMk id="19" creationId="{DF6BE527-CD0F-973F-4E59-38079804287A}"/>
          </ac:graphicFrameMkLst>
        </pc:graphicFrameChg>
        <pc:picChg chg="mod">
          <ac:chgData name="Danny Young" userId="cb0f4ce2-eb4f-479e-8e8f-3beb257e632f" providerId="ADAL" clId="{D3680E88-712B-4B58-B37A-9BF521F5062E}" dt="2025-04-09T19:54:35.322" v="3168" actId="1076"/>
          <ac:picMkLst>
            <pc:docMk/>
            <pc:sldMk cId="255790338" sldId="331"/>
            <ac:picMk id="5" creationId="{D79B015C-31D9-B40F-AE02-6E4BC8A36C24}"/>
          </ac:picMkLst>
        </pc:picChg>
        <pc:cxnChg chg="mod">
          <ac:chgData name="Danny Young" userId="cb0f4ce2-eb4f-479e-8e8f-3beb257e632f" providerId="ADAL" clId="{D3680E88-712B-4B58-B37A-9BF521F5062E}" dt="2025-04-09T19:54:35.322" v="3168" actId="1076"/>
          <ac:cxnSpMkLst>
            <pc:docMk/>
            <pc:sldMk cId="255790338" sldId="331"/>
            <ac:cxnSpMk id="6" creationId="{BF4C3D07-FF87-546B-6160-6EC19C5AE680}"/>
          </ac:cxnSpMkLst>
        </pc:cxnChg>
        <pc:cxnChg chg="add mod">
          <ac:chgData name="Danny Young" userId="cb0f4ce2-eb4f-479e-8e8f-3beb257e632f" providerId="ADAL" clId="{D3680E88-712B-4B58-B37A-9BF521F5062E}" dt="2025-04-09T19:56:33.006" v="3249" actId="1035"/>
          <ac:cxnSpMkLst>
            <pc:docMk/>
            <pc:sldMk cId="255790338" sldId="331"/>
            <ac:cxnSpMk id="13" creationId="{08708CED-2ED7-3F44-AC9A-36282101C5AD}"/>
          </ac:cxnSpMkLst>
        </pc:cxnChg>
      </pc:sldChg>
    </pc:docChg>
  </pc:docChgLst>
  <pc:docChgLst>
    <pc:chgData name="Danny Young" userId="cb0f4ce2-eb4f-479e-8e8f-3beb257e632f" providerId="ADAL" clId="{2E420B39-E173-49ED-A287-4BD4997506C8}"/>
    <pc:docChg chg="modSld">
      <pc:chgData name="Danny Young" userId="cb0f4ce2-eb4f-479e-8e8f-3beb257e632f" providerId="ADAL" clId="{2E420B39-E173-49ED-A287-4BD4997506C8}" dt="2025-09-02T20:55:20.431" v="3" actId="20577"/>
      <pc:docMkLst>
        <pc:docMk/>
      </pc:docMkLst>
      <pc:sldChg chg="modSp">
        <pc:chgData name="Danny Young" userId="cb0f4ce2-eb4f-479e-8e8f-3beb257e632f" providerId="ADAL" clId="{2E420B39-E173-49ED-A287-4BD4997506C8}" dt="2025-09-02T20:55:20.431" v="3" actId="20577"/>
        <pc:sldMkLst>
          <pc:docMk/>
          <pc:sldMk cId="0" sldId="266"/>
        </pc:sldMkLst>
        <pc:spChg chg="mod">
          <ac:chgData name="Danny Young" userId="cb0f4ce2-eb4f-479e-8e8f-3beb257e632f" providerId="ADAL" clId="{2E420B39-E173-49ED-A287-4BD4997506C8}" dt="2025-09-02T20:55:20.431" v="3" actId="20577"/>
          <ac:spMkLst>
            <pc:docMk/>
            <pc:sldMk cId="0" sldId="266"/>
            <ac:spMk id="11" creationId="{7A65B9BF-3071-49DF-B9DF-61A238B92601}"/>
          </ac:spMkLst>
        </pc:spChg>
      </pc:sldChg>
    </pc:docChg>
  </pc:docChgLst>
  <pc:docChgLst>
    <pc:chgData name="Danny Young" userId="cb0f4ce2-eb4f-479e-8e8f-3beb257e632f" providerId="ADAL" clId="{6DBF892B-0618-480E-A595-AC847FA2A7F2}"/>
    <pc:docChg chg="custSel modSld replTag delTag">
      <pc:chgData name="Danny Young" userId="cb0f4ce2-eb4f-479e-8e8f-3beb257e632f" providerId="ADAL" clId="{6DBF892B-0618-480E-A595-AC847FA2A7F2}" dt="2024-02-27T01:31:36.264" v="9"/>
      <pc:docMkLst>
        <pc:docMk/>
      </pc:docMkLst>
      <pc:sldChg chg="replTag">
        <pc:chgData name="Danny Young" userId="cb0f4ce2-eb4f-479e-8e8f-3beb257e632f" providerId="ADAL" clId="{6DBF892B-0618-480E-A595-AC847FA2A7F2}" dt="2024-02-27T01:31:26.126" v="7"/>
        <pc:sldMkLst>
          <pc:docMk/>
          <pc:sldMk cId="0" sldId="256"/>
        </pc:sldMkLst>
      </pc:sldChg>
      <pc:sldChg chg="addSp delSp modSp mod delAnim modAnim">
        <pc:chgData name="Danny Young" userId="cb0f4ce2-eb4f-479e-8e8f-3beb257e632f" providerId="ADAL" clId="{6DBF892B-0618-480E-A595-AC847FA2A7F2}" dt="2024-02-27T01:31:17.066" v="6"/>
        <pc:sldMkLst>
          <pc:docMk/>
          <pc:sldMk cId="0" sldId="282"/>
        </pc:sldMkLst>
        <pc:spChg chg="del">
          <ac:chgData name="Danny Young" userId="cb0f4ce2-eb4f-479e-8e8f-3beb257e632f" providerId="ADAL" clId="{6DBF892B-0618-480E-A595-AC847FA2A7F2}" dt="2024-02-27T01:30:59.917" v="1" actId="478"/>
          <ac:spMkLst>
            <pc:docMk/>
            <pc:sldMk cId="0" sldId="282"/>
            <ac:spMk id="7" creationId="{D5801210-A741-484B-AA79-86646342B519}"/>
          </ac:spMkLst>
        </pc:spChg>
        <pc:spChg chg="mod">
          <ac:chgData name="Danny Young" userId="cb0f4ce2-eb4f-479e-8e8f-3beb257e632f" providerId="ADAL" clId="{6DBF892B-0618-480E-A595-AC847FA2A7F2}" dt="2024-02-27T01:30:43.515" v="0" actId="1076"/>
          <ac:spMkLst>
            <pc:docMk/>
            <pc:sldMk cId="0" sldId="282"/>
            <ac:spMk id="27651" creationId="{39B46598-E806-42EC-9818-41989B70F05F}"/>
          </ac:spMkLst>
        </pc:spChg>
        <pc:picChg chg="add mod">
          <ac:chgData name="Danny Young" userId="cb0f4ce2-eb4f-479e-8e8f-3beb257e632f" providerId="ADAL" clId="{6DBF892B-0618-480E-A595-AC847FA2A7F2}" dt="2024-02-27T01:31:08.573" v="4" actId="14100"/>
          <ac:picMkLst>
            <pc:docMk/>
            <pc:sldMk cId="0" sldId="282"/>
            <ac:picMk id="5" creationId="{9DCE8C99-4148-60B0-BE81-6A051D1C079E}"/>
          </ac:picMkLst>
        </pc:picChg>
      </pc:sldChg>
    </pc:docChg>
  </pc:docChgLst>
  <pc:docChgLst>
    <pc:chgData name="Danny Young" userId="cb0f4ce2-eb4f-479e-8e8f-3beb257e632f" providerId="ADAL" clId="{A61844D6-37BF-45A2-B765-FDB9A86D3FAB}"/>
    <pc:docChg chg="undo custSel addSld modSld">
      <pc:chgData name="Danny Young" userId="cb0f4ce2-eb4f-479e-8e8f-3beb257e632f" providerId="ADAL" clId="{A61844D6-37BF-45A2-B765-FDB9A86D3FAB}" dt="2025-02-12T21:34:45.244" v="315" actId="20577"/>
      <pc:docMkLst>
        <pc:docMk/>
      </pc:docMkLst>
      <pc:sldChg chg="modSp">
        <pc:chgData name="Danny Young" userId="cb0f4ce2-eb4f-479e-8e8f-3beb257e632f" providerId="ADAL" clId="{A61844D6-37BF-45A2-B765-FDB9A86D3FAB}" dt="2025-02-12T21:34:45.244" v="315" actId="20577"/>
        <pc:sldMkLst>
          <pc:docMk/>
          <pc:sldMk cId="0" sldId="292"/>
        </pc:sldMkLst>
        <pc:spChg chg="mod">
          <ac:chgData name="Danny Young" userId="cb0f4ce2-eb4f-479e-8e8f-3beb257e632f" providerId="ADAL" clId="{A61844D6-37BF-45A2-B765-FDB9A86D3FAB}" dt="2025-02-12T21:34:38.411" v="294" actId="20577"/>
          <ac:spMkLst>
            <pc:docMk/>
            <pc:sldMk cId="0" sldId="292"/>
            <ac:spMk id="6" creationId="{232943AB-408B-4ADF-B741-E1F8CEDD94C3}"/>
          </ac:spMkLst>
        </pc:spChg>
        <pc:spChg chg="mod">
          <ac:chgData name="Danny Young" userId="cb0f4ce2-eb4f-479e-8e8f-3beb257e632f" providerId="ADAL" clId="{A61844D6-37BF-45A2-B765-FDB9A86D3FAB}" dt="2025-02-12T21:34:40.751" v="299" actId="20577"/>
          <ac:spMkLst>
            <pc:docMk/>
            <pc:sldMk cId="0" sldId="292"/>
            <ac:spMk id="8" creationId="{02599F26-5995-407F-97C0-A915389EF756}"/>
          </ac:spMkLst>
        </pc:spChg>
        <pc:spChg chg="mod">
          <ac:chgData name="Danny Young" userId="cb0f4ce2-eb4f-479e-8e8f-3beb257e632f" providerId="ADAL" clId="{A61844D6-37BF-45A2-B765-FDB9A86D3FAB}" dt="2025-02-12T21:34:42.838" v="307" actId="20577"/>
          <ac:spMkLst>
            <pc:docMk/>
            <pc:sldMk cId="0" sldId="292"/>
            <ac:spMk id="12" creationId="{652CFD28-8DBC-4079-8B24-F2B79A2B4713}"/>
          </ac:spMkLst>
        </pc:spChg>
        <pc:spChg chg="mod">
          <ac:chgData name="Danny Young" userId="cb0f4ce2-eb4f-479e-8e8f-3beb257e632f" providerId="ADAL" clId="{A61844D6-37BF-45A2-B765-FDB9A86D3FAB}" dt="2025-02-12T21:34:45.244" v="315" actId="20577"/>
          <ac:spMkLst>
            <pc:docMk/>
            <pc:sldMk cId="0" sldId="292"/>
            <ac:spMk id="14" creationId="{2F9A8F96-650D-4A94-BD34-F2EE9B969BA9}"/>
          </ac:spMkLst>
        </pc:spChg>
      </pc:sldChg>
      <pc:sldChg chg="addSp delSp modSp new mod">
        <pc:chgData name="Danny Young" userId="cb0f4ce2-eb4f-479e-8e8f-3beb257e632f" providerId="ADAL" clId="{A61844D6-37BF-45A2-B765-FDB9A86D3FAB}" dt="2025-02-12T17:11:05.767" v="289" actId="20577"/>
        <pc:sldMkLst>
          <pc:docMk/>
          <pc:sldMk cId="3568422258" sldId="325"/>
        </pc:sldMkLst>
        <pc:spChg chg="mod">
          <ac:chgData name="Danny Young" userId="cb0f4ce2-eb4f-479e-8e8f-3beb257e632f" providerId="ADAL" clId="{A61844D6-37BF-45A2-B765-FDB9A86D3FAB}" dt="2025-02-12T17:03:26.558" v="125" actId="20577"/>
          <ac:spMkLst>
            <pc:docMk/>
            <pc:sldMk cId="3568422258" sldId="325"/>
            <ac:spMk id="2" creationId="{EB9A2FBA-0952-521E-F4EE-3FE1AA20DA43}"/>
          </ac:spMkLst>
        </pc:spChg>
        <pc:spChg chg="mod">
          <ac:chgData name="Danny Young" userId="cb0f4ce2-eb4f-479e-8e8f-3beb257e632f" providerId="ADAL" clId="{A61844D6-37BF-45A2-B765-FDB9A86D3FAB}" dt="2025-02-12T17:06:10.152" v="162" actId="20577"/>
          <ac:spMkLst>
            <pc:docMk/>
            <pc:sldMk cId="3568422258" sldId="325"/>
            <ac:spMk id="3" creationId="{05213AF2-8310-6124-F160-E53C5D8F2243}"/>
          </ac:spMkLst>
        </pc:spChg>
        <pc:spChg chg="add del">
          <ac:chgData name="Danny Young" userId="cb0f4ce2-eb4f-479e-8e8f-3beb257e632f" providerId="ADAL" clId="{A61844D6-37BF-45A2-B765-FDB9A86D3FAB}" dt="2025-02-12T17:05:00.909" v="154" actId="22"/>
          <ac:spMkLst>
            <pc:docMk/>
            <pc:sldMk cId="3568422258" sldId="325"/>
            <ac:spMk id="5" creationId="{EC638E2C-5295-7DF6-E18B-EC1812E75EAA}"/>
          </ac:spMkLst>
        </pc:spChg>
        <pc:spChg chg="add mod">
          <ac:chgData name="Danny Young" userId="cb0f4ce2-eb4f-479e-8e8f-3beb257e632f" providerId="ADAL" clId="{A61844D6-37BF-45A2-B765-FDB9A86D3FAB}" dt="2025-02-12T17:09:49.017" v="235" actId="20577"/>
          <ac:spMkLst>
            <pc:docMk/>
            <pc:sldMk cId="3568422258" sldId="325"/>
            <ac:spMk id="6" creationId="{0D73AD22-968E-AE52-8D68-F30828DDD837}"/>
          </ac:spMkLst>
        </pc:spChg>
        <pc:spChg chg="add mod">
          <ac:chgData name="Danny Young" userId="cb0f4ce2-eb4f-479e-8e8f-3beb257e632f" providerId="ADAL" clId="{A61844D6-37BF-45A2-B765-FDB9A86D3FAB}" dt="2025-02-12T17:11:05.767" v="289" actId="20577"/>
          <ac:spMkLst>
            <pc:docMk/>
            <pc:sldMk cId="3568422258" sldId="325"/>
            <ac:spMk id="7" creationId="{9EA57782-070C-E1AD-6C65-2AEBF34FA1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297B50-2370-4A39-BF09-3EEE655D6B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63A73C99-0AAD-4FB8-941E-F2AF34C45A7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755F0DD-CFEC-4040-B9D0-B5BEC726C102}" type="datetimeFigureOut">
              <a:rPr lang="en-CA"/>
              <a:pPr>
                <a:defRPr/>
              </a:pPr>
              <a:t>2025-09-02</a:t>
            </a:fld>
            <a:endParaRPr lang="en-CA"/>
          </a:p>
        </p:txBody>
      </p:sp>
      <p:sp>
        <p:nvSpPr>
          <p:cNvPr id="4" name="Slide Image Placeholder 3">
            <a:extLst>
              <a:ext uri="{FF2B5EF4-FFF2-40B4-BE49-F238E27FC236}">
                <a16:creationId xmlns:a16="http://schemas.microsoft.com/office/drawing/2014/main" id="{82095F24-0EDD-46FF-BB60-1BB55BD21A9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67A94511-32A2-4FFC-B3E4-9EDF7ABD333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462FB47-D4AC-4DD4-A341-0585D113F5D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3C174662-DDEB-4F54-B031-E7B7A89BBD2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32B13D5-3304-4CE6-8DB2-93AAFF541EC7}"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89D4750-F41F-4399-9E77-47F11ED644E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23FEEBA-E56C-4060-861F-C77940FDE8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244" name="Slide Number Placeholder 3">
            <a:extLst>
              <a:ext uri="{FF2B5EF4-FFF2-40B4-BE49-F238E27FC236}">
                <a16:creationId xmlns:a16="http://schemas.microsoft.com/office/drawing/2014/main" id="{A5FA32B1-A20B-4C99-8A4D-82BAF1F226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4DF765-6072-4641-9742-7330D8206768}" type="slidenum">
              <a:rPr lang="en-CA" altLang="en-US"/>
              <a:pPr>
                <a:spcBef>
                  <a:spcPct val="0"/>
                </a:spcBef>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10</a:t>
            </a:fld>
            <a:endParaRPr lang="en-CA" altLang="en-US"/>
          </a:p>
        </p:txBody>
      </p:sp>
    </p:spTree>
    <p:extLst>
      <p:ext uri="{BB962C8B-B14F-4D97-AF65-F5344CB8AC3E}">
        <p14:creationId xmlns:p14="http://schemas.microsoft.com/office/powerpoint/2010/main" val="3651464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16</a:t>
            </a:fld>
            <a:endParaRPr lang="en-CA" altLang="en-US"/>
          </a:p>
        </p:txBody>
      </p:sp>
    </p:spTree>
    <p:extLst>
      <p:ext uri="{BB962C8B-B14F-4D97-AF65-F5344CB8AC3E}">
        <p14:creationId xmlns:p14="http://schemas.microsoft.com/office/powerpoint/2010/main" val="331039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17</a:t>
            </a:fld>
            <a:endParaRPr lang="en-CA" altLang="en-US"/>
          </a:p>
        </p:txBody>
      </p:sp>
    </p:spTree>
    <p:extLst>
      <p:ext uri="{BB962C8B-B14F-4D97-AF65-F5344CB8AC3E}">
        <p14:creationId xmlns:p14="http://schemas.microsoft.com/office/powerpoint/2010/main" val="235289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18</a:t>
            </a:fld>
            <a:endParaRPr lang="en-CA" altLang="en-US"/>
          </a:p>
        </p:txBody>
      </p:sp>
    </p:spTree>
    <p:extLst>
      <p:ext uri="{BB962C8B-B14F-4D97-AF65-F5344CB8AC3E}">
        <p14:creationId xmlns:p14="http://schemas.microsoft.com/office/powerpoint/2010/main" val="98099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21</a:t>
            </a:fld>
            <a:endParaRPr lang="en-CA" altLang="en-US"/>
          </a:p>
        </p:txBody>
      </p:sp>
    </p:spTree>
    <p:extLst>
      <p:ext uri="{BB962C8B-B14F-4D97-AF65-F5344CB8AC3E}">
        <p14:creationId xmlns:p14="http://schemas.microsoft.com/office/powerpoint/2010/main" val="219203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22</a:t>
            </a:fld>
            <a:endParaRPr lang="en-CA" altLang="en-US"/>
          </a:p>
        </p:txBody>
      </p:sp>
    </p:spTree>
    <p:extLst>
      <p:ext uri="{BB962C8B-B14F-4D97-AF65-F5344CB8AC3E}">
        <p14:creationId xmlns:p14="http://schemas.microsoft.com/office/powerpoint/2010/main" val="344726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23</a:t>
            </a:fld>
            <a:endParaRPr lang="en-CA" altLang="en-US"/>
          </a:p>
        </p:txBody>
      </p:sp>
    </p:spTree>
    <p:extLst>
      <p:ext uri="{BB962C8B-B14F-4D97-AF65-F5344CB8AC3E}">
        <p14:creationId xmlns:p14="http://schemas.microsoft.com/office/powerpoint/2010/main" val="252147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24</a:t>
            </a:fld>
            <a:endParaRPr lang="en-CA" altLang="en-US"/>
          </a:p>
        </p:txBody>
      </p:sp>
    </p:spTree>
    <p:extLst>
      <p:ext uri="{BB962C8B-B14F-4D97-AF65-F5344CB8AC3E}">
        <p14:creationId xmlns:p14="http://schemas.microsoft.com/office/powerpoint/2010/main" val="4271689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25</a:t>
            </a:fld>
            <a:endParaRPr lang="en-CA" altLang="en-US"/>
          </a:p>
        </p:txBody>
      </p:sp>
    </p:spTree>
    <p:extLst>
      <p:ext uri="{BB962C8B-B14F-4D97-AF65-F5344CB8AC3E}">
        <p14:creationId xmlns:p14="http://schemas.microsoft.com/office/powerpoint/2010/main" val="2967052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26</a:t>
            </a:fld>
            <a:endParaRPr lang="en-CA" altLang="en-US"/>
          </a:p>
        </p:txBody>
      </p:sp>
    </p:spTree>
    <p:extLst>
      <p:ext uri="{BB962C8B-B14F-4D97-AF65-F5344CB8AC3E}">
        <p14:creationId xmlns:p14="http://schemas.microsoft.com/office/powerpoint/2010/main" val="237784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a:t>
            </a:fld>
            <a:endParaRPr lang="en-CA" altLang="en-US"/>
          </a:p>
        </p:txBody>
      </p:sp>
    </p:spTree>
    <p:extLst>
      <p:ext uri="{BB962C8B-B14F-4D97-AF65-F5344CB8AC3E}">
        <p14:creationId xmlns:p14="http://schemas.microsoft.com/office/powerpoint/2010/main" val="632495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27</a:t>
            </a:fld>
            <a:endParaRPr lang="en-CA" altLang="en-US"/>
          </a:p>
        </p:txBody>
      </p:sp>
    </p:spTree>
    <p:extLst>
      <p:ext uri="{BB962C8B-B14F-4D97-AF65-F5344CB8AC3E}">
        <p14:creationId xmlns:p14="http://schemas.microsoft.com/office/powerpoint/2010/main" val="3047234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28</a:t>
            </a:fld>
            <a:endParaRPr lang="en-CA" altLang="en-US"/>
          </a:p>
        </p:txBody>
      </p:sp>
    </p:spTree>
    <p:extLst>
      <p:ext uri="{BB962C8B-B14F-4D97-AF65-F5344CB8AC3E}">
        <p14:creationId xmlns:p14="http://schemas.microsoft.com/office/powerpoint/2010/main" val="90976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29</a:t>
            </a:fld>
            <a:endParaRPr lang="en-CA" altLang="en-US"/>
          </a:p>
        </p:txBody>
      </p:sp>
    </p:spTree>
    <p:extLst>
      <p:ext uri="{BB962C8B-B14F-4D97-AF65-F5344CB8AC3E}">
        <p14:creationId xmlns:p14="http://schemas.microsoft.com/office/powerpoint/2010/main" val="3567096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30</a:t>
            </a:fld>
            <a:endParaRPr lang="en-CA" altLang="en-US"/>
          </a:p>
        </p:txBody>
      </p:sp>
    </p:spTree>
    <p:extLst>
      <p:ext uri="{BB962C8B-B14F-4D97-AF65-F5344CB8AC3E}">
        <p14:creationId xmlns:p14="http://schemas.microsoft.com/office/powerpoint/2010/main" val="2823974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31</a:t>
            </a:fld>
            <a:endParaRPr lang="en-CA" altLang="en-US"/>
          </a:p>
        </p:txBody>
      </p:sp>
    </p:spTree>
    <p:extLst>
      <p:ext uri="{BB962C8B-B14F-4D97-AF65-F5344CB8AC3E}">
        <p14:creationId xmlns:p14="http://schemas.microsoft.com/office/powerpoint/2010/main" val="344614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32</a:t>
            </a:fld>
            <a:endParaRPr lang="en-CA" altLang="en-US"/>
          </a:p>
        </p:txBody>
      </p:sp>
    </p:spTree>
    <p:extLst>
      <p:ext uri="{BB962C8B-B14F-4D97-AF65-F5344CB8AC3E}">
        <p14:creationId xmlns:p14="http://schemas.microsoft.com/office/powerpoint/2010/main" val="2559708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33</a:t>
            </a:fld>
            <a:endParaRPr lang="en-CA" altLang="en-US"/>
          </a:p>
        </p:txBody>
      </p:sp>
    </p:spTree>
    <p:extLst>
      <p:ext uri="{BB962C8B-B14F-4D97-AF65-F5344CB8AC3E}">
        <p14:creationId xmlns:p14="http://schemas.microsoft.com/office/powerpoint/2010/main" val="3813895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298A435-ABD4-4E9F-92DD-2E5C14F0D11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EA7A858-0DD9-4373-B5E2-0D5D6B5262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1748" name="Slide Number Placeholder 3">
            <a:extLst>
              <a:ext uri="{FF2B5EF4-FFF2-40B4-BE49-F238E27FC236}">
                <a16:creationId xmlns:a16="http://schemas.microsoft.com/office/drawing/2014/main" id="{F3B14A93-A0D9-4536-936C-EB80679EA1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D42715-EAE5-48CF-8FD6-06F1D26514A7}" type="slidenum">
              <a:rPr lang="en-CA" altLang="en-US"/>
              <a:pPr>
                <a:spcBef>
                  <a:spcPct val="0"/>
                </a:spcBef>
              </a:pPr>
              <a:t>34</a:t>
            </a:fld>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35</a:t>
            </a:fld>
            <a:endParaRPr lang="en-CA" altLang="en-US"/>
          </a:p>
        </p:txBody>
      </p:sp>
    </p:spTree>
    <p:extLst>
      <p:ext uri="{BB962C8B-B14F-4D97-AF65-F5344CB8AC3E}">
        <p14:creationId xmlns:p14="http://schemas.microsoft.com/office/powerpoint/2010/main" val="1935124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44B60CB-B48C-4511-8059-46F18F2F006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CD06707-AC76-4F39-A6DB-E663C1B6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3796" name="Slide Number Placeholder 3">
            <a:extLst>
              <a:ext uri="{FF2B5EF4-FFF2-40B4-BE49-F238E27FC236}">
                <a16:creationId xmlns:a16="http://schemas.microsoft.com/office/drawing/2014/main" id="{A5FEF967-B99A-45E4-8017-8487FC3027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63E078-87A7-4B72-A3CF-66805BAE01F2}" type="slidenum">
              <a:rPr lang="en-CA" altLang="en-US"/>
              <a:pPr>
                <a:spcBef>
                  <a:spcPct val="0"/>
                </a:spcBef>
              </a:pPr>
              <a:t>36</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a:t>
            </a:fld>
            <a:endParaRPr lang="en-CA" altLang="en-US"/>
          </a:p>
        </p:txBody>
      </p:sp>
    </p:spTree>
    <p:extLst>
      <p:ext uri="{BB962C8B-B14F-4D97-AF65-F5344CB8AC3E}">
        <p14:creationId xmlns:p14="http://schemas.microsoft.com/office/powerpoint/2010/main" val="1886733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37</a:t>
            </a:fld>
            <a:endParaRPr lang="en-CA" altLang="en-US"/>
          </a:p>
        </p:txBody>
      </p:sp>
    </p:spTree>
    <p:extLst>
      <p:ext uri="{BB962C8B-B14F-4D97-AF65-F5344CB8AC3E}">
        <p14:creationId xmlns:p14="http://schemas.microsoft.com/office/powerpoint/2010/main" val="2188641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38</a:t>
            </a:fld>
            <a:endParaRPr lang="en-CA" altLang="en-US"/>
          </a:p>
        </p:txBody>
      </p:sp>
    </p:spTree>
    <p:extLst>
      <p:ext uri="{BB962C8B-B14F-4D97-AF65-F5344CB8AC3E}">
        <p14:creationId xmlns:p14="http://schemas.microsoft.com/office/powerpoint/2010/main" val="2336223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39</a:t>
            </a:fld>
            <a:endParaRPr lang="en-CA" altLang="en-US"/>
          </a:p>
        </p:txBody>
      </p:sp>
    </p:spTree>
    <p:extLst>
      <p:ext uri="{BB962C8B-B14F-4D97-AF65-F5344CB8AC3E}">
        <p14:creationId xmlns:p14="http://schemas.microsoft.com/office/powerpoint/2010/main" val="1907358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40</a:t>
            </a:fld>
            <a:endParaRPr lang="en-CA" altLang="en-US"/>
          </a:p>
        </p:txBody>
      </p:sp>
    </p:spTree>
    <p:extLst>
      <p:ext uri="{BB962C8B-B14F-4D97-AF65-F5344CB8AC3E}">
        <p14:creationId xmlns:p14="http://schemas.microsoft.com/office/powerpoint/2010/main" val="547668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41</a:t>
            </a:fld>
            <a:endParaRPr lang="en-CA" altLang="en-US"/>
          </a:p>
        </p:txBody>
      </p:sp>
    </p:spTree>
    <p:extLst>
      <p:ext uri="{BB962C8B-B14F-4D97-AF65-F5344CB8AC3E}">
        <p14:creationId xmlns:p14="http://schemas.microsoft.com/office/powerpoint/2010/main" val="3719006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F32FCAA-4FCC-47AA-B1B0-EC641CB3F73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FDC18C5-7CC0-4D68-AB47-C783EF3A69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3012" name="Slide Number Placeholder 3">
            <a:extLst>
              <a:ext uri="{FF2B5EF4-FFF2-40B4-BE49-F238E27FC236}">
                <a16:creationId xmlns:a16="http://schemas.microsoft.com/office/drawing/2014/main" id="{137297CA-F3A0-42C9-A72E-E51676FF0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8CC38F-7F81-4F85-B473-965B1D1A650B}" type="slidenum">
              <a:rPr lang="en-CA" altLang="en-US">
                <a:latin typeface="Calibri" panose="020F0502020204030204" pitchFamily="34" charset="0"/>
              </a:rPr>
              <a:pPr/>
              <a:t>42</a:t>
            </a:fld>
            <a:endParaRPr lang="en-CA"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43</a:t>
            </a:fld>
            <a:endParaRPr lang="en-CA" altLang="en-US"/>
          </a:p>
        </p:txBody>
      </p:sp>
    </p:spTree>
    <p:extLst>
      <p:ext uri="{BB962C8B-B14F-4D97-AF65-F5344CB8AC3E}">
        <p14:creationId xmlns:p14="http://schemas.microsoft.com/office/powerpoint/2010/main" val="1557971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44</a:t>
            </a:fld>
            <a:endParaRPr lang="en-CA" altLang="en-US"/>
          </a:p>
        </p:txBody>
      </p:sp>
    </p:spTree>
    <p:extLst>
      <p:ext uri="{BB962C8B-B14F-4D97-AF65-F5344CB8AC3E}">
        <p14:creationId xmlns:p14="http://schemas.microsoft.com/office/powerpoint/2010/main" val="3614012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45</a:t>
            </a:fld>
            <a:endParaRPr lang="en-CA" altLang="en-US"/>
          </a:p>
        </p:txBody>
      </p:sp>
    </p:spTree>
    <p:extLst>
      <p:ext uri="{BB962C8B-B14F-4D97-AF65-F5344CB8AC3E}">
        <p14:creationId xmlns:p14="http://schemas.microsoft.com/office/powerpoint/2010/main" val="3140587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46</a:t>
            </a:fld>
            <a:endParaRPr lang="en-CA" altLang="en-US"/>
          </a:p>
        </p:txBody>
      </p:sp>
    </p:spTree>
    <p:extLst>
      <p:ext uri="{BB962C8B-B14F-4D97-AF65-F5344CB8AC3E}">
        <p14:creationId xmlns:p14="http://schemas.microsoft.com/office/powerpoint/2010/main" val="165714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4</a:t>
            </a:fld>
            <a:endParaRPr lang="en-CA" altLang="en-US"/>
          </a:p>
        </p:txBody>
      </p:sp>
    </p:spTree>
    <p:extLst>
      <p:ext uri="{BB962C8B-B14F-4D97-AF65-F5344CB8AC3E}">
        <p14:creationId xmlns:p14="http://schemas.microsoft.com/office/powerpoint/2010/main" val="2720005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C531B27-F0B5-4F0C-847D-3E9BA08659C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BE9BD6B-D230-438F-8754-01C03609C4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8132" name="Slide Number Placeholder 3">
            <a:extLst>
              <a:ext uri="{FF2B5EF4-FFF2-40B4-BE49-F238E27FC236}">
                <a16:creationId xmlns:a16="http://schemas.microsoft.com/office/drawing/2014/main" id="{BE7ABB93-2E1B-4809-980E-85FFCDB330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5AD9AF-379E-4E58-8F67-A8A7B2F43154}" type="slidenum">
              <a:rPr lang="en-CA" altLang="en-US">
                <a:latin typeface="Calibri" panose="020F0502020204030204" pitchFamily="34" charset="0"/>
              </a:rPr>
              <a:pPr/>
              <a:t>47</a:t>
            </a:fld>
            <a:endParaRPr lang="en-CA"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AACBD56-4956-4F17-8CAF-9621BEF1546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F4DA4ED-1FF9-4827-8F40-D2440CC016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1334B77C-3D19-4E14-8A49-39635DE3C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FD5A1E-C9B2-4013-990A-5E14B61EEE46}" type="slidenum">
              <a:rPr lang="en-CA" altLang="en-US"/>
              <a:pPr>
                <a:spcBef>
                  <a:spcPct val="0"/>
                </a:spcBef>
              </a:pPr>
              <a:t>48</a:t>
            </a:fld>
            <a:endParaRPr lang="en-CA"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7C5C77F-1DFC-4182-A83D-99009FD62DC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1350B41-93D6-4DE4-9F87-C93E50FFA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3252" name="Slide Number Placeholder 3">
            <a:extLst>
              <a:ext uri="{FF2B5EF4-FFF2-40B4-BE49-F238E27FC236}">
                <a16:creationId xmlns:a16="http://schemas.microsoft.com/office/drawing/2014/main" id="{8D764FE7-6D12-4E6D-A8EB-233BC05FE4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839A57-E803-4861-AA5D-FD6BB5B2A909}" type="slidenum">
              <a:rPr lang="en-CA" altLang="en-US"/>
              <a:pPr/>
              <a:t>49</a:t>
            </a:fld>
            <a:endParaRPr lang="en-CA"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50</a:t>
            </a:fld>
            <a:endParaRPr lang="en-CA" altLang="en-US"/>
          </a:p>
        </p:txBody>
      </p:sp>
    </p:spTree>
    <p:extLst>
      <p:ext uri="{BB962C8B-B14F-4D97-AF65-F5344CB8AC3E}">
        <p14:creationId xmlns:p14="http://schemas.microsoft.com/office/powerpoint/2010/main" val="4029536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5D14C89-ECD9-4A3E-835A-A1C651FCFAE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176AEA8-611C-4FA7-8888-2E78FB27AD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3556" name="Slide Number Placeholder 3">
            <a:extLst>
              <a:ext uri="{FF2B5EF4-FFF2-40B4-BE49-F238E27FC236}">
                <a16:creationId xmlns:a16="http://schemas.microsoft.com/office/drawing/2014/main" id="{29CE48B2-2050-4AA6-934A-8A4BF7DE71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292653-8783-4573-90A5-4CC7B9101828}" type="slidenum">
              <a:rPr lang="en-CA" altLang="en-US">
                <a:latin typeface="Calibri" panose="020F0502020204030204" pitchFamily="34" charset="0"/>
              </a:rPr>
              <a:pPr/>
              <a:t>51</a:t>
            </a:fld>
            <a:endParaRPr lang="en-CA"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52</a:t>
            </a:fld>
            <a:endParaRPr lang="en-CA" altLang="en-US"/>
          </a:p>
        </p:txBody>
      </p:sp>
    </p:spTree>
    <p:extLst>
      <p:ext uri="{BB962C8B-B14F-4D97-AF65-F5344CB8AC3E}">
        <p14:creationId xmlns:p14="http://schemas.microsoft.com/office/powerpoint/2010/main" val="4219716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867D8D6-65B5-4E62-94C7-2F3FA10188A5}"/>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8C0F7D9-8773-4CD2-814A-9BD1E7698B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B99A950-F894-4269-8C39-70D8C92D90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1E5A08-9F89-41C5-93CF-79AEABCE093E}" type="slidenum">
              <a:rPr lang="en-CA" altLang="en-US">
                <a:latin typeface="Calibri" panose="020F0502020204030204" pitchFamily="34" charset="0"/>
              </a:rPr>
              <a:pPr/>
              <a:t>53</a:t>
            </a:fld>
            <a:endParaRPr lang="en-CA"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54</a:t>
            </a:fld>
            <a:endParaRPr lang="en-CA" altLang="en-US"/>
          </a:p>
        </p:txBody>
      </p:sp>
    </p:spTree>
    <p:extLst>
      <p:ext uri="{BB962C8B-B14F-4D97-AF65-F5344CB8AC3E}">
        <p14:creationId xmlns:p14="http://schemas.microsoft.com/office/powerpoint/2010/main" val="1561896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55</a:t>
            </a:fld>
            <a:endParaRPr lang="en-CA" altLang="en-US"/>
          </a:p>
        </p:txBody>
      </p:sp>
    </p:spTree>
    <p:extLst>
      <p:ext uri="{BB962C8B-B14F-4D97-AF65-F5344CB8AC3E}">
        <p14:creationId xmlns:p14="http://schemas.microsoft.com/office/powerpoint/2010/main" val="99680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5</a:t>
            </a:fld>
            <a:endParaRPr lang="en-CA" altLang="en-US"/>
          </a:p>
        </p:txBody>
      </p:sp>
    </p:spTree>
    <p:extLst>
      <p:ext uri="{BB962C8B-B14F-4D97-AF65-F5344CB8AC3E}">
        <p14:creationId xmlns:p14="http://schemas.microsoft.com/office/powerpoint/2010/main" val="3296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71CC055-9EA0-4446-A345-78A230071C5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8A978F0-31C7-453F-911A-AFAAF6FB21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6388" name="Slide Number Placeholder 3">
            <a:extLst>
              <a:ext uri="{FF2B5EF4-FFF2-40B4-BE49-F238E27FC236}">
                <a16:creationId xmlns:a16="http://schemas.microsoft.com/office/drawing/2014/main" id="{B8F29DD2-BCF5-412B-A564-420A58FC14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92A1DD-EA82-40C4-9B7C-3B5022FCB735}" type="slidenum">
              <a:rPr lang="en-CA" altLang="en-US"/>
              <a:pPr>
                <a:spcBef>
                  <a:spcPct val="0"/>
                </a:spcBef>
              </a:pPr>
              <a:t>6</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F52E47D-BAE3-485C-9A2A-41BE0FA687F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D4AEC7E-5E9D-4828-AC9A-69A9FCD86A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18436" name="Slide Number Placeholder 3">
            <a:extLst>
              <a:ext uri="{FF2B5EF4-FFF2-40B4-BE49-F238E27FC236}">
                <a16:creationId xmlns:a16="http://schemas.microsoft.com/office/drawing/2014/main" id="{C0895E2E-8453-4D3F-B75F-4477EB56C7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F3D0C5-4C87-427F-AC6D-DEEF227D843D}" type="slidenum">
              <a:rPr lang="en-CA" altLang="en-US"/>
              <a:pPr>
                <a:spcBef>
                  <a:spcPct val="0"/>
                </a:spcBef>
              </a:pPr>
              <a:t>7</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8D3DE9D-CC85-40C5-A896-3219AEDF7E0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A7E3696-6E57-4E5A-B932-A56DAA7797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0484" name="Slide Number Placeholder 3">
            <a:extLst>
              <a:ext uri="{FF2B5EF4-FFF2-40B4-BE49-F238E27FC236}">
                <a16:creationId xmlns:a16="http://schemas.microsoft.com/office/drawing/2014/main" id="{FB1521F5-0C30-46EA-8DC6-130774E1B4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86F76-11D4-4955-980D-1C3028D4C18E}" type="slidenum">
              <a:rPr lang="en-CA" altLang="en-US"/>
              <a:pPr>
                <a:spcBef>
                  <a:spcPct val="0"/>
                </a:spcBef>
              </a:pPr>
              <a:t>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32B13D5-3304-4CE6-8DB2-93AAFF541EC7}" type="slidenum">
              <a:rPr lang="en-CA" altLang="en-US" smtClean="0"/>
              <a:pPr>
                <a:defRPr/>
              </a:pPr>
              <a:t>9</a:t>
            </a:fld>
            <a:endParaRPr lang="en-CA" altLang="en-US"/>
          </a:p>
        </p:txBody>
      </p:sp>
    </p:spTree>
    <p:extLst>
      <p:ext uri="{BB962C8B-B14F-4D97-AF65-F5344CB8AC3E}">
        <p14:creationId xmlns:p14="http://schemas.microsoft.com/office/powerpoint/2010/main" val="249323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FE22CF-F66D-4664-89A4-C79590B5DEDE}"/>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884E5EAE-6233-4803-BE3B-7CF797EE53F2}"/>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452C72E-CCF8-4DE3-8ACF-58A993E1687F}"/>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7E426F4B-BC87-4166-B2EC-B42098337ECD}"/>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77BF14E0-C004-4866-A35E-D010DCCB7649}"/>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0835FFA3-5A74-4D81-A7B6-80C211C8E846}"/>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C235B829-A35D-49C5-B4B5-57148C2A688B}"/>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6CC224CA-8620-48B6-A684-F288AB0CA56C}"/>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305E3CDE-630C-4AA0-869D-AAE82F30D9C2}"/>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B590B145-F636-467E-8FC8-306C1ED8BAEC}"/>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597152A5-AB35-4982-8863-B2220DBFEF09}"/>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A5EAA8EB-1FC7-44E0-9FD6-330E65F6812B}"/>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A0C4A813-F454-444B-A918-77B3591E98F6}"/>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BAA5BDEE-00C5-438A-A7D0-3D84DF97A03E}"/>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375E17F8-BD8B-4511-B34C-C14A92954D23}"/>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913B6E0E-E132-43D4-B6AF-B0B6E1794510}"/>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AD567FEB-35AB-489E-B57A-41030CB58298}"/>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648C56CF-D903-48C8-9651-BC24D9C54001}" type="datetimeFigureOut">
              <a:rPr lang="en-CA"/>
              <a:pPr>
                <a:defRPr/>
              </a:pPr>
              <a:t>2025-09-02</a:t>
            </a:fld>
            <a:endParaRPr lang="en-CA"/>
          </a:p>
        </p:txBody>
      </p:sp>
      <p:sp>
        <p:nvSpPr>
          <p:cNvPr id="23" name="Footer Placeholder 16">
            <a:extLst>
              <a:ext uri="{FF2B5EF4-FFF2-40B4-BE49-F238E27FC236}">
                <a16:creationId xmlns:a16="http://schemas.microsoft.com/office/drawing/2014/main" id="{4AA87D73-7D5A-421B-BC32-2F3AF55D7524}"/>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8A5408E0-BFA4-4764-8663-23AD8EEE6DAE}"/>
              </a:ext>
            </a:extLst>
          </p:cNvPr>
          <p:cNvSpPr>
            <a:spLocks noGrp="1"/>
          </p:cNvSpPr>
          <p:nvPr>
            <p:ph type="sldNum" sz="quarter" idx="12"/>
          </p:nvPr>
        </p:nvSpPr>
        <p:spPr bwMode="auto">
          <a:xfrm>
            <a:off x="1767417" y="4929189"/>
            <a:ext cx="812800" cy="517525"/>
          </a:xfrm>
        </p:spPr>
        <p:txBody>
          <a:bodyPr/>
          <a:lstStyle>
            <a:lvl1pPr>
              <a:defRPr smtClean="0"/>
            </a:lvl1pPr>
          </a:lstStyle>
          <a:p>
            <a:pPr>
              <a:defRPr/>
            </a:pPr>
            <a:fld id="{E3E04B2D-08C5-4800-9581-2A920DC81123}" type="slidenum">
              <a:rPr lang="en-CA" altLang="en-US"/>
              <a:pPr>
                <a:defRPr/>
              </a:pPr>
              <a:t>‹#›</a:t>
            </a:fld>
            <a:endParaRPr lang="en-CA" altLang="en-US"/>
          </a:p>
        </p:txBody>
      </p:sp>
    </p:spTree>
    <p:extLst>
      <p:ext uri="{BB962C8B-B14F-4D97-AF65-F5344CB8AC3E}">
        <p14:creationId xmlns:p14="http://schemas.microsoft.com/office/powerpoint/2010/main" val="4362124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7EB5897-F5C1-4081-BF3B-66CDC5651EF6}"/>
              </a:ext>
            </a:extLst>
          </p:cNvPr>
          <p:cNvSpPr>
            <a:spLocks noGrp="1"/>
          </p:cNvSpPr>
          <p:nvPr>
            <p:ph type="dt" sz="half" idx="10"/>
          </p:nvPr>
        </p:nvSpPr>
        <p:spPr/>
        <p:txBody>
          <a:bodyPr/>
          <a:lstStyle>
            <a:lvl1pPr>
              <a:defRPr/>
            </a:lvl1pPr>
          </a:lstStyle>
          <a:p>
            <a:pPr>
              <a:defRPr/>
            </a:pPr>
            <a:fld id="{D148902E-9DD0-4EFB-8EA6-4E53805D2A5F}" type="datetimeFigureOut">
              <a:rPr lang="en-CA"/>
              <a:pPr>
                <a:defRPr/>
              </a:pPr>
              <a:t>2025-09-02</a:t>
            </a:fld>
            <a:endParaRPr lang="en-CA"/>
          </a:p>
        </p:txBody>
      </p:sp>
      <p:sp>
        <p:nvSpPr>
          <p:cNvPr id="5" name="Footer Placeholder 2">
            <a:extLst>
              <a:ext uri="{FF2B5EF4-FFF2-40B4-BE49-F238E27FC236}">
                <a16:creationId xmlns:a16="http://schemas.microsoft.com/office/drawing/2014/main" id="{02338E81-28AD-415B-A23A-A2F15ADB70A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FD612751-39B8-4D85-9F6C-46063C255806}"/>
              </a:ext>
            </a:extLst>
          </p:cNvPr>
          <p:cNvSpPr>
            <a:spLocks noGrp="1"/>
          </p:cNvSpPr>
          <p:nvPr>
            <p:ph type="sldNum" sz="quarter" idx="12"/>
          </p:nvPr>
        </p:nvSpPr>
        <p:spPr/>
        <p:txBody>
          <a:bodyPr/>
          <a:lstStyle>
            <a:lvl1pPr>
              <a:defRPr/>
            </a:lvl1pPr>
          </a:lstStyle>
          <a:p>
            <a:pPr>
              <a:defRPr/>
            </a:pPr>
            <a:fld id="{A848B636-DB22-4C50-9DA0-16D9261B49F0}" type="slidenum">
              <a:rPr lang="en-CA" altLang="en-US"/>
              <a:pPr>
                <a:defRPr/>
              </a:pPr>
              <a:t>‹#›</a:t>
            </a:fld>
            <a:endParaRPr lang="en-CA" altLang="en-US"/>
          </a:p>
        </p:txBody>
      </p:sp>
    </p:spTree>
    <p:extLst>
      <p:ext uri="{BB962C8B-B14F-4D97-AF65-F5344CB8AC3E}">
        <p14:creationId xmlns:p14="http://schemas.microsoft.com/office/powerpoint/2010/main" val="324499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63B3E6F-8E1E-43D9-B107-51987B652046}"/>
              </a:ext>
            </a:extLst>
          </p:cNvPr>
          <p:cNvSpPr>
            <a:spLocks noGrp="1"/>
          </p:cNvSpPr>
          <p:nvPr>
            <p:ph type="dt" sz="half" idx="10"/>
          </p:nvPr>
        </p:nvSpPr>
        <p:spPr/>
        <p:txBody>
          <a:bodyPr/>
          <a:lstStyle>
            <a:lvl1pPr>
              <a:defRPr/>
            </a:lvl1pPr>
          </a:lstStyle>
          <a:p>
            <a:pPr>
              <a:defRPr/>
            </a:pPr>
            <a:fld id="{0D4594AE-A4C6-4F7C-9241-5DF4680B88DE}" type="datetimeFigureOut">
              <a:rPr lang="en-CA"/>
              <a:pPr>
                <a:defRPr/>
              </a:pPr>
              <a:t>2025-09-02</a:t>
            </a:fld>
            <a:endParaRPr lang="en-CA"/>
          </a:p>
        </p:txBody>
      </p:sp>
      <p:sp>
        <p:nvSpPr>
          <p:cNvPr id="5" name="Footer Placeholder 2">
            <a:extLst>
              <a:ext uri="{FF2B5EF4-FFF2-40B4-BE49-F238E27FC236}">
                <a16:creationId xmlns:a16="http://schemas.microsoft.com/office/drawing/2014/main" id="{C0E36A7D-18D3-42A9-8F54-9AD67419F27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4502BA58-3A7F-4335-B20A-A119A2777560}"/>
              </a:ext>
            </a:extLst>
          </p:cNvPr>
          <p:cNvSpPr>
            <a:spLocks noGrp="1"/>
          </p:cNvSpPr>
          <p:nvPr>
            <p:ph type="sldNum" sz="quarter" idx="12"/>
          </p:nvPr>
        </p:nvSpPr>
        <p:spPr/>
        <p:txBody>
          <a:bodyPr/>
          <a:lstStyle>
            <a:lvl1pPr>
              <a:defRPr/>
            </a:lvl1pPr>
          </a:lstStyle>
          <a:p>
            <a:pPr>
              <a:defRPr/>
            </a:pPr>
            <a:fld id="{F80E3B99-DF90-49EB-B5FB-54BAE35E4501}" type="slidenum">
              <a:rPr lang="en-CA" altLang="en-US"/>
              <a:pPr>
                <a:defRPr/>
              </a:pPr>
              <a:t>‹#›</a:t>
            </a:fld>
            <a:endParaRPr lang="en-CA" altLang="en-US"/>
          </a:p>
        </p:txBody>
      </p:sp>
    </p:spTree>
    <p:extLst>
      <p:ext uri="{BB962C8B-B14F-4D97-AF65-F5344CB8AC3E}">
        <p14:creationId xmlns:p14="http://schemas.microsoft.com/office/powerpoint/2010/main" val="354001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3949F473-B533-4A38-B021-9F2F645CF105}"/>
              </a:ext>
            </a:extLst>
          </p:cNvPr>
          <p:cNvSpPr>
            <a:spLocks noGrp="1"/>
          </p:cNvSpPr>
          <p:nvPr>
            <p:ph type="dt" sz="half" idx="10"/>
          </p:nvPr>
        </p:nvSpPr>
        <p:spPr/>
        <p:txBody>
          <a:bodyPr rtlCol="0"/>
          <a:lstStyle>
            <a:lvl1pPr>
              <a:defRPr/>
            </a:lvl1pPr>
          </a:lstStyle>
          <a:p>
            <a:pPr>
              <a:defRPr/>
            </a:pPr>
            <a:fld id="{2EF3B147-CADE-4582-8FF8-96A68D53CB28}" type="datetimeFigureOut">
              <a:rPr lang="en-CA"/>
              <a:pPr>
                <a:defRPr/>
              </a:pPr>
              <a:t>2025-09-02</a:t>
            </a:fld>
            <a:endParaRPr lang="en-CA"/>
          </a:p>
        </p:txBody>
      </p:sp>
      <p:sp>
        <p:nvSpPr>
          <p:cNvPr id="5" name="Slide Number Placeholder 8">
            <a:extLst>
              <a:ext uri="{FF2B5EF4-FFF2-40B4-BE49-F238E27FC236}">
                <a16:creationId xmlns:a16="http://schemas.microsoft.com/office/drawing/2014/main" id="{AF39DDC7-235A-4B73-89DB-798CCF0320A8}"/>
              </a:ext>
            </a:extLst>
          </p:cNvPr>
          <p:cNvSpPr>
            <a:spLocks noGrp="1"/>
          </p:cNvSpPr>
          <p:nvPr>
            <p:ph type="sldNum" sz="quarter" idx="11"/>
          </p:nvPr>
        </p:nvSpPr>
        <p:spPr/>
        <p:txBody>
          <a:bodyPr/>
          <a:lstStyle>
            <a:lvl1pPr>
              <a:defRPr smtClean="0"/>
            </a:lvl1pPr>
          </a:lstStyle>
          <a:p>
            <a:pPr>
              <a:defRPr/>
            </a:pPr>
            <a:fld id="{8B1150B1-6798-4A6F-BA59-9DF9BB15DB0D}"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E558CDAC-8B36-44E7-9409-B22C76ED3044}"/>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21785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B956A6-2D55-40BA-AA36-BEA6ECA02DD4}"/>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20A8A45-BA7B-4CB7-A834-B52885194721}"/>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2C2BFC4-13AF-499F-B0A1-0C66D329F607}"/>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E9FF03C7-9D91-4CC0-BE6D-1078D3A02767}"/>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E95F66F8-FEB0-4519-BE57-39E8455F9D10}"/>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45A9D809-F977-447C-8E78-6A0B070590F7}"/>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EE47984C-5824-42FE-937E-A60321E006DB}"/>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E9E000EB-E936-4558-A9A2-DD5F95422EA3}"/>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50C763B3-516E-4399-B873-612C76687ACB}"/>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1E4087E3-CF83-428D-BCD4-4C0FA4089DC7}"/>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0338EFDC-C904-4A46-A286-C6F2F23DA583}"/>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FF5372D0-FA3A-40D1-A7DA-723F160EAD14}"/>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EF7840DB-5BC8-4266-B313-F803E9946AC9}"/>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79FD436A-6DBD-4759-9268-BF4FD46344B3}"/>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CC8C5171-CBB5-4D94-A776-7429C71B2594}"/>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F6AAFBBB-66A1-45A1-9138-1E606A56BCA7}"/>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EB7E08A1-7648-4190-88F7-05AAE80C9A94}"/>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F976DF05-034C-4EF8-A6FC-04315C503AA5}" type="datetimeFigureOut">
              <a:rPr lang="en-CA"/>
              <a:pPr>
                <a:defRPr/>
              </a:pPr>
              <a:t>2025-09-02</a:t>
            </a:fld>
            <a:endParaRPr lang="en-CA"/>
          </a:p>
        </p:txBody>
      </p:sp>
      <p:sp>
        <p:nvSpPr>
          <p:cNvPr id="21" name="Footer Placeholder 4">
            <a:extLst>
              <a:ext uri="{FF2B5EF4-FFF2-40B4-BE49-F238E27FC236}">
                <a16:creationId xmlns:a16="http://schemas.microsoft.com/office/drawing/2014/main" id="{42274EB3-4AE8-4A79-95DF-0D52F1A7A72F}"/>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980C732B-0C29-47A9-8CBC-3908948CBAD9}"/>
              </a:ext>
            </a:extLst>
          </p:cNvPr>
          <p:cNvSpPr>
            <a:spLocks noGrp="1"/>
          </p:cNvSpPr>
          <p:nvPr>
            <p:ph type="sldNum" sz="quarter" idx="12"/>
          </p:nvPr>
        </p:nvSpPr>
        <p:spPr bwMode="auto">
          <a:xfrm>
            <a:off x="1786467" y="4929189"/>
            <a:ext cx="812800" cy="517525"/>
          </a:xfrm>
        </p:spPr>
        <p:txBody>
          <a:bodyPr/>
          <a:lstStyle>
            <a:lvl1pPr>
              <a:defRPr smtClean="0"/>
            </a:lvl1pPr>
          </a:lstStyle>
          <a:p>
            <a:pPr>
              <a:defRPr/>
            </a:pPr>
            <a:fld id="{196A703D-C164-4372-8A94-F13AFA714C6E}" type="slidenum">
              <a:rPr lang="en-CA" altLang="en-US"/>
              <a:pPr>
                <a:defRPr/>
              </a:pPr>
              <a:t>‹#›</a:t>
            </a:fld>
            <a:endParaRPr lang="en-CA" altLang="en-US"/>
          </a:p>
        </p:txBody>
      </p:sp>
    </p:spTree>
    <p:extLst>
      <p:ext uri="{BB962C8B-B14F-4D97-AF65-F5344CB8AC3E}">
        <p14:creationId xmlns:p14="http://schemas.microsoft.com/office/powerpoint/2010/main" val="35384048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375A0B8-B194-46CA-9777-5E0A20B2651F}"/>
              </a:ext>
            </a:extLst>
          </p:cNvPr>
          <p:cNvSpPr>
            <a:spLocks noGrp="1"/>
          </p:cNvSpPr>
          <p:nvPr>
            <p:ph type="dt" sz="half" idx="10"/>
          </p:nvPr>
        </p:nvSpPr>
        <p:spPr/>
        <p:txBody>
          <a:bodyPr/>
          <a:lstStyle>
            <a:lvl1pPr>
              <a:defRPr/>
            </a:lvl1pPr>
          </a:lstStyle>
          <a:p>
            <a:pPr>
              <a:defRPr/>
            </a:pPr>
            <a:fld id="{281F42D0-3DE9-4068-A850-FA8B8B34F98D}" type="datetimeFigureOut">
              <a:rPr lang="en-CA"/>
              <a:pPr>
                <a:defRPr/>
              </a:pPr>
              <a:t>2025-09-02</a:t>
            </a:fld>
            <a:endParaRPr lang="en-CA"/>
          </a:p>
        </p:txBody>
      </p:sp>
      <p:sp>
        <p:nvSpPr>
          <p:cNvPr id="6" name="Footer Placeholder 2">
            <a:extLst>
              <a:ext uri="{FF2B5EF4-FFF2-40B4-BE49-F238E27FC236}">
                <a16:creationId xmlns:a16="http://schemas.microsoft.com/office/drawing/2014/main" id="{D2D1FF62-E9EC-444C-9A7C-9AD57DA58AE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BD8594AF-097B-4669-B21B-268F25617E0F}"/>
              </a:ext>
            </a:extLst>
          </p:cNvPr>
          <p:cNvSpPr>
            <a:spLocks noGrp="1"/>
          </p:cNvSpPr>
          <p:nvPr>
            <p:ph type="sldNum" sz="quarter" idx="12"/>
          </p:nvPr>
        </p:nvSpPr>
        <p:spPr/>
        <p:txBody>
          <a:bodyPr/>
          <a:lstStyle>
            <a:lvl1pPr>
              <a:defRPr/>
            </a:lvl1pPr>
          </a:lstStyle>
          <a:p>
            <a:pPr>
              <a:defRPr/>
            </a:pPr>
            <a:fld id="{D60FF147-69DB-4C24-8349-02AC5DC03C20}" type="slidenum">
              <a:rPr lang="en-CA" altLang="en-US"/>
              <a:pPr>
                <a:defRPr/>
              </a:pPr>
              <a:t>‹#›</a:t>
            </a:fld>
            <a:endParaRPr lang="en-CA" altLang="en-US"/>
          </a:p>
        </p:txBody>
      </p:sp>
    </p:spTree>
    <p:extLst>
      <p:ext uri="{BB962C8B-B14F-4D97-AF65-F5344CB8AC3E}">
        <p14:creationId xmlns:p14="http://schemas.microsoft.com/office/powerpoint/2010/main" val="4272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981C0CAF-F035-4C56-A49B-9D4D88EE5AFA}"/>
              </a:ext>
            </a:extLst>
          </p:cNvPr>
          <p:cNvSpPr>
            <a:spLocks noGrp="1"/>
          </p:cNvSpPr>
          <p:nvPr>
            <p:ph type="dt" sz="half" idx="10"/>
          </p:nvPr>
        </p:nvSpPr>
        <p:spPr/>
        <p:txBody>
          <a:bodyPr/>
          <a:lstStyle>
            <a:lvl1pPr>
              <a:defRPr/>
            </a:lvl1pPr>
          </a:lstStyle>
          <a:p>
            <a:pPr>
              <a:defRPr/>
            </a:pPr>
            <a:fld id="{1158B022-9412-44D4-BA48-BCF607623075}" type="datetimeFigureOut">
              <a:rPr lang="en-CA"/>
              <a:pPr>
                <a:defRPr/>
              </a:pPr>
              <a:t>2025-09-02</a:t>
            </a:fld>
            <a:endParaRPr lang="en-CA"/>
          </a:p>
        </p:txBody>
      </p:sp>
      <p:sp>
        <p:nvSpPr>
          <p:cNvPr id="8" name="Footer Placeholder 2">
            <a:extLst>
              <a:ext uri="{FF2B5EF4-FFF2-40B4-BE49-F238E27FC236}">
                <a16:creationId xmlns:a16="http://schemas.microsoft.com/office/drawing/2014/main" id="{82BC21DD-2EC0-446D-8016-61F3E015EF7A}"/>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C6E40257-C70B-4EDE-9A9E-1B9F89BAF997}"/>
              </a:ext>
            </a:extLst>
          </p:cNvPr>
          <p:cNvSpPr>
            <a:spLocks noGrp="1"/>
          </p:cNvSpPr>
          <p:nvPr>
            <p:ph type="sldNum" sz="quarter" idx="12"/>
          </p:nvPr>
        </p:nvSpPr>
        <p:spPr/>
        <p:txBody>
          <a:bodyPr/>
          <a:lstStyle>
            <a:lvl1pPr>
              <a:defRPr/>
            </a:lvl1pPr>
          </a:lstStyle>
          <a:p>
            <a:pPr>
              <a:defRPr/>
            </a:pPr>
            <a:fld id="{CD90792B-B638-4943-A899-EB2FFE27264D}" type="slidenum">
              <a:rPr lang="en-CA" altLang="en-US"/>
              <a:pPr>
                <a:defRPr/>
              </a:pPr>
              <a:t>‹#›</a:t>
            </a:fld>
            <a:endParaRPr lang="en-CA" altLang="en-US"/>
          </a:p>
        </p:txBody>
      </p:sp>
    </p:spTree>
    <p:extLst>
      <p:ext uri="{BB962C8B-B14F-4D97-AF65-F5344CB8AC3E}">
        <p14:creationId xmlns:p14="http://schemas.microsoft.com/office/powerpoint/2010/main" val="124725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6C867F96-2DCC-4D00-BCFE-0F18A813EBDF}"/>
              </a:ext>
            </a:extLst>
          </p:cNvPr>
          <p:cNvSpPr>
            <a:spLocks noGrp="1"/>
          </p:cNvSpPr>
          <p:nvPr>
            <p:ph type="dt" sz="half" idx="10"/>
          </p:nvPr>
        </p:nvSpPr>
        <p:spPr/>
        <p:txBody>
          <a:bodyPr rtlCol="0"/>
          <a:lstStyle>
            <a:lvl1pPr>
              <a:defRPr/>
            </a:lvl1pPr>
          </a:lstStyle>
          <a:p>
            <a:pPr>
              <a:defRPr/>
            </a:pPr>
            <a:fld id="{59A7FC96-7F60-488D-8D25-3E33B41E73C7}" type="datetimeFigureOut">
              <a:rPr lang="en-CA"/>
              <a:pPr>
                <a:defRPr/>
              </a:pPr>
              <a:t>2025-09-02</a:t>
            </a:fld>
            <a:endParaRPr lang="en-CA"/>
          </a:p>
        </p:txBody>
      </p:sp>
      <p:sp>
        <p:nvSpPr>
          <p:cNvPr id="4" name="Slide Number Placeholder 6">
            <a:extLst>
              <a:ext uri="{FF2B5EF4-FFF2-40B4-BE49-F238E27FC236}">
                <a16:creationId xmlns:a16="http://schemas.microsoft.com/office/drawing/2014/main" id="{1A78B9C7-4E06-4A1B-89E3-355404B59782}"/>
              </a:ext>
            </a:extLst>
          </p:cNvPr>
          <p:cNvSpPr>
            <a:spLocks noGrp="1"/>
          </p:cNvSpPr>
          <p:nvPr>
            <p:ph type="sldNum" sz="quarter" idx="11"/>
          </p:nvPr>
        </p:nvSpPr>
        <p:spPr/>
        <p:txBody>
          <a:bodyPr/>
          <a:lstStyle>
            <a:lvl1pPr>
              <a:defRPr smtClean="0"/>
            </a:lvl1pPr>
          </a:lstStyle>
          <a:p>
            <a:pPr>
              <a:defRPr/>
            </a:pPr>
            <a:fld id="{FCC34D58-38DF-4BE4-8D78-381B5D9CF180}"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8733F99F-4475-4A91-8887-FD170D155D3F}"/>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70336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A56AE85-F4EE-4341-8A7F-D313F4AF8978}"/>
              </a:ext>
            </a:extLst>
          </p:cNvPr>
          <p:cNvSpPr>
            <a:spLocks noGrp="1"/>
          </p:cNvSpPr>
          <p:nvPr>
            <p:ph type="dt" sz="half" idx="10"/>
          </p:nvPr>
        </p:nvSpPr>
        <p:spPr/>
        <p:txBody>
          <a:bodyPr/>
          <a:lstStyle>
            <a:lvl1pPr>
              <a:defRPr/>
            </a:lvl1pPr>
          </a:lstStyle>
          <a:p>
            <a:pPr>
              <a:defRPr/>
            </a:pPr>
            <a:fld id="{1C0CDC31-0D7C-4992-8FC5-86CA6C02DD32}" type="datetimeFigureOut">
              <a:rPr lang="en-CA"/>
              <a:pPr>
                <a:defRPr/>
              </a:pPr>
              <a:t>2025-09-02</a:t>
            </a:fld>
            <a:endParaRPr lang="en-CA"/>
          </a:p>
        </p:txBody>
      </p:sp>
      <p:sp>
        <p:nvSpPr>
          <p:cNvPr id="3" name="Footer Placeholder 2">
            <a:extLst>
              <a:ext uri="{FF2B5EF4-FFF2-40B4-BE49-F238E27FC236}">
                <a16:creationId xmlns:a16="http://schemas.microsoft.com/office/drawing/2014/main" id="{8CAC8B9B-C779-4152-A103-C3C0D39AA7FE}"/>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5A06D6CF-D904-4B31-939B-E6EDB99D8D6E}"/>
              </a:ext>
            </a:extLst>
          </p:cNvPr>
          <p:cNvSpPr>
            <a:spLocks noGrp="1"/>
          </p:cNvSpPr>
          <p:nvPr>
            <p:ph type="sldNum" sz="quarter" idx="12"/>
          </p:nvPr>
        </p:nvSpPr>
        <p:spPr/>
        <p:txBody>
          <a:bodyPr/>
          <a:lstStyle>
            <a:lvl1pPr>
              <a:defRPr/>
            </a:lvl1pPr>
          </a:lstStyle>
          <a:p>
            <a:pPr>
              <a:defRPr/>
            </a:pPr>
            <a:fld id="{3EDE0CF2-32E2-44A9-9E49-02AA15BFD62F}" type="slidenum">
              <a:rPr lang="en-CA" altLang="en-US"/>
              <a:pPr>
                <a:defRPr/>
              </a:pPr>
              <a:t>‹#›</a:t>
            </a:fld>
            <a:endParaRPr lang="en-CA" altLang="en-US"/>
          </a:p>
        </p:txBody>
      </p:sp>
    </p:spTree>
    <p:extLst>
      <p:ext uri="{BB962C8B-B14F-4D97-AF65-F5344CB8AC3E}">
        <p14:creationId xmlns:p14="http://schemas.microsoft.com/office/powerpoint/2010/main" val="408966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D72146BF-8E6D-4B8B-97A6-6225DBFAD128}"/>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3AA48202-DDA2-4177-B2C2-412BD71A0B0F}"/>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5EA96502-2490-45FD-A25A-AAA06CA4E78D}"/>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C3178980-8951-46F8-82F1-E573C86C896F}"/>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745B2A55-77EF-4265-99C1-168CD80DD23F}"/>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9A9021BF-87D3-4CDC-A567-75D257A1F69F}"/>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F9EC498D-7035-40CD-9A40-4674EF8FA65F}"/>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39E656F6-81C6-4E4E-A515-D0F15F40E4CF}"/>
              </a:ext>
            </a:extLst>
          </p:cNvPr>
          <p:cNvSpPr>
            <a:spLocks noGrp="1"/>
          </p:cNvSpPr>
          <p:nvPr>
            <p:ph type="dt" sz="half" idx="10"/>
          </p:nvPr>
        </p:nvSpPr>
        <p:spPr/>
        <p:txBody>
          <a:bodyPr rtlCol="0"/>
          <a:lstStyle>
            <a:lvl1pPr>
              <a:defRPr/>
            </a:lvl1pPr>
          </a:lstStyle>
          <a:p>
            <a:pPr>
              <a:defRPr/>
            </a:pPr>
            <a:fld id="{A143E000-8435-482E-AB30-6768DD2C2E86}" type="datetimeFigureOut">
              <a:rPr lang="en-CA"/>
              <a:pPr>
                <a:defRPr/>
              </a:pPr>
              <a:t>2025-09-02</a:t>
            </a:fld>
            <a:endParaRPr lang="en-CA"/>
          </a:p>
        </p:txBody>
      </p:sp>
      <p:sp>
        <p:nvSpPr>
          <p:cNvPr id="13" name="Slide Number Placeholder 21">
            <a:extLst>
              <a:ext uri="{FF2B5EF4-FFF2-40B4-BE49-F238E27FC236}">
                <a16:creationId xmlns:a16="http://schemas.microsoft.com/office/drawing/2014/main" id="{E01267F7-E07C-4712-9EDF-D5B5C9412F7F}"/>
              </a:ext>
            </a:extLst>
          </p:cNvPr>
          <p:cNvSpPr>
            <a:spLocks noGrp="1"/>
          </p:cNvSpPr>
          <p:nvPr>
            <p:ph type="sldNum" sz="quarter" idx="11"/>
          </p:nvPr>
        </p:nvSpPr>
        <p:spPr/>
        <p:txBody>
          <a:bodyPr/>
          <a:lstStyle>
            <a:lvl1pPr>
              <a:defRPr smtClean="0"/>
            </a:lvl1pPr>
          </a:lstStyle>
          <a:p>
            <a:pPr>
              <a:defRPr/>
            </a:pPr>
            <a:fld id="{7F678A4C-68E4-47AC-8EA5-C3651E3D59BE}"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4CE75219-C1F4-43AB-98B4-C9B3803B2DF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1275230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7E769612-C51C-4C57-9A2B-E8E275B179B5}"/>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EF7E52DD-72F6-4493-BD99-BC06F9695FC3}"/>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9F0A32D1-236A-47E7-B1E1-C9B9E10E62D5}"/>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1D588792-176C-4E0C-9609-D472EB9544EE}"/>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54AEF287-D3EF-4606-9FB8-EF03ED0FE6C5}"/>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C0FD40A3-1327-4307-B051-41739ABA30AF}"/>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CEDEE4B8-CB53-4158-974A-D63EE7795D8E}"/>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202AE45E-CCA5-4705-A579-DFD72B70C680}"/>
              </a:ext>
            </a:extLst>
          </p:cNvPr>
          <p:cNvSpPr>
            <a:spLocks noGrp="1"/>
          </p:cNvSpPr>
          <p:nvPr>
            <p:ph type="dt" sz="half" idx="10"/>
          </p:nvPr>
        </p:nvSpPr>
        <p:spPr/>
        <p:txBody>
          <a:bodyPr rtlCol="0"/>
          <a:lstStyle>
            <a:lvl1pPr>
              <a:defRPr/>
            </a:lvl1pPr>
          </a:lstStyle>
          <a:p>
            <a:pPr>
              <a:defRPr/>
            </a:pPr>
            <a:fld id="{C47B99F9-5F49-443B-801F-6508175CB12F}" type="datetimeFigureOut">
              <a:rPr lang="en-CA"/>
              <a:pPr>
                <a:defRPr/>
              </a:pPr>
              <a:t>2025-09-02</a:t>
            </a:fld>
            <a:endParaRPr lang="en-CA"/>
          </a:p>
        </p:txBody>
      </p:sp>
      <p:sp>
        <p:nvSpPr>
          <p:cNvPr id="13" name="Slide Number Placeholder 17">
            <a:extLst>
              <a:ext uri="{FF2B5EF4-FFF2-40B4-BE49-F238E27FC236}">
                <a16:creationId xmlns:a16="http://schemas.microsoft.com/office/drawing/2014/main" id="{FB96929F-051A-4863-A454-812B84A54E47}"/>
              </a:ext>
            </a:extLst>
          </p:cNvPr>
          <p:cNvSpPr>
            <a:spLocks noGrp="1"/>
          </p:cNvSpPr>
          <p:nvPr>
            <p:ph type="sldNum" sz="quarter" idx="11"/>
          </p:nvPr>
        </p:nvSpPr>
        <p:spPr/>
        <p:txBody>
          <a:bodyPr/>
          <a:lstStyle>
            <a:lvl1pPr>
              <a:defRPr smtClean="0"/>
            </a:lvl1pPr>
          </a:lstStyle>
          <a:p>
            <a:pPr>
              <a:defRPr/>
            </a:pPr>
            <a:fld id="{6E117119-FFF6-48CD-8F0E-7840C027FEB5}"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C3E993CA-1249-4C81-97E9-D8CC13381814}"/>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40312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DF6A3A7E-E092-45DC-B6AA-EC2D3E060103}"/>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23C3632B-4333-4322-8806-A7F2876D187E}"/>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390E1AAD-4CA8-4D23-98A7-E53DA0199E75}"/>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09168F9-7141-4495-BAD3-6E5A1BD03C62}"/>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A4B1E9D8-5E29-4BA3-8A27-9F49B79EF950}" type="datetimeFigureOut">
              <a:rPr lang="en-CA"/>
              <a:pPr>
                <a:defRPr/>
              </a:pPr>
              <a:t>2025-09-02</a:t>
            </a:fld>
            <a:endParaRPr lang="en-CA"/>
          </a:p>
        </p:txBody>
      </p:sp>
      <p:sp>
        <p:nvSpPr>
          <p:cNvPr id="3" name="Footer Placeholder 2">
            <a:extLst>
              <a:ext uri="{FF2B5EF4-FFF2-40B4-BE49-F238E27FC236}">
                <a16:creationId xmlns:a16="http://schemas.microsoft.com/office/drawing/2014/main" id="{DC678977-AA8B-492C-99A1-A92B60BBC5D5}"/>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D07AED80-0B1E-4716-8C74-621DF0C8AA5E}"/>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7FA19327-26BE-4977-84AD-59C8EF2D0D33}"/>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A7C1646B-D197-477B-9D40-6E6DE6F3B06E}"/>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27881076-CE7A-4437-98D2-E494743A3922}"/>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9BF658C0-676A-4B9F-BFC8-C7D82DC3150B}"/>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6987D4BB-C4BB-4B1E-958A-3EB48FB8CD72}"/>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ABEFCFBC-C82D-44D2-8598-7B7F5B5B0D26}"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899" r:id="rId4"/>
    <p:sldLayoutId id="2147483900" r:id="rId5"/>
    <p:sldLayoutId id="2147483907" r:id="rId6"/>
    <p:sldLayoutId id="2147483901" r:id="rId7"/>
    <p:sldLayoutId id="2147483908" r:id="rId8"/>
    <p:sldLayoutId id="2147483909" r:id="rId9"/>
    <p:sldLayoutId id="2147483902" r:id="rId10"/>
    <p:sldLayoutId id="214748390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41.w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0.bin"/><Relationship Id="rId14" Type="http://schemas.openxmlformats.org/officeDocument/2006/relationships/image" Target="../media/image42.wmf"/></Relationships>
</file>

<file path=ppt/slides/_rels/slide1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34.bin"/><Relationship Id="rId10" Type="http://schemas.openxmlformats.org/officeDocument/2006/relationships/image" Target="../media/image44.wmf"/><Relationship Id="rId4" Type="http://schemas.openxmlformats.org/officeDocument/2006/relationships/image" Target="../media/image37.wmf"/><Relationship Id="rId9"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9.wmf"/><Relationship Id="rId3" Type="http://schemas.openxmlformats.org/officeDocument/2006/relationships/image" Target="../media/image45.wmf"/><Relationship Id="rId7" Type="http://schemas.openxmlformats.org/officeDocument/2006/relationships/image" Target="../media/image46.wmf"/><Relationship Id="rId12" Type="http://schemas.openxmlformats.org/officeDocument/2006/relationships/oleObject" Target="../embeddings/oleObject41.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48.wmf"/><Relationship Id="rId5" Type="http://schemas.openxmlformats.org/officeDocument/2006/relationships/image" Target="../media/image38.wmf"/><Relationship Id="rId15" Type="http://schemas.openxmlformats.org/officeDocument/2006/relationships/image" Target="../media/image50.wmf"/><Relationship Id="rId10" Type="http://schemas.openxmlformats.org/officeDocument/2006/relationships/oleObject" Target="../embeddings/oleObject40.bin"/><Relationship Id="rId4" Type="http://schemas.openxmlformats.org/officeDocument/2006/relationships/oleObject" Target="../embeddings/oleObject34.bin"/><Relationship Id="rId9" Type="http://schemas.openxmlformats.org/officeDocument/2006/relationships/image" Target="../media/image47.wmf"/><Relationship Id="rId14" Type="http://schemas.openxmlformats.org/officeDocument/2006/relationships/oleObject" Target="../embeddings/oleObject4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9.wmf"/><Relationship Id="rId3" Type="http://schemas.openxmlformats.org/officeDocument/2006/relationships/image" Target="../media/image51.wmf"/><Relationship Id="rId7" Type="http://schemas.openxmlformats.org/officeDocument/2006/relationships/image" Target="../media/image52.wmf"/><Relationship Id="rId12" Type="http://schemas.openxmlformats.org/officeDocument/2006/relationships/oleObject" Target="../embeddings/oleObject47.bin"/><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53.wmf"/><Relationship Id="rId5" Type="http://schemas.openxmlformats.org/officeDocument/2006/relationships/image" Target="../media/image38.wmf"/><Relationship Id="rId15" Type="http://schemas.openxmlformats.org/officeDocument/2006/relationships/image" Target="../media/image54.wmf"/><Relationship Id="rId10" Type="http://schemas.openxmlformats.org/officeDocument/2006/relationships/oleObject" Target="../embeddings/oleObject46.bin"/><Relationship Id="rId4" Type="http://schemas.openxmlformats.org/officeDocument/2006/relationships/oleObject" Target="../embeddings/oleObject34.bin"/><Relationship Id="rId9" Type="http://schemas.openxmlformats.org/officeDocument/2006/relationships/image" Target="../media/image47.wmf"/><Relationship Id="rId14" Type="http://schemas.openxmlformats.org/officeDocument/2006/relationships/oleObject" Target="../embeddings/oleObject4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oleObject" Target="../embeddings/oleObject54.bin"/><Relationship Id="rId18" Type="http://schemas.openxmlformats.org/officeDocument/2006/relationships/oleObject" Target="../embeddings/oleObject56.bin"/><Relationship Id="rId3" Type="http://schemas.openxmlformats.org/officeDocument/2006/relationships/notesSlide" Target="../notesSlides/notesSlide12.xml"/><Relationship Id="rId21" Type="http://schemas.openxmlformats.org/officeDocument/2006/relationships/oleObject" Target="../embeddings/oleObject58.bin"/><Relationship Id="rId7" Type="http://schemas.openxmlformats.org/officeDocument/2006/relationships/image" Target="../media/image56.wmf"/><Relationship Id="rId12" Type="http://schemas.openxmlformats.org/officeDocument/2006/relationships/oleObject" Target="../embeddings/oleObject53.bin"/><Relationship Id="rId17"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57.bin"/><Relationship Id="rId1" Type="http://schemas.openxmlformats.org/officeDocument/2006/relationships/tags" Target="../tags/tag13.xml"/><Relationship Id="rId6" Type="http://schemas.openxmlformats.org/officeDocument/2006/relationships/oleObject" Target="../embeddings/oleObject50.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png"/><Relationship Id="rId10" Type="http://schemas.openxmlformats.org/officeDocument/2006/relationships/oleObject" Target="../embeddings/oleObject52.bin"/><Relationship Id="rId19" Type="http://schemas.openxmlformats.org/officeDocument/2006/relationships/image" Target="../media/image62.wmf"/><Relationship Id="rId4" Type="http://schemas.openxmlformats.org/officeDocument/2006/relationships/oleObject" Target="../embeddings/oleObject49.bin"/><Relationship Id="rId9" Type="http://schemas.openxmlformats.org/officeDocument/2006/relationships/image" Target="../media/image57.wmf"/><Relationship Id="rId14" Type="http://schemas.openxmlformats.org/officeDocument/2006/relationships/image" Target="../media/image59.wmf"/></Relationships>
</file>

<file path=ppt/slides/_rels/slide18.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63.bin"/><Relationship Id="rId18" Type="http://schemas.openxmlformats.org/officeDocument/2006/relationships/image" Target="../media/image67.wmf"/><Relationship Id="rId3" Type="http://schemas.openxmlformats.org/officeDocument/2006/relationships/notesSlide" Target="../notesSlides/notesSlide13.xml"/><Relationship Id="rId7" Type="http://schemas.openxmlformats.org/officeDocument/2006/relationships/oleObject" Target="../embeddings/oleObject60.bin"/><Relationship Id="rId12" Type="http://schemas.openxmlformats.org/officeDocument/2006/relationships/image" Target="../media/image64.w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66.wmf"/><Relationship Id="rId1" Type="http://schemas.openxmlformats.org/officeDocument/2006/relationships/tags" Target="../tags/tag14.xml"/><Relationship Id="rId6" Type="http://schemas.openxmlformats.org/officeDocument/2006/relationships/image" Target="../media/image60.png"/><Relationship Id="rId11" Type="http://schemas.openxmlformats.org/officeDocument/2006/relationships/oleObject" Target="../embeddings/oleObject62.bin"/><Relationship Id="rId5" Type="http://schemas.openxmlformats.org/officeDocument/2006/relationships/image" Target="../media/image63.wmf"/><Relationship Id="rId15" Type="http://schemas.openxmlformats.org/officeDocument/2006/relationships/oleObject" Target="../embeddings/oleObject64.bin"/><Relationship Id="rId10" Type="http://schemas.openxmlformats.org/officeDocument/2006/relationships/image" Target="../media/image62.wmf"/><Relationship Id="rId4" Type="http://schemas.openxmlformats.org/officeDocument/2006/relationships/oleObject" Target="../embeddings/oleObject59.bin"/><Relationship Id="rId9" Type="http://schemas.openxmlformats.org/officeDocument/2006/relationships/oleObject" Target="../embeddings/oleObject61.bin"/><Relationship Id="rId14" Type="http://schemas.openxmlformats.org/officeDocument/2006/relationships/image" Target="../media/image6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oleObject" Target="../embeddings/oleObject3.bin"/><Relationship Id="rId1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4.png"/><Relationship Id="rId12" Type="http://schemas.openxmlformats.org/officeDocument/2006/relationships/image" Target="../media/image7.wmf"/><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4.bin"/><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oleObject" Target="../embeddings/oleObject2.bin"/><Relationship Id="rId5" Type="http://schemas.openxmlformats.org/officeDocument/2006/relationships/image" Target="../media/image2.wmf"/><Relationship Id="rId15" Type="http://schemas.openxmlformats.org/officeDocument/2006/relationships/image" Target="../media/image10.pn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6.png"/><Relationship Id="rId14" Type="http://schemas.openxmlformats.org/officeDocument/2006/relationships/image" Target="../media/image8.wmf"/></Relationships>
</file>

<file path=ppt/slides/_rels/slide20.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70.bin"/><Relationship Id="rId18" Type="http://schemas.openxmlformats.org/officeDocument/2006/relationships/image" Target="../media/image73.wmf"/><Relationship Id="rId3" Type="http://schemas.openxmlformats.org/officeDocument/2006/relationships/oleObject" Target="../embeddings/oleObject34.bin"/><Relationship Id="rId7" Type="http://schemas.openxmlformats.org/officeDocument/2006/relationships/oleObject" Target="../embeddings/oleObject67.bin"/><Relationship Id="rId12" Type="http://schemas.openxmlformats.org/officeDocument/2006/relationships/image" Target="../media/image70.wmf"/><Relationship Id="rId17" Type="http://schemas.openxmlformats.org/officeDocument/2006/relationships/oleObject" Target="../embeddings/oleObject72.bin"/><Relationship Id="rId2" Type="http://schemas.openxmlformats.org/officeDocument/2006/relationships/image" Target="../media/image60.png"/><Relationship Id="rId16" Type="http://schemas.openxmlformats.org/officeDocument/2006/relationships/image" Target="../media/image72.wmf"/><Relationship Id="rId20" Type="http://schemas.openxmlformats.org/officeDocument/2006/relationships/image" Target="../media/image74.wmf"/><Relationship Id="rId1" Type="http://schemas.openxmlformats.org/officeDocument/2006/relationships/slideLayout" Target="../slideLayouts/slideLayout2.xml"/><Relationship Id="rId6" Type="http://schemas.openxmlformats.org/officeDocument/2006/relationships/image" Target="../media/image68.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69.wmf"/><Relationship Id="rId19" Type="http://schemas.openxmlformats.org/officeDocument/2006/relationships/oleObject" Target="../embeddings/oleObject73.bin"/><Relationship Id="rId4" Type="http://schemas.openxmlformats.org/officeDocument/2006/relationships/image" Target="../media/image38.wmf"/><Relationship Id="rId9" Type="http://schemas.openxmlformats.org/officeDocument/2006/relationships/oleObject" Target="../embeddings/oleObject68.bin"/><Relationship Id="rId14" Type="http://schemas.openxmlformats.org/officeDocument/2006/relationships/image" Target="../media/image71.wmf"/></Relationships>
</file>

<file path=ppt/slides/_rels/slide21.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78.wmf"/><Relationship Id="rId3" Type="http://schemas.openxmlformats.org/officeDocument/2006/relationships/notesSlide" Target="../notesSlides/notesSlide14.xml"/><Relationship Id="rId7" Type="http://schemas.openxmlformats.org/officeDocument/2006/relationships/oleObject" Target="../embeddings/oleObject75.bin"/><Relationship Id="rId12"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5.wmf"/><Relationship Id="rId11" Type="http://schemas.openxmlformats.org/officeDocument/2006/relationships/image" Target="../media/image77.wmf"/><Relationship Id="rId5" Type="http://schemas.openxmlformats.org/officeDocument/2006/relationships/oleObject" Target="../embeddings/oleObject74.bin"/><Relationship Id="rId10" Type="http://schemas.openxmlformats.org/officeDocument/2006/relationships/oleObject" Target="../embeddings/oleObject76.bin"/><Relationship Id="rId4" Type="http://schemas.openxmlformats.org/officeDocument/2006/relationships/image" Target="../media/image50.png"/><Relationship Id="rId9" Type="http://schemas.openxmlformats.org/officeDocument/2006/relationships/image" Target="../media/image58.png"/><Relationship Id="rId14"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notesSlide" Target="../notesSlides/notesSlide18.xml"/><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81.wmf"/><Relationship Id="rId5" Type="http://schemas.openxmlformats.org/officeDocument/2006/relationships/oleObject" Target="../embeddings/oleObject78.bin"/><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notesSlide" Target="../notesSlides/notesSlide19.xml"/><Relationship Id="rId7" Type="http://schemas.openxmlformats.org/officeDocument/2006/relationships/oleObject" Target="../embeddings/oleObject81.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83.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85.wmf"/><Relationship Id="rId4" Type="http://schemas.openxmlformats.org/officeDocument/2006/relationships/image" Target="../media/image13.png"/><Relationship Id="rId9" Type="http://schemas.openxmlformats.org/officeDocument/2006/relationships/oleObject" Target="../embeddings/oleObject8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oleObject" Target="../embeddings/oleObject85.bin"/><Relationship Id="rId5" Type="http://schemas.openxmlformats.org/officeDocument/2006/relationships/image" Target="../media/image87.wmf"/><Relationship Id="rId4" Type="http://schemas.openxmlformats.org/officeDocument/2006/relationships/oleObject" Target="../embeddings/oleObject8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96.png"/><Relationship Id="rId3" Type="http://schemas.openxmlformats.org/officeDocument/2006/relationships/notesSlide" Target="../notesSlides/notesSlide22.xml"/><Relationship Id="rId7" Type="http://schemas.openxmlformats.org/officeDocument/2006/relationships/image" Target="../media/image93.png"/><Relationship Id="rId12" Type="http://schemas.openxmlformats.org/officeDocument/2006/relationships/image" Target="../media/image95.wmf"/><Relationship Id="rId2" Type="http://schemas.openxmlformats.org/officeDocument/2006/relationships/slideLayout" Target="../slideLayouts/slideLayout2.xml"/><Relationship Id="rId16" Type="http://schemas.openxmlformats.org/officeDocument/2006/relationships/image" Target="../media/image98.png"/><Relationship Id="rId1" Type="http://schemas.openxmlformats.org/officeDocument/2006/relationships/tags" Target="../tags/tag23.xml"/><Relationship Id="rId6" Type="http://schemas.openxmlformats.org/officeDocument/2006/relationships/image" Target="../media/image92.png"/><Relationship Id="rId11" Type="http://schemas.openxmlformats.org/officeDocument/2006/relationships/oleObject" Target="../embeddings/oleObject86.bin"/><Relationship Id="rId5" Type="http://schemas.openxmlformats.org/officeDocument/2006/relationships/image" Target="../media/image91.png"/><Relationship Id="rId15" Type="http://schemas.openxmlformats.org/officeDocument/2006/relationships/image" Target="../media/image97.wmf"/><Relationship Id="rId10" Type="http://schemas.openxmlformats.org/officeDocument/2006/relationships/image" Target="../media/image94.png"/><Relationship Id="rId4" Type="http://schemas.openxmlformats.org/officeDocument/2006/relationships/image" Target="../media/image90.png"/><Relationship Id="rId9" Type="http://schemas.openxmlformats.org/officeDocument/2006/relationships/image" Target="../media/image63.wmf"/><Relationship Id="rId14" Type="http://schemas.openxmlformats.org/officeDocument/2006/relationships/oleObject" Target="../embeddings/oleObject87.bin"/></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00.png"/><Relationship Id="rId4" Type="http://schemas.openxmlformats.org/officeDocument/2006/relationships/image" Target="../media/image99.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105.wmf"/><Relationship Id="rId3" Type="http://schemas.openxmlformats.org/officeDocument/2006/relationships/notesSlide" Target="../notesSlides/notesSlide24.xml"/><Relationship Id="rId7" Type="http://schemas.openxmlformats.org/officeDocument/2006/relationships/image" Target="../media/image102.wmf"/><Relationship Id="rId12"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oleObject" Target="../embeddings/oleObject89.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image" Target="../media/image106.wmf"/><Relationship Id="rId10" Type="http://schemas.openxmlformats.org/officeDocument/2006/relationships/oleObject" Target="../embeddings/oleObject91.bin"/><Relationship Id="rId4" Type="http://schemas.openxmlformats.org/officeDocument/2006/relationships/oleObject" Target="../embeddings/oleObject88.bin"/><Relationship Id="rId9" Type="http://schemas.openxmlformats.org/officeDocument/2006/relationships/image" Target="../media/image103.wmf"/><Relationship Id="rId14" Type="http://schemas.openxmlformats.org/officeDocument/2006/relationships/oleObject" Target="../embeddings/oleObject9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11.wmf"/><Relationship Id="rId18" Type="http://schemas.openxmlformats.org/officeDocument/2006/relationships/oleObject" Target="../embeddings/oleObject101.bin"/><Relationship Id="rId26" Type="http://schemas.openxmlformats.org/officeDocument/2006/relationships/oleObject" Target="../embeddings/oleObject105.bin"/><Relationship Id="rId3" Type="http://schemas.openxmlformats.org/officeDocument/2006/relationships/notesSlide" Target="../notesSlides/notesSlide25.xml"/><Relationship Id="rId21" Type="http://schemas.openxmlformats.org/officeDocument/2006/relationships/image" Target="../media/image115.wmf"/><Relationship Id="rId7" Type="http://schemas.openxmlformats.org/officeDocument/2006/relationships/image" Target="../media/image108.wmf"/><Relationship Id="rId12" Type="http://schemas.openxmlformats.org/officeDocument/2006/relationships/oleObject" Target="../embeddings/oleObject98.bin"/><Relationship Id="rId17" Type="http://schemas.openxmlformats.org/officeDocument/2006/relationships/image" Target="../media/image113.wmf"/><Relationship Id="rId25" Type="http://schemas.openxmlformats.org/officeDocument/2006/relationships/image" Target="../media/image117.wmf"/><Relationship Id="rId2" Type="http://schemas.openxmlformats.org/officeDocument/2006/relationships/slideLayout" Target="../slideLayouts/slideLayout2.xml"/><Relationship Id="rId16" Type="http://schemas.openxmlformats.org/officeDocument/2006/relationships/oleObject" Target="../embeddings/oleObject100.bin"/><Relationship Id="rId20" Type="http://schemas.openxmlformats.org/officeDocument/2006/relationships/oleObject" Target="../embeddings/oleObject102.bin"/><Relationship Id="rId1" Type="http://schemas.openxmlformats.org/officeDocument/2006/relationships/tags" Target="../tags/tag26.xml"/><Relationship Id="rId6" Type="http://schemas.openxmlformats.org/officeDocument/2006/relationships/oleObject" Target="../embeddings/oleObject95.bin"/><Relationship Id="rId11" Type="http://schemas.openxmlformats.org/officeDocument/2006/relationships/image" Target="../media/image110.wmf"/><Relationship Id="rId24" Type="http://schemas.openxmlformats.org/officeDocument/2006/relationships/oleObject" Target="../embeddings/oleObject104.bin"/><Relationship Id="rId5" Type="http://schemas.openxmlformats.org/officeDocument/2006/relationships/image" Target="../media/image107.wmf"/><Relationship Id="rId15" Type="http://schemas.openxmlformats.org/officeDocument/2006/relationships/image" Target="../media/image112.wmf"/><Relationship Id="rId23" Type="http://schemas.openxmlformats.org/officeDocument/2006/relationships/image" Target="../media/image116.wmf"/><Relationship Id="rId10" Type="http://schemas.openxmlformats.org/officeDocument/2006/relationships/oleObject" Target="../embeddings/oleObject97.bin"/><Relationship Id="rId19" Type="http://schemas.openxmlformats.org/officeDocument/2006/relationships/image" Target="../media/image114.wmf"/><Relationship Id="rId4" Type="http://schemas.openxmlformats.org/officeDocument/2006/relationships/oleObject" Target="../embeddings/oleObject94.bin"/><Relationship Id="rId9" Type="http://schemas.openxmlformats.org/officeDocument/2006/relationships/image" Target="../media/image109.wmf"/><Relationship Id="rId14" Type="http://schemas.openxmlformats.org/officeDocument/2006/relationships/oleObject" Target="../embeddings/oleObject99.bin"/><Relationship Id="rId22" Type="http://schemas.openxmlformats.org/officeDocument/2006/relationships/oleObject" Target="../embeddings/oleObject103.bin"/><Relationship Id="rId27" Type="http://schemas.openxmlformats.org/officeDocument/2006/relationships/image" Target="../media/image118.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9.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27.xml"/><Relationship Id="rId7"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oleObject" Target="../embeddings/oleObject107.bin"/><Relationship Id="rId5" Type="http://schemas.openxmlformats.org/officeDocument/2006/relationships/image" Target="../media/image120.wmf"/><Relationship Id="rId4" Type="http://schemas.openxmlformats.org/officeDocument/2006/relationships/oleObject" Target="../embeddings/oleObject106.bin"/><Relationship Id="rId9" Type="http://schemas.openxmlformats.org/officeDocument/2006/relationships/image" Target="../media/image122.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27.wmf"/><Relationship Id="rId3" Type="http://schemas.openxmlformats.org/officeDocument/2006/relationships/notesSlide" Target="../notesSlides/notesSlide31.xml"/><Relationship Id="rId7" Type="http://schemas.openxmlformats.org/officeDocument/2006/relationships/image" Target="../media/image124.wmf"/><Relationship Id="rId12"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oleObject" Target="../embeddings/oleObject110.bin"/><Relationship Id="rId11" Type="http://schemas.openxmlformats.org/officeDocument/2006/relationships/image" Target="../media/image126.wmf"/><Relationship Id="rId5" Type="http://schemas.openxmlformats.org/officeDocument/2006/relationships/image" Target="../media/image123.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125.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35.wmf"/><Relationship Id="rId3" Type="http://schemas.openxmlformats.org/officeDocument/2006/relationships/notesSlide" Target="../notesSlides/notesSlide34.xml"/><Relationship Id="rId7" Type="http://schemas.openxmlformats.org/officeDocument/2006/relationships/image" Target="../media/image132.wmf"/><Relationship Id="rId12"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oleObject" Target="../embeddings/oleObject115.bin"/><Relationship Id="rId11" Type="http://schemas.openxmlformats.org/officeDocument/2006/relationships/image" Target="../media/image134.wmf"/><Relationship Id="rId5" Type="http://schemas.openxmlformats.org/officeDocument/2006/relationships/image" Target="../media/image131.wmf"/><Relationship Id="rId15" Type="http://schemas.openxmlformats.org/officeDocument/2006/relationships/image" Target="../media/image136.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33.wmf"/><Relationship Id="rId14" Type="http://schemas.openxmlformats.org/officeDocument/2006/relationships/oleObject" Target="../embeddings/oleObject119.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41.wmf"/><Relationship Id="rId18" Type="http://schemas.openxmlformats.org/officeDocument/2006/relationships/image" Target="../media/image144.wmf"/><Relationship Id="rId26" Type="http://schemas.openxmlformats.org/officeDocument/2006/relationships/image" Target="../media/image148.wmf"/><Relationship Id="rId3" Type="http://schemas.openxmlformats.org/officeDocument/2006/relationships/notesSlide" Target="../notesSlides/notesSlide35.xml"/><Relationship Id="rId21" Type="http://schemas.openxmlformats.org/officeDocument/2006/relationships/oleObject" Target="../embeddings/oleObject128.bin"/><Relationship Id="rId7" Type="http://schemas.openxmlformats.org/officeDocument/2006/relationships/image" Target="../media/image138.wmf"/><Relationship Id="rId12" Type="http://schemas.openxmlformats.org/officeDocument/2006/relationships/oleObject" Target="../embeddings/oleObject124.bin"/><Relationship Id="rId17" Type="http://schemas.openxmlformats.org/officeDocument/2006/relationships/oleObject" Target="../embeddings/oleObject126.bin"/><Relationship Id="rId25" Type="http://schemas.openxmlformats.org/officeDocument/2006/relationships/oleObject" Target="../embeddings/oleObject130.bin"/><Relationship Id="rId2" Type="http://schemas.openxmlformats.org/officeDocument/2006/relationships/slideLayout" Target="../slideLayouts/slideLayout2.xml"/><Relationship Id="rId16" Type="http://schemas.openxmlformats.org/officeDocument/2006/relationships/image" Target="../media/image143.png"/><Relationship Id="rId20" Type="http://schemas.openxmlformats.org/officeDocument/2006/relationships/image" Target="../media/image145.wmf"/><Relationship Id="rId29" Type="http://schemas.openxmlformats.org/officeDocument/2006/relationships/oleObject" Target="../embeddings/oleObject132.bin"/><Relationship Id="rId1" Type="http://schemas.openxmlformats.org/officeDocument/2006/relationships/tags" Target="../tags/tag36.xml"/><Relationship Id="rId6" Type="http://schemas.openxmlformats.org/officeDocument/2006/relationships/oleObject" Target="../embeddings/oleObject121.bin"/><Relationship Id="rId11" Type="http://schemas.openxmlformats.org/officeDocument/2006/relationships/image" Target="../media/image140.wmf"/><Relationship Id="rId24" Type="http://schemas.openxmlformats.org/officeDocument/2006/relationships/image" Target="../media/image147.wmf"/><Relationship Id="rId32" Type="http://schemas.openxmlformats.org/officeDocument/2006/relationships/image" Target="../media/image151.wmf"/><Relationship Id="rId5" Type="http://schemas.openxmlformats.org/officeDocument/2006/relationships/image" Target="../media/image137.wmf"/><Relationship Id="rId15" Type="http://schemas.openxmlformats.org/officeDocument/2006/relationships/image" Target="../media/image142.wmf"/><Relationship Id="rId23" Type="http://schemas.openxmlformats.org/officeDocument/2006/relationships/oleObject" Target="../embeddings/oleObject129.bin"/><Relationship Id="rId28" Type="http://schemas.openxmlformats.org/officeDocument/2006/relationships/image" Target="../media/image149.wmf"/><Relationship Id="rId10" Type="http://schemas.openxmlformats.org/officeDocument/2006/relationships/oleObject" Target="../embeddings/oleObject123.bin"/><Relationship Id="rId19" Type="http://schemas.openxmlformats.org/officeDocument/2006/relationships/oleObject" Target="../embeddings/oleObject127.bin"/><Relationship Id="rId31" Type="http://schemas.openxmlformats.org/officeDocument/2006/relationships/oleObject" Target="../embeddings/oleObject133.bin"/><Relationship Id="rId4" Type="http://schemas.openxmlformats.org/officeDocument/2006/relationships/oleObject" Target="../embeddings/oleObject120.bin"/><Relationship Id="rId9" Type="http://schemas.openxmlformats.org/officeDocument/2006/relationships/image" Target="../media/image139.wmf"/><Relationship Id="rId14" Type="http://schemas.openxmlformats.org/officeDocument/2006/relationships/oleObject" Target="../embeddings/oleObject125.bin"/><Relationship Id="rId22" Type="http://schemas.openxmlformats.org/officeDocument/2006/relationships/image" Target="../media/image146.wmf"/><Relationship Id="rId27" Type="http://schemas.openxmlformats.org/officeDocument/2006/relationships/oleObject" Target="../embeddings/oleObject131.bin"/><Relationship Id="rId30" Type="http://schemas.openxmlformats.org/officeDocument/2006/relationships/image" Target="../media/image150.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52.wmf"/><Relationship Id="rId4" Type="http://schemas.openxmlformats.org/officeDocument/2006/relationships/oleObject" Target="../embeddings/oleObject134.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notesSlide" Target="../notesSlides/notesSlide38.xml"/><Relationship Id="rId7" Type="http://schemas.openxmlformats.org/officeDocument/2006/relationships/image" Target="../media/image154.wmf"/><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oleObject" Target="../embeddings/oleObject136.bin"/><Relationship Id="rId11" Type="http://schemas.openxmlformats.org/officeDocument/2006/relationships/image" Target="../media/image156.wmf"/><Relationship Id="rId5" Type="http://schemas.openxmlformats.org/officeDocument/2006/relationships/image" Target="../media/image153.wmf"/><Relationship Id="rId10" Type="http://schemas.openxmlformats.org/officeDocument/2006/relationships/oleObject" Target="../embeddings/oleObject138.bin"/><Relationship Id="rId4" Type="http://schemas.openxmlformats.org/officeDocument/2006/relationships/oleObject" Target="../embeddings/oleObject135.bin"/><Relationship Id="rId9" Type="http://schemas.openxmlformats.org/officeDocument/2006/relationships/image" Target="../media/image155.wmf"/></Relationships>
</file>

<file path=ppt/slides/_rels/slide46.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oleObject" Target="../embeddings/oleObject142.bin"/><Relationship Id="rId3" Type="http://schemas.openxmlformats.org/officeDocument/2006/relationships/notesSlide" Target="../notesSlides/notesSlide39.xml"/><Relationship Id="rId7" Type="http://schemas.openxmlformats.org/officeDocument/2006/relationships/image" Target="../media/image159.png"/><Relationship Id="rId12" Type="http://schemas.openxmlformats.org/officeDocument/2006/relationships/image" Target="../media/image162.wmf"/><Relationship Id="rId2" Type="http://schemas.openxmlformats.org/officeDocument/2006/relationships/slideLayout" Target="../slideLayouts/slideLayout2.xml"/><Relationship Id="rId16" Type="http://schemas.openxmlformats.org/officeDocument/2006/relationships/image" Target="../media/image164.wmf"/><Relationship Id="rId1" Type="http://schemas.openxmlformats.org/officeDocument/2006/relationships/tags" Target="../tags/tag40.xml"/><Relationship Id="rId6" Type="http://schemas.openxmlformats.org/officeDocument/2006/relationships/image" Target="../media/image158.png"/><Relationship Id="rId11" Type="http://schemas.openxmlformats.org/officeDocument/2006/relationships/oleObject" Target="../embeddings/oleObject141.bin"/><Relationship Id="rId5" Type="http://schemas.openxmlformats.org/officeDocument/2006/relationships/image" Target="../media/image157.wmf"/><Relationship Id="rId15" Type="http://schemas.openxmlformats.org/officeDocument/2006/relationships/oleObject" Target="../embeddings/oleObject143.bin"/><Relationship Id="rId10" Type="http://schemas.openxmlformats.org/officeDocument/2006/relationships/image" Target="../media/image161.wmf"/><Relationship Id="rId4" Type="http://schemas.openxmlformats.org/officeDocument/2006/relationships/oleObject" Target="../embeddings/oleObject139.bin"/><Relationship Id="rId9" Type="http://schemas.openxmlformats.org/officeDocument/2006/relationships/oleObject" Target="../embeddings/oleObject140.bin"/><Relationship Id="rId14" Type="http://schemas.openxmlformats.org/officeDocument/2006/relationships/image" Target="../media/image163.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46.bin"/><Relationship Id="rId3" Type="http://schemas.openxmlformats.org/officeDocument/2006/relationships/notesSlide" Target="../notesSlides/notesSlide41.xml"/><Relationship Id="rId7" Type="http://schemas.openxmlformats.org/officeDocument/2006/relationships/image" Target="../media/image165.wmf"/><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oleObject" Target="../embeddings/oleObject145.bin"/><Relationship Id="rId5" Type="http://schemas.openxmlformats.org/officeDocument/2006/relationships/image" Target="../media/image107.wmf"/><Relationship Id="rId4" Type="http://schemas.openxmlformats.org/officeDocument/2006/relationships/oleObject" Target="../embeddings/oleObject144.bin"/><Relationship Id="rId9" Type="http://schemas.openxmlformats.org/officeDocument/2006/relationships/image" Target="../media/image166.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67.jpeg"/></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168.wmf"/><Relationship Id="rId18" Type="http://schemas.openxmlformats.org/officeDocument/2006/relationships/oleObject" Target="../embeddings/oleObject149.bin"/><Relationship Id="rId3" Type="http://schemas.openxmlformats.org/officeDocument/2006/relationships/notesSlide" Target="../notesSlides/notesSlide44.xml"/><Relationship Id="rId7" Type="http://schemas.openxmlformats.org/officeDocument/2006/relationships/image" Target="../media/image83.wmf"/><Relationship Id="rId12" Type="http://schemas.openxmlformats.org/officeDocument/2006/relationships/oleObject" Target="../embeddings/oleObject147.bin"/><Relationship Id="rId17" Type="http://schemas.openxmlformats.org/officeDocument/2006/relationships/image" Target="../media/image169.wmf"/><Relationship Id="rId2" Type="http://schemas.openxmlformats.org/officeDocument/2006/relationships/slideLayout" Target="../slideLayouts/slideLayout2.xml"/><Relationship Id="rId16" Type="http://schemas.openxmlformats.org/officeDocument/2006/relationships/oleObject" Target="../embeddings/oleObject148.bin"/><Relationship Id="rId20" Type="http://schemas.openxmlformats.org/officeDocument/2006/relationships/image" Target="../media/image30.png"/><Relationship Id="rId1" Type="http://schemas.openxmlformats.org/officeDocument/2006/relationships/tags" Target="../tags/tag45.xml"/><Relationship Id="rId6" Type="http://schemas.openxmlformats.org/officeDocument/2006/relationships/oleObject" Target="../embeddings/oleObject80.bin"/><Relationship Id="rId11" Type="http://schemas.openxmlformats.org/officeDocument/2006/relationships/image" Target="../media/image85.wmf"/><Relationship Id="rId5" Type="http://schemas.openxmlformats.org/officeDocument/2006/relationships/image" Target="../media/image29.png"/><Relationship Id="rId15" Type="http://schemas.openxmlformats.org/officeDocument/2006/relationships/image" Target="../media/image86.wmf"/><Relationship Id="rId10" Type="http://schemas.openxmlformats.org/officeDocument/2006/relationships/oleObject" Target="../embeddings/oleObject82.bin"/><Relationship Id="rId19" Type="http://schemas.openxmlformats.org/officeDocument/2006/relationships/image" Target="../media/image170.wmf"/><Relationship Id="rId4" Type="http://schemas.openxmlformats.org/officeDocument/2006/relationships/image" Target="../media/image13.png"/><Relationship Id="rId9" Type="http://schemas.openxmlformats.org/officeDocument/2006/relationships/image" Target="../media/image84.wmf"/><Relationship Id="rId14" Type="http://schemas.openxmlformats.org/officeDocument/2006/relationships/oleObject" Target="../embeddings/oleObject8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175.wmf"/><Relationship Id="rId18" Type="http://schemas.openxmlformats.org/officeDocument/2006/relationships/oleObject" Target="../embeddings/oleObject157.bin"/><Relationship Id="rId3" Type="http://schemas.openxmlformats.org/officeDocument/2006/relationships/notesSlide" Target="../notesSlides/notesSlide46.xml"/><Relationship Id="rId21" Type="http://schemas.openxmlformats.org/officeDocument/2006/relationships/image" Target="../media/image179.wmf"/><Relationship Id="rId7" Type="http://schemas.openxmlformats.org/officeDocument/2006/relationships/image" Target="../media/image172.wmf"/><Relationship Id="rId12" Type="http://schemas.openxmlformats.org/officeDocument/2006/relationships/oleObject" Target="../embeddings/oleObject154.bin"/><Relationship Id="rId17" Type="http://schemas.openxmlformats.org/officeDocument/2006/relationships/image" Target="../media/image177.wmf"/><Relationship Id="rId25" Type="http://schemas.openxmlformats.org/officeDocument/2006/relationships/image" Target="../media/image181.wmf"/><Relationship Id="rId2" Type="http://schemas.openxmlformats.org/officeDocument/2006/relationships/slideLayout" Target="../slideLayouts/slideLayout2.xml"/><Relationship Id="rId16" Type="http://schemas.openxmlformats.org/officeDocument/2006/relationships/oleObject" Target="../embeddings/oleObject156.bin"/><Relationship Id="rId20" Type="http://schemas.openxmlformats.org/officeDocument/2006/relationships/oleObject" Target="../embeddings/oleObject158.bin"/><Relationship Id="rId1" Type="http://schemas.openxmlformats.org/officeDocument/2006/relationships/tags" Target="../tags/tag47.xml"/><Relationship Id="rId6" Type="http://schemas.openxmlformats.org/officeDocument/2006/relationships/oleObject" Target="../embeddings/oleObject151.bin"/><Relationship Id="rId11" Type="http://schemas.openxmlformats.org/officeDocument/2006/relationships/image" Target="../media/image174.wmf"/><Relationship Id="rId24" Type="http://schemas.openxmlformats.org/officeDocument/2006/relationships/oleObject" Target="../embeddings/oleObject160.bin"/><Relationship Id="rId5" Type="http://schemas.openxmlformats.org/officeDocument/2006/relationships/image" Target="../media/image171.wmf"/><Relationship Id="rId15" Type="http://schemas.openxmlformats.org/officeDocument/2006/relationships/image" Target="../media/image176.wmf"/><Relationship Id="rId23" Type="http://schemas.openxmlformats.org/officeDocument/2006/relationships/image" Target="../media/image180.wmf"/><Relationship Id="rId10" Type="http://schemas.openxmlformats.org/officeDocument/2006/relationships/oleObject" Target="../embeddings/oleObject153.bin"/><Relationship Id="rId19" Type="http://schemas.openxmlformats.org/officeDocument/2006/relationships/image" Target="../media/image178.wmf"/><Relationship Id="rId4" Type="http://schemas.openxmlformats.org/officeDocument/2006/relationships/oleObject" Target="../embeddings/oleObject150.bin"/><Relationship Id="rId9" Type="http://schemas.openxmlformats.org/officeDocument/2006/relationships/image" Target="../media/image173.wmf"/><Relationship Id="rId14" Type="http://schemas.openxmlformats.org/officeDocument/2006/relationships/oleObject" Target="../embeddings/oleObject155.bin"/><Relationship Id="rId22" Type="http://schemas.openxmlformats.org/officeDocument/2006/relationships/oleObject" Target="../embeddings/oleObject15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185.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oleObject" Target="../embeddings/oleObject10.bin"/><Relationship Id="rId11" Type="http://schemas.openxmlformats.org/officeDocument/2006/relationships/oleObject" Target="../embeddings/oleObject13.bin"/><Relationship Id="rId5" Type="http://schemas.openxmlformats.org/officeDocument/2006/relationships/image" Target="../media/image1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1.wmf"/><Relationship Id="rId14"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0.bin"/><Relationship Id="rId18" Type="http://schemas.openxmlformats.org/officeDocument/2006/relationships/oleObject" Target="../embeddings/oleObject23.bin"/><Relationship Id="rId3" Type="http://schemas.openxmlformats.org/officeDocument/2006/relationships/notesSlide" Target="../notesSlides/notesSlide7.xml"/><Relationship Id="rId21" Type="http://schemas.openxmlformats.org/officeDocument/2006/relationships/image" Target="../media/image30.wmf"/><Relationship Id="rId7" Type="http://schemas.openxmlformats.org/officeDocument/2006/relationships/image" Target="../media/image24.wmf"/><Relationship Id="rId12" Type="http://schemas.openxmlformats.org/officeDocument/2006/relationships/image" Target="../media/image26.wmf"/><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tags" Target="../tags/tag8.xml"/><Relationship Id="rId6" Type="http://schemas.openxmlformats.org/officeDocument/2006/relationships/oleObject" Target="../embeddings/oleObject16.bin"/><Relationship Id="rId11" Type="http://schemas.openxmlformats.org/officeDocument/2006/relationships/oleObject" Target="../embeddings/oleObject19.bin"/><Relationship Id="rId5" Type="http://schemas.openxmlformats.org/officeDocument/2006/relationships/image" Target="../media/image19.wmf"/><Relationship Id="rId15" Type="http://schemas.openxmlformats.org/officeDocument/2006/relationships/oleObject" Target="../embeddings/oleObject21.bin"/><Relationship Id="rId10" Type="http://schemas.openxmlformats.org/officeDocument/2006/relationships/oleObject" Target="../embeddings/oleObject18.bin"/><Relationship Id="rId19" Type="http://schemas.openxmlformats.org/officeDocument/2006/relationships/image" Target="../media/image29.wmf"/><Relationship Id="rId4" Type="http://schemas.openxmlformats.org/officeDocument/2006/relationships/oleObject" Target="../embeddings/oleObject15.bin"/><Relationship Id="rId9" Type="http://schemas.openxmlformats.org/officeDocument/2006/relationships/image" Target="../media/image25.wmf"/><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oleObject" Target="../embeddings/oleObject26.bin"/><Relationship Id="rId5" Type="http://schemas.openxmlformats.org/officeDocument/2006/relationships/image" Target="../media/image31.wmf"/><Relationship Id="rId4"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876B-9116-4D55-B08C-B768DADFC2B3}"/>
              </a:ext>
            </a:extLst>
          </p:cNvPr>
          <p:cNvSpPr>
            <a:spLocks noGrp="1"/>
          </p:cNvSpPr>
          <p:nvPr>
            <p:ph type="ctrTitle"/>
          </p:nvPr>
        </p:nvSpPr>
        <p:spPr>
          <a:xfrm>
            <a:off x="3810000" y="2592388"/>
            <a:ext cx="6534150" cy="2425700"/>
          </a:xfrm>
        </p:spPr>
        <p:txBody>
          <a:bodyPr/>
          <a:lstStyle/>
          <a:p>
            <a:pPr eaLnBrk="1" fontAlgn="auto" hangingPunct="1">
              <a:spcAft>
                <a:spcPts val="0"/>
              </a:spcAft>
              <a:defRPr/>
            </a:pPr>
            <a:r>
              <a:rPr lang="en-CA" dirty="0"/>
              <a:t>Chapter 11.1 to 11.3 Hypothesis Testing - </a:t>
            </a:r>
            <a:br>
              <a:rPr lang="en-CA" dirty="0"/>
            </a:br>
            <a:r>
              <a:rPr lang="en-CA" dirty="0"/>
              <a:t>Testing a Claim</a:t>
            </a:r>
          </a:p>
        </p:txBody>
      </p:sp>
      <p:sp>
        <p:nvSpPr>
          <p:cNvPr id="9219" name="Subtitle 2">
            <a:extLst>
              <a:ext uri="{FF2B5EF4-FFF2-40B4-BE49-F238E27FC236}">
                <a16:creationId xmlns:a16="http://schemas.microsoft.com/office/drawing/2014/main" id="{A12CDD86-23DD-4E24-BF49-B80D4673464A}"/>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4780-0C57-D880-D944-957A77051757}"/>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B3EB5F50-00F4-C6AE-6F40-3232F1CD563A}"/>
              </a:ext>
            </a:extLst>
          </p:cNvPr>
          <p:cNvPicPr>
            <a:picLocks noChangeAspect="1"/>
          </p:cNvPicPr>
          <p:nvPr/>
        </p:nvPicPr>
        <p:blipFill>
          <a:blip r:embed="rId4"/>
          <a:stretch>
            <a:fillRect/>
          </a:stretch>
        </p:blipFill>
        <p:spPr>
          <a:xfrm>
            <a:off x="208367" y="213403"/>
            <a:ext cx="11803266" cy="4254094"/>
          </a:xfrm>
          <a:prstGeom prst="rect">
            <a:avLst/>
          </a:prstGeom>
        </p:spPr>
      </p:pic>
    </p:spTree>
    <p:custDataLst>
      <p:tags r:id="rId1"/>
    </p:custDataLst>
    <p:extLst>
      <p:ext uri="{BB962C8B-B14F-4D97-AF65-F5344CB8AC3E}">
        <p14:creationId xmlns:p14="http://schemas.microsoft.com/office/powerpoint/2010/main" val="403053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0865-8AB8-1E03-3856-6AB18736904E}"/>
              </a:ext>
            </a:extLst>
          </p:cNvPr>
          <p:cNvSpPr>
            <a:spLocks noGrp="1"/>
          </p:cNvSpPr>
          <p:nvPr>
            <p:ph type="title"/>
          </p:nvPr>
        </p:nvSpPr>
        <p:spPr>
          <a:xfrm>
            <a:off x="609600" y="274638"/>
            <a:ext cx="9956800" cy="553052"/>
          </a:xfrm>
        </p:spPr>
        <p:txBody>
          <a:bodyPr/>
          <a:lstStyle/>
          <a:p>
            <a:r>
              <a:rPr lang="en-US" dirty="0"/>
              <a:t>Number Line Method With Hypothesis Testing</a:t>
            </a:r>
          </a:p>
        </p:txBody>
      </p:sp>
      <p:sp>
        <p:nvSpPr>
          <p:cNvPr id="3" name="Content Placeholder 2">
            <a:extLst>
              <a:ext uri="{FF2B5EF4-FFF2-40B4-BE49-F238E27FC236}">
                <a16:creationId xmlns:a16="http://schemas.microsoft.com/office/drawing/2014/main" id="{31AF218C-155C-EEE8-5DE7-F8874B4F1B2A}"/>
              </a:ext>
            </a:extLst>
          </p:cNvPr>
          <p:cNvSpPr>
            <a:spLocks noGrp="1"/>
          </p:cNvSpPr>
          <p:nvPr>
            <p:ph sz="quarter" idx="1"/>
          </p:nvPr>
        </p:nvSpPr>
        <p:spPr>
          <a:xfrm>
            <a:off x="223345" y="878531"/>
            <a:ext cx="11293365" cy="1333290"/>
          </a:xfrm>
        </p:spPr>
        <p:txBody>
          <a:bodyPr/>
          <a:lstStyle/>
          <a:p>
            <a:r>
              <a:rPr lang="en-US" dirty="0"/>
              <a:t>A company wants to test if their chips are fast enough for processing.  They need to be at least 300gb/s to be sold.  A random sample of 50 chips were taken and the average speed was 275gb/s.  State the Null and Alt </a:t>
            </a:r>
            <a:r>
              <a:rPr lang="en-US" dirty="0" err="1"/>
              <a:t>Hyp</a:t>
            </a:r>
            <a:r>
              <a:rPr lang="en-US" dirty="0"/>
              <a:t>.</a:t>
            </a:r>
          </a:p>
        </p:txBody>
      </p:sp>
      <p:sp>
        <p:nvSpPr>
          <p:cNvPr id="4" name="TextBox 3">
            <a:extLst>
              <a:ext uri="{FF2B5EF4-FFF2-40B4-BE49-F238E27FC236}">
                <a16:creationId xmlns:a16="http://schemas.microsoft.com/office/drawing/2014/main" id="{86944DAA-9643-D52E-3702-9F60B22D194E}"/>
              </a:ext>
            </a:extLst>
          </p:cNvPr>
          <p:cNvSpPr txBox="1"/>
          <p:nvPr/>
        </p:nvSpPr>
        <p:spPr>
          <a:xfrm>
            <a:off x="258955" y="2056220"/>
            <a:ext cx="4483839" cy="430887"/>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Start by drawing a number line</a:t>
            </a:r>
          </a:p>
        </p:txBody>
      </p:sp>
      <p:cxnSp>
        <p:nvCxnSpPr>
          <p:cNvPr id="6" name="Straight Connector 5">
            <a:extLst>
              <a:ext uri="{FF2B5EF4-FFF2-40B4-BE49-F238E27FC236}">
                <a16:creationId xmlns:a16="http://schemas.microsoft.com/office/drawing/2014/main" id="{05D2F2AD-846C-55CB-DDCF-EB4958F97C21}"/>
              </a:ext>
            </a:extLst>
          </p:cNvPr>
          <p:cNvCxnSpPr/>
          <p:nvPr/>
        </p:nvCxnSpPr>
        <p:spPr>
          <a:xfrm>
            <a:off x="4958255" y="2900154"/>
            <a:ext cx="6558455"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F65582-AA7A-292B-E52A-9486A74A6B9F}"/>
                  </a:ext>
                </a:extLst>
              </p:cNvPr>
              <p:cNvSpPr txBox="1"/>
              <p:nvPr/>
            </p:nvSpPr>
            <p:spPr>
              <a:xfrm>
                <a:off x="411355" y="2689924"/>
                <a:ext cx="2799204" cy="769441"/>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In the middle, place the value of </a:t>
                </a:r>
                <a14:m>
                  <m:oMath xmlns:m="http://schemas.openxmlformats.org/officeDocument/2006/math">
                    <m:r>
                      <a:rPr lang="en-CA" sz="2200" i="1" smtClean="0">
                        <a:solidFill>
                          <a:srgbClr val="FF0000"/>
                        </a:solidFill>
                        <a:latin typeface="Cambria Math" panose="02040503050406030204" pitchFamily="18" charset="0"/>
                        <a:ea typeface="Cambria Math" panose="02040503050406030204" pitchFamily="18" charset="0"/>
                        <a:cs typeface="Arial" charset="0"/>
                      </a:rPr>
                      <m:t>𝜇</m:t>
                    </m:r>
                    <m:r>
                      <a:rPr lang="en-US" sz="2200" b="0" i="1" baseline="-25000" smtClean="0">
                        <a:solidFill>
                          <a:srgbClr val="FF0000"/>
                        </a:solidFill>
                        <a:latin typeface="Cambria Math" panose="02040503050406030204" pitchFamily="18" charset="0"/>
                        <a:ea typeface="Cambria Math" panose="02040503050406030204" pitchFamily="18" charset="0"/>
                        <a:cs typeface="Arial" charset="0"/>
                      </a:rPr>
                      <m:t>0</m:t>
                    </m:r>
                  </m:oMath>
                </a14:m>
                <a:endParaRPr lang="en-CA" sz="2200" baseline="-25000" dirty="0">
                  <a:solidFill>
                    <a:srgbClr val="FF0000"/>
                  </a:solidFill>
                  <a:latin typeface="+mj-lt"/>
                  <a:cs typeface="Arial" charset="0"/>
                </a:endParaRPr>
              </a:p>
            </p:txBody>
          </p:sp>
        </mc:Choice>
        <mc:Fallback xmlns="">
          <p:sp>
            <p:nvSpPr>
              <p:cNvPr id="7" name="TextBox 6">
                <a:extLst>
                  <a:ext uri="{FF2B5EF4-FFF2-40B4-BE49-F238E27FC236}">
                    <a16:creationId xmlns:a16="http://schemas.microsoft.com/office/drawing/2014/main" id="{43F65582-AA7A-292B-E52A-9486A74A6B9F}"/>
                  </a:ext>
                </a:extLst>
              </p:cNvPr>
              <p:cNvSpPr txBox="1">
                <a:spLocks noRot="1" noChangeAspect="1" noMove="1" noResize="1" noEditPoints="1" noAdjustHandles="1" noChangeArrowheads="1" noChangeShapeType="1" noTextEdit="1"/>
              </p:cNvSpPr>
              <p:nvPr/>
            </p:nvSpPr>
            <p:spPr>
              <a:xfrm>
                <a:off x="411355" y="2689924"/>
                <a:ext cx="2799204" cy="769441"/>
              </a:xfrm>
              <a:prstGeom prst="rect">
                <a:avLst/>
              </a:prstGeom>
              <a:blipFill>
                <a:blip r:embed="rId2"/>
                <a:stretch>
                  <a:fillRect l="-1957" t="-4762" r="-4565" b="-1587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3A977873-3C5F-B67A-EA92-CE130628D3AF}"/>
              </a:ext>
            </a:extLst>
          </p:cNvPr>
          <p:cNvCxnSpPr>
            <a:cxnSpLocks/>
          </p:cNvCxnSpPr>
          <p:nvPr/>
        </p:nvCxnSpPr>
        <p:spPr>
          <a:xfrm>
            <a:off x="8156202" y="2774398"/>
            <a:ext cx="0" cy="259606"/>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4CDB5D15-771F-499C-3388-FBB13B98366F}"/>
              </a:ext>
            </a:extLst>
          </p:cNvPr>
          <p:cNvGraphicFramePr>
            <a:graphicFrameLocks noChangeAspect="1"/>
          </p:cNvGraphicFramePr>
          <p:nvPr>
            <p:extLst>
              <p:ext uri="{D42A27DB-BD31-4B8C-83A1-F6EECF244321}">
                <p14:modId xmlns:p14="http://schemas.microsoft.com/office/powerpoint/2010/main" val="841317762"/>
              </p:ext>
            </p:extLst>
          </p:nvPr>
        </p:nvGraphicFramePr>
        <p:xfrm>
          <a:off x="7555895" y="2356780"/>
          <a:ext cx="1286452" cy="437941"/>
        </p:xfrm>
        <a:graphic>
          <a:graphicData uri="http://schemas.openxmlformats.org/presentationml/2006/ole">
            <mc:AlternateContent xmlns:mc="http://schemas.openxmlformats.org/markup-compatibility/2006">
              <mc:Choice xmlns:v="urn:schemas-microsoft-com:vml" Requires="v">
                <p:oleObj name="Equation" r:id="rId3" imgW="596880" imgH="203040" progId="Equation.DSMT4">
                  <p:embed/>
                </p:oleObj>
              </mc:Choice>
              <mc:Fallback>
                <p:oleObj name="Equation" r:id="rId3" imgW="596880" imgH="203040" progId="Equation.DSMT4">
                  <p:embed/>
                  <p:pic>
                    <p:nvPicPr>
                      <p:cNvPr id="10" name="Object 9">
                        <a:extLst>
                          <a:ext uri="{FF2B5EF4-FFF2-40B4-BE49-F238E27FC236}">
                            <a16:creationId xmlns:a16="http://schemas.microsoft.com/office/drawing/2014/main" id="{4CDB5D15-771F-499C-3388-FBB13B98366F}"/>
                          </a:ext>
                        </a:extLst>
                      </p:cNvPr>
                      <p:cNvPicPr/>
                      <p:nvPr/>
                    </p:nvPicPr>
                    <p:blipFill>
                      <a:blip r:embed="rId4"/>
                      <a:stretch>
                        <a:fillRect/>
                      </a:stretch>
                    </p:blipFill>
                    <p:spPr>
                      <a:xfrm>
                        <a:off x="7555895" y="2356780"/>
                        <a:ext cx="1286452" cy="437941"/>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D86D800D-8FA8-2BAC-7020-AECC41A08D65}"/>
              </a:ext>
            </a:extLst>
          </p:cNvPr>
          <p:cNvSpPr txBox="1"/>
          <p:nvPr/>
        </p:nvSpPr>
        <p:spPr>
          <a:xfrm>
            <a:off x="258955" y="3778475"/>
            <a:ext cx="3225926" cy="1107996"/>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middle is ALWAYS part of the NULL (Ho)</a:t>
            </a:r>
            <a:endParaRPr lang="en-CA" sz="2200" baseline="-25000" dirty="0">
              <a:solidFill>
                <a:srgbClr val="FF0000"/>
              </a:solidFill>
              <a:latin typeface="+mj-lt"/>
              <a:cs typeface="Arial" charset="0"/>
            </a:endParaRPr>
          </a:p>
        </p:txBody>
      </p:sp>
      <p:graphicFrame>
        <p:nvGraphicFramePr>
          <p:cNvPr id="12" name="Object 11">
            <a:extLst>
              <a:ext uri="{FF2B5EF4-FFF2-40B4-BE49-F238E27FC236}">
                <a16:creationId xmlns:a16="http://schemas.microsoft.com/office/drawing/2014/main" id="{75736970-966B-061D-DDD7-1FE707CC011D}"/>
              </a:ext>
            </a:extLst>
          </p:cNvPr>
          <p:cNvGraphicFramePr>
            <a:graphicFrameLocks noChangeAspect="1"/>
          </p:cNvGraphicFramePr>
          <p:nvPr>
            <p:extLst>
              <p:ext uri="{D42A27DB-BD31-4B8C-83A1-F6EECF244321}">
                <p14:modId xmlns:p14="http://schemas.microsoft.com/office/powerpoint/2010/main" val="2439935081"/>
              </p:ext>
            </p:extLst>
          </p:nvPr>
        </p:nvGraphicFramePr>
        <p:xfrm>
          <a:off x="7862253" y="3134360"/>
          <a:ext cx="465137" cy="492125"/>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12" name="Object 11">
                        <a:extLst>
                          <a:ext uri="{FF2B5EF4-FFF2-40B4-BE49-F238E27FC236}">
                            <a16:creationId xmlns:a16="http://schemas.microsoft.com/office/drawing/2014/main" id="{75736970-966B-061D-DDD7-1FE707CC011D}"/>
                          </a:ext>
                        </a:extLst>
                      </p:cNvPr>
                      <p:cNvPicPr/>
                      <p:nvPr/>
                    </p:nvPicPr>
                    <p:blipFill>
                      <a:blip r:embed="rId6"/>
                      <a:stretch>
                        <a:fillRect/>
                      </a:stretch>
                    </p:blipFill>
                    <p:spPr>
                      <a:xfrm>
                        <a:off x="7862253" y="3134360"/>
                        <a:ext cx="465137" cy="4921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DC16DC6-CB7F-CA34-BDBE-84D627A194DD}"/>
              </a:ext>
            </a:extLst>
          </p:cNvPr>
          <p:cNvSpPr txBox="1"/>
          <p:nvPr/>
        </p:nvSpPr>
        <p:spPr>
          <a:xfrm>
            <a:off x="152275" y="5205582"/>
            <a:ext cx="3439286" cy="1446550"/>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next step is to choose which side is also part of the NULL</a:t>
            </a:r>
            <a:br>
              <a:rPr lang="en-US" sz="2200" dirty="0">
                <a:solidFill>
                  <a:srgbClr val="FF0000"/>
                </a:solidFill>
                <a:latin typeface="+mj-lt"/>
                <a:cs typeface="Arial" charset="0"/>
              </a:rPr>
            </a:br>
            <a:r>
              <a:rPr lang="en-US" sz="2200" dirty="0">
                <a:solidFill>
                  <a:srgbClr val="FF0000"/>
                </a:solidFill>
                <a:latin typeface="+mj-lt"/>
                <a:cs typeface="Arial" charset="0"/>
              </a:rPr>
              <a:t>“ATLEAST”</a:t>
            </a:r>
            <a:endParaRPr lang="en-CA" sz="2200" baseline="-25000" dirty="0">
              <a:solidFill>
                <a:srgbClr val="FF0000"/>
              </a:solidFill>
              <a:latin typeface="+mj-lt"/>
              <a:cs typeface="Arial" charset="0"/>
            </a:endParaRPr>
          </a:p>
        </p:txBody>
      </p:sp>
      <p:sp>
        <p:nvSpPr>
          <p:cNvPr id="14" name="TextBox 13">
            <a:extLst>
              <a:ext uri="{FF2B5EF4-FFF2-40B4-BE49-F238E27FC236}">
                <a16:creationId xmlns:a16="http://schemas.microsoft.com/office/drawing/2014/main" id="{8006D222-CFEE-A5A1-16CF-223E1338E708}"/>
              </a:ext>
            </a:extLst>
          </p:cNvPr>
          <p:cNvSpPr txBox="1"/>
          <p:nvPr/>
        </p:nvSpPr>
        <p:spPr>
          <a:xfrm>
            <a:off x="3591561" y="3563031"/>
            <a:ext cx="2529841" cy="430887"/>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Scenario 1: </a:t>
            </a:r>
            <a:endParaRPr lang="en-CA" sz="2200" baseline="-25000" dirty="0">
              <a:solidFill>
                <a:srgbClr val="FF0000"/>
              </a:solidFill>
              <a:latin typeface="+mj-lt"/>
              <a:cs typeface="Arial" charset="0"/>
            </a:endParaRPr>
          </a:p>
        </p:txBody>
      </p:sp>
      <p:graphicFrame>
        <p:nvGraphicFramePr>
          <p:cNvPr id="15" name="Object 14">
            <a:extLst>
              <a:ext uri="{FF2B5EF4-FFF2-40B4-BE49-F238E27FC236}">
                <a16:creationId xmlns:a16="http://schemas.microsoft.com/office/drawing/2014/main" id="{BE668453-85F4-A0AA-4153-2C9B9E4041C9}"/>
              </a:ext>
            </a:extLst>
          </p:cNvPr>
          <p:cNvGraphicFramePr>
            <a:graphicFrameLocks noChangeAspect="1"/>
          </p:cNvGraphicFramePr>
          <p:nvPr>
            <p:extLst>
              <p:ext uri="{D42A27DB-BD31-4B8C-83A1-F6EECF244321}">
                <p14:modId xmlns:p14="http://schemas.microsoft.com/office/powerpoint/2010/main" val="4017262157"/>
              </p:ext>
            </p:extLst>
          </p:nvPr>
        </p:nvGraphicFramePr>
        <p:xfrm>
          <a:off x="8860252" y="3529013"/>
          <a:ext cx="1725612" cy="546100"/>
        </p:xfrm>
        <a:graphic>
          <a:graphicData uri="http://schemas.openxmlformats.org/presentationml/2006/ole">
            <mc:AlternateContent xmlns:mc="http://schemas.openxmlformats.org/markup-compatibility/2006">
              <mc:Choice xmlns:v="urn:schemas-microsoft-com:vml" Requires="v">
                <p:oleObj name="Equation" r:id="rId7" imgW="799920" imgH="253800" progId="Equation.DSMT4">
                  <p:embed/>
                </p:oleObj>
              </mc:Choice>
              <mc:Fallback>
                <p:oleObj name="Equation" r:id="rId7" imgW="799920" imgH="253800" progId="Equation.DSMT4">
                  <p:embed/>
                  <p:pic>
                    <p:nvPicPr>
                      <p:cNvPr id="15" name="Object 14">
                        <a:extLst>
                          <a:ext uri="{FF2B5EF4-FFF2-40B4-BE49-F238E27FC236}">
                            <a16:creationId xmlns:a16="http://schemas.microsoft.com/office/drawing/2014/main" id="{BE668453-85F4-A0AA-4153-2C9B9E4041C9}"/>
                          </a:ext>
                        </a:extLst>
                      </p:cNvPr>
                      <p:cNvPicPr/>
                      <p:nvPr/>
                    </p:nvPicPr>
                    <p:blipFill>
                      <a:blip r:embed="rId8"/>
                      <a:stretch>
                        <a:fillRect/>
                      </a:stretch>
                    </p:blipFill>
                    <p:spPr>
                      <a:xfrm>
                        <a:off x="8860252" y="3529013"/>
                        <a:ext cx="1725612" cy="546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670CE5E-B51F-CA67-49FC-FA9EE2D8BBA8}"/>
              </a:ext>
            </a:extLst>
          </p:cNvPr>
          <p:cNvGraphicFramePr>
            <a:graphicFrameLocks noChangeAspect="1"/>
          </p:cNvGraphicFramePr>
          <p:nvPr>
            <p:extLst>
              <p:ext uri="{D42A27DB-BD31-4B8C-83A1-F6EECF244321}">
                <p14:modId xmlns:p14="http://schemas.microsoft.com/office/powerpoint/2010/main" val="614656073"/>
              </p:ext>
            </p:extLst>
          </p:nvPr>
        </p:nvGraphicFramePr>
        <p:xfrm>
          <a:off x="6080125" y="3562350"/>
          <a:ext cx="1531938" cy="546100"/>
        </p:xfrm>
        <a:graphic>
          <a:graphicData uri="http://schemas.openxmlformats.org/presentationml/2006/ole">
            <mc:AlternateContent xmlns:mc="http://schemas.openxmlformats.org/markup-compatibility/2006">
              <mc:Choice xmlns:v="urn:schemas-microsoft-com:vml" Requires="v">
                <p:oleObj name="Equation" r:id="rId9" imgW="711000" imgH="253800" progId="Equation.DSMT4">
                  <p:embed/>
                </p:oleObj>
              </mc:Choice>
              <mc:Fallback>
                <p:oleObj name="Equation" r:id="rId9" imgW="711000" imgH="253800" progId="Equation.DSMT4">
                  <p:embed/>
                  <p:pic>
                    <p:nvPicPr>
                      <p:cNvPr id="16" name="Object 15">
                        <a:extLst>
                          <a:ext uri="{FF2B5EF4-FFF2-40B4-BE49-F238E27FC236}">
                            <a16:creationId xmlns:a16="http://schemas.microsoft.com/office/drawing/2014/main" id="{2670CE5E-B51F-CA67-49FC-FA9EE2D8BBA8}"/>
                          </a:ext>
                        </a:extLst>
                      </p:cNvPr>
                      <p:cNvPicPr/>
                      <p:nvPr/>
                    </p:nvPicPr>
                    <p:blipFill>
                      <a:blip r:embed="rId10"/>
                      <a:stretch>
                        <a:fillRect/>
                      </a:stretch>
                    </p:blipFill>
                    <p:spPr>
                      <a:xfrm>
                        <a:off x="6080125" y="3562350"/>
                        <a:ext cx="1531938" cy="546100"/>
                      </a:xfrm>
                      <a:prstGeom prst="rect">
                        <a:avLst/>
                      </a:prstGeom>
                    </p:spPr>
                  </p:pic>
                </p:oleObj>
              </mc:Fallback>
            </mc:AlternateContent>
          </a:graphicData>
        </a:graphic>
      </p:graphicFrame>
      <p:sp>
        <p:nvSpPr>
          <p:cNvPr id="17" name="Arrow: Up 16">
            <a:extLst>
              <a:ext uri="{FF2B5EF4-FFF2-40B4-BE49-F238E27FC236}">
                <a16:creationId xmlns:a16="http://schemas.microsoft.com/office/drawing/2014/main" id="{DF091FF5-1FC7-0193-D771-BB3BF9F6D13B}"/>
              </a:ext>
            </a:extLst>
          </p:cNvPr>
          <p:cNvSpPr/>
          <p:nvPr/>
        </p:nvSpPr>
        <p:spPr>
          <a:xfrm>
            <a:off x="8003381" y="3676874"/>
            <a:ext cx="378619" cy="763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F1AB7EE-063A-F007-5A42-69C43F07F447}"/>
              </a:ext>
            </a:extLst>
          </p:cNvPr>
          <p:cNvSpPr txBox="1"/>
          <p:nvPr/>
        </p:nvSpPr>
        <p:spPr>
          <a:xfrm>
            <a:off x="7480562" y="4396405"/>
            <a:ext cx="1422400"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Chip works</a:t>
            </a:r>
            <a:endParaRPr lang="en-CA" sz="2200" baseline="-25000" dirty="0">
              <a:solidFill>
                <a:srgbClr val="FF0000"/>
              </a:solidFill>
              <a:latin typeface="+mj-lt"/>
              <a:cs typeface="Arial" charset="0"/>
            </a:endParaRPr>
          </a:p>
        </p:txBody>
      </p:sp>
      <p:sp>
        <p:nvSpPr>
          <p:cNvPr id="19" name="TextBox 18">
            <a:extLst>
              <a:ext uri="{FF2B5EF4-FFF2-40B4-BE49-F238E27FC236}">
                <a16:creationId xmlns:a16="http://schemas.microsoft.com/office/drawing/2014/main" id="{24B13404-04CA-6E84-6D84-91A260656EED}"/>
              </a:ext>
            </a:extLst>
          </p:cNvPr>
          <p:cNvSpPr txBox="1"/>
          <p:nvPr/>
        </p:nvSpPr>
        <p:spPr>
          <a:xfrm>
            <a:off x="9070340" y="3957846"/>
            <a:ext cx="1422400"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Chip works</a:t>
            </a:r>
            <a:endParaRPr lang="en-CA" sz="2200" baseline="-25000" dirty="0">
              <a:solidFill>
                <a:srgbClr val="FF0000"/>
              </a:solidFill>
              <a:latin typeface="+mj-lt"/>
              <a:cs typeface="Arial" charset="0"/>
            </a:endParaRPr>
          </a:p>
        </p:txBody>
      </p:sp>
      <p:sp>
        <p:nvSpPr>
          <p:cNvPr id="20" name="TextBox 19">
            <a:extLst>
              <a:ext uri="{FF2B5EF4-FFF2-40B4-BE49-F238E27FC236}">
                <a16:creationId xmlns:a16="http://schemas.microsoft.com/office/drawing/2014/main" id="{44C9E040-6A48-6944-1BB4-4BFC60A7807C}"/>
              </a:ext>
            </a:extLst>
          </p:cNvPr>
          <p:cNvSpPr txBox="1"/>
          <p:nvPr/>
        </p:nvSpPr>
        <p:spPr>
          <a:xfrm>
            <a:off x="6092855" y="3927366"/>
            <a:ext cx="1422400" cy="1107996"/>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Chip </a:t>
            </a:r>
            <a:r>
              <a:rPr lang="en-US" sz="2200" dirty="0" err="1">
                <a:solidFill>
                  <a:srgbClr val="FF0000"/>
                </a:solidFill>
                <a:latin typeface="+mj-lt"/>
                <a:cs typeface="Arial" charset="0"/>
              </a:rPr>
              <a:t>Don’T</a:t>
            </a:r>
            <a:r>
              <a:rPr lang="en-US" sz="2200" dirty="0">
                <a:solidFill>
                  <a:srgbClr val="FF0000"/>
                </a:solidFill>
                <a:latin typeface="+mj-lt"/>
                <a:cs typeface="Arial" charset="0"/>
              </a:rPr>
              <a:t> work</a:t>
            </a:r>
            <a:endParaRPr lang="en-CA" sz="2200" baseline="-25000" dirty="0">
              <a:solidFill>
                <a:srgbClr val="FF0000"/>
              </a:solidFill>
              <a:latin typeface="+mj-lt"/>
              <a:cs typeface="Arial" charset="0"/>
            </a:endParaRPr>
          </a:p>
        </p:txBody>
      </p:sp>
      <p:graphicFrame>
        <p:nvGraphicFramePr>
          <p:cNvPr id="21" name="Object 20">
            <a:extLst>
              <a:ext uri="{FF2B5EF4-FFF2-40B4-BE49-F238E27FC236}">
                <a16:creationId xmlns:a16="http://schemas.microsoft.com/office/drawing/2014/main" id="{E4EABC90-DF05-A95E-01B8-EE3FFA30F891}"/>
              </a:ext>
            </a:extLst>
          </p:cNvPr>
          <p:cNvGraphicFramePr>
            <a:graphicFrameLocks noChangeAspect="1"/>
          </p:cNvGraphicFramePr>
          <p:nvPr>
            <p:extLst>
              <p:ext uri="{D42A27DB-BD31-4B8C-83A1-F6EECF244321}">
                <p14:modId xmlns:p14="http://schemas.microsoft.com/office/powerpoint/2010/main" val="2567988584"/>
              </p:ext>
            </p:extLst>
          </p:nvPr>
        </p:nvGraphicFramePr>
        <p:xfrm>
          <a:off x="4896802" y="5164942"/>
          <a:ext cx="630238" cy="382588"/>
        </p:xfrm>
        <a:graphic>
          <a:graphicData uri="http://schemas.openxmlformats.org/presentationml/2006/ole">
            <mc:AlternateContent xmlns:mc="http://schemas.openxmlformats.org/markup-compatibility/2006">
              <mc:Choice xmlns:v="urn:schemas-microsoft-com:vml" Requires="v">
                <p:oleObj name="Equation" r:id="rId11" imgW="291960" imgH="177480" progId="Equation.DSMT4">
                  <p:embed/>
                </p:oleObj>
              </mc:Choice>
              <mc:Fallback>
                <p:oleObj name="Equation" r:id="rId11" imgW="291960" imgH="177480" progId="Equation.DSMT4">
                  <p:embed/>
                  <p:pic>
                    <p:nvPicPr>
                      <p:cNvPr id="21" name="Object 20">
                        <a:extLst>
                          <a:ext uri="{FF2B5EF4-FFF2-40B4-BE49-F238E27FC236}">
                            <a16:creationId xmlns:a16="http://schemas.microsoft.com/office/drawing/2014/main" id="{E4EABC90-DF05-A95E-01B8-EE3FFA30F891}"/>
                          </a:ext>
                        </a:extLst>
                      </p:cNvPr>
                      <p:cNvPicPr/>
                      <p:nvPr/>
                    </p:nvPicPr>
                    <p:blipFill>
                      <a:blip r:embed="rId12"/>
                      <a:stretch>
                        <a:fillRect/>
                      </a:stretch>
                    </p:blipFill>
                    <p:spPr>
                      <a:xfrm>
                        <a:off x="4896802" y="5164942"/>
                        <a:ext cx="630238" cy="3825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9109BCB3-AB3D-1FC9-CF10-68C8D6BDDB01}"/>
              </a:ext>
            </a:extLst>
          </p:cNvPr>
          <p:cNvSpPr txBox="1"/>
          <p:nvPr/>
        </p:nvSpPr>
        <p:spPr>
          <a:xfrm>
            <a:off x="5394960" y="5128002"/>
            <a:ext cx="5699760" cy="430887"/>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mean speed of the chips is 300gb/s</a:t>
            </a:r>
            <a:endParaRPr lang="en-CA" sz="2200" baseline="-25000" dirty="0">
              <a:solidFill>
                <a:srgbClr val="FF0000"/>
              </a:solidFill>
              <a:latin typeface="+mj-lt"/>
              <a:cs typeface="Arial" charset="0"/>
            </a:endParaRPr>
          </a:p>
        </p:txBody>
      </p:sp>
      <p:sp>
        <p:nvSpPr>
          <p:cNvPr id="23" name="TextBox 22">
            <a:extLst>
              <a:ext uri="{FF2B5EF4-FFF2-40B4-BE49-F238E27FC236}">
                <a16:creationId xmlns:a16="http://schemas.microsoft.com/office/drawing/2014/main" id="{8955E5E1-2D97-295C-2D36-549C19C0468B}"/>
              </a:ext>
            </a:extLst>
          </p:cNvPr>
          <p:cNvSpPr txBox="1"/>
          <p:nvPr/>
        </p:nvSpPr>
        <p:spPr>
          <a:xfrm>
            <a:off x="7128641" y="5446818"/>
            <a:ext cx="2217682" cy="430887"/>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(chips work)</a:t>
            </a:r>
            <a:endParaRPr lang="en-CA" sz="2200" baseline="-25000" dirty="0">
              <a:solidFill>
                <a:srgbClr val="FF0000"/>
              </a:solidFill>
              <a:latin typeface="+mj-lt"/>
              <a:cs typeface="Arial" charset="0"/>
            </a:endParaRPr>
          </a:p>
        </p:txBody>
      </p:sp>
      <p:graphicFrame>
        <p:nvGraphicFramePr>
          <p:cNvPr id="24" name="Object 23">
            <a:extLst>
              <a:ext uri="{FF2B5EF4-FFF2-40B4-BE49-F238E27FC236}">
                <a16:creationId xmlns:a16="http://schemas.microsoft.com/office/drawing/2014/main" id="{85944606-AF8E-DB63-0C69-B81CF1C73D51}"/>
              </a:ext>
            </a:extLst>
          </p:cNvPr>
          <p:cNvGraphicFramePr>
            <a:graphicFrameLocks noChangeAspect="1"/>
          </p:cNvGraphicFramePr>
          <p:nvPr>
            <p:extLst>
              <p:ext uri="{D42A27DB-BD31-4B8C-83A1-F6EECF244321}">
                <p14:modId xmlns:p14="http://schemas.microsoft.com/office/powerpoint/2010/main" val="1795388847"/>
              </p:ext>
            </p:extLst>
          </p:nvPr>
        </p:nvGraphicFramePr>
        <p:xfrm>
          <a:off x="4846002" y="6079342"/>
          <a:ext cx="630238" cy="382588"/>
        </p:xfrm>
        <a:graphic>
          <a:graphicData uri="http://schemas.openxmlformats.org/presentationml/2006/ole">
            <mc:AlternateContent xmlns:mc="http://schemas.openxmlformats.org/markup-compatibility/2006">
              <mc:Choice xmlns:v="urn:schemas-microsoft-com:vml" Requires="v">
                <p:oleObj name="Equation" r:id="rId13" imgW="291960" imgH="177480" progId="Equation.DSMT4">
                  <p:embed/>
                </p:oleObj>
              </mc:Choice>
              <mc:Fallback>
                <p:oleObj name="Equation" r:id="rId13" imgW="291960" imgH="177480" progId="Equation.DSMT4">
                  <p:embed/>
                  <p:pic>
                    <p:nvPicPr>
                      <p:cNvPr id="24" name="Object 23">
                        <a:extLst>
                          <a:ext uri="{FF2B5EF4-FFF2-40B4-BE49-F238E27FC236}">
                            <a16:creationId xmlns:a16="http://schemas.microsoft.com/office/drawing/2014/main" id="{85944606-AF8E-DB63-0C69-B81CF1C73D51}"/>
                          </a:ext>
                        </a:extLst>
                      </p:cNvPr>
                      <p:cNvPicPr/>
                      <p:nvPr/>
                    </p:nvPicPr>
                    <p:blipFill>
                      <a:blip r:embed="rId14"/>
                      <a:stretch>
                        <a:fillRect/>
                      </a:stretch>
                    </p:blipFill>
                    <p:spPr>
                      <a:xfrm>
                        <a:off x="4846002" y="6079342"/>
                        <a:ext cx="630238" cy="382588"/>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19299B7C-3DCE-9464-6AFE-0A855884B618}"/>
              </a:ext>
            </a:extLst>
          </p:cNvPr>
          <p:cNvSpPr txBox="1"/>
          <p:nvPr/>
        </p:nvSpPr>
        <p:spPr>
          <a:xfrm>
            <a:off x="5374640" y="6042402"/>
            <a:ext cx="6558454" cy="430887"/>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mean speed of the chips is less than 300gb/s</a:t>
            </a:r>
            <a:endParaRPr lang="en-CA" sz="2200" baseline="-25000" dirty="0">
              <a:solidFill>
                <a:srgbClr val="FF0000"/>
              </a:solidFill>
              <a:latin typeface="+mj-lt"/>
              <a:cs typeface="Arial" charset="0"/>
            </a:endParaRPr>
          </a:p>
        </p:txBody>
      </p:sp>
      <p:sp>
        <p:nvSpPr>
          <p:cNvPr id="26" name="TextBox 25">
            <a:extLst>
              <a:ext uri="{FF2B5EF4-FFF2-40B4-BE49-F238E27FC236}">
                <a16:creationId xmlns:a16="http://schemas.microsoft.com/office/drawing/2014/main" id="{10068FAB-E107-1F0D-2DE1-B1620E60C70F}"/>
              </a:ext>
            </a:extLst>
          </p:cNvPr>
          <p:cNvSpPr txBox="1"/>
          <p:nvPr/>
        </p:nvSpPr>
        <p:spPr>
          <a:xfrm>
            <a:off x="7067680" y="6361218"/>
            <a:ext cx="2950079" cy="430887"/>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(chips DON’T work)</a:t>
            </a:r>
            <a:endParaRPr lang="en-CA" sz="2200" baseline="-25000" dirty="0">
              <a:solidFill>
                <a:srgbClr val="FF0000"/>
              </a:solidFill>
              <a:latin typeface="+mj-lt"/>
              <a:cs typeface="Arial" charset="0"/>
            </a:endParaRPr>
          </a:p>
        </p:txBody>
      </p:sp>
    </p:spTree>
    <p:extLst>
      <p:ext uri="{BB962C8B-B14F-4D97-AF65-F5344CB8AC3E}">
        <p14:creationId xmlns:p14="http://schemas.microsoft.com/office/powerpoint/2010/main" val="6185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blinds(horizontal)">
                                      <p:cBhvr>
                                        <p:cTn id="10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3" grpId="0"/>
      <p:bldP spid="14" grpId="0"/>
      <p:bldP spid="17" grpId="0" animBg="1"/>
      <p:bldP spid="18" grpId="0"/>
      <p:bldP spid="19" grpId="0"/>
      <p:bldP spid="20" grpId="0"/>
      <p:bldP spid="22" grpId="0"/>
      <p:bldP spid="23"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0865-8AB8-1E03-3856-6AB18736904E}"/>
              </a:ext>
            </a:extLst>
          </p:cNvPr>
          <p:cNvSpPr>
            <a:spLocks noGrp="1"/>
          </p:cNvSpPr>
          <p:nvPr>
            <p:ph type="title"/>
          </p:nvPr>
        </p:nvSpPr>
        <p:spPr>
          <a:xfrm>
            <a:off x="609600" y="274638"/>
            <a:ext cx="9956800" cy="553052"/>
          </a:xfrm>
        </p:spPr>
        <p:txBody>
          <a:bodyPr/>
          <a:lstStyle/>
          <a:p>
            <a:r>
              <a:rPr lang="en-US" dirty="0"/>
              <a:t>Number Line Method With Hypothesis Testing</a:t>
            </a:r>
          </a:p>
        </p:txBody>
      </p:sp>
      <p:sp>
        <p:nvSpPr>
          <p:cNvPr id="3" name="Content Placeholder 2">
            <a:extLst>
              <a:ext uri="{FF2B5EF4-FFF2-40B4-BE49-F238E27FC236}">
                <a16:creationId xmlns:a16="http://schemas.microsoft.com/office/drawing/2014/main" id="{31AF218C-155C-EEE8-5DE7-F8874B4F1B2A}"/>
              </a:ext>
            </a:extLst>
          </p:cNvPr>
          <p:cNvSpPr>
            <a:spLocks noGrp="1"/>
          </p:cNvSpPr>
          <p:nvPr>
            <p:ph sz="quarter" idx="1"/>
          </p:nvPr>
        </p:nvSpPr>
        <p:spPr>
          <a:xfrm>
            <a:off x="223345" y="878531"/>
            <a:ext cx="11293365" cy="1333290"/>
          </a:xfrm>
        </p:spPr>
        <p:txBody>
          <a:bodyPr/>
          <a:lstStyle/>
          <a:p>
            <a:r>
              <a:rPr lang="en-US" dirty="0"/>
              <a:t>A company wants to test if their chips are fast enough for processing.  They need to be at least 300gb/s to be sold.  A random sample of 50 chips were taken and the average speed was 275gb/s.  State the Null and Alt </a:t>
            </a:r>
            <a:r>
              <a:rPr lang="en-US" dirty="0" err="1"/>
              <a:t>Hyp</a:t>
            </a:r>
            <a:r>
              <a:rPr lang="en-US" dirty="0"/>
              <a:t>.</a:t>
            </a:r>
          </a:p>
        </p:txBody>
      </p:sp>
      <p:sp>
        <p:nvSpPr>
          <p:cNvPr id="4" name="TextBox 3">
            <a:extLst>
              <a:ext uri="{FF2B5EF4-FFF2-40B4-BE49-F238E27FC236}">
                <a16:creationId xmlns:a16="http://schemas.microsoft.com/office/drawing/2014/main" id="{86944DAA-9643-D52E-3702-9F60B22D194E}"/>
              </a:ext>
            </a:extLst>
          </p:cNvPr>
          <p:cNvSpPr txBox="1"/>
          <p:nvPr/>
        </p:nvSpPr>
        <p:spPr>
          <a:xfrm>
            <a:off x="258955" y="2056220"/>
            <a:ext cx="4483839" cy="430887"/>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Start by drawing a number line</a:t>
            </a:r>
          </a:p>
        </p:txBody>
      </p:sp>
      <p:cxnSp>
        <p:nvCxnSpPr>
          <p:cNvPr id="6" name="Straight Connector 5">
            <a:extLst>
              <a:ext uri="{FF2B5EF4-FFF2-40B4-BE49-F238E27FC236}">
                <a16:creationId xmlns:a16="http://schemas.microsoft.com/office/drawing/2014/main" id="{05D2F2AD-846C-55CB-DDCF-EB4958F97C21}"/>
              </a:ext>
            </a:extLst>
          </p:cNvPr>
          <p:cNvCxnSpPr/>
          <p:nvPr/>
        </p:nvCxnSpPr>
        <p:spPr>
          <a:xfrm>
            <a:off x="4958255" y="2900154"/>
            <a:ext cx="6558455"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F65582-AA7A-292B-E52A-9486A74A6B9F}"/>
                  </a:ext>
                </a:extLst>
              </p:cNvPr>
              <p:cNvSpPr txBox="1"/>
              <p:nvPr/>
            </p:nvSpPr>
            <p:spPr>
              <a:xfrm>
                <a:off x="411355" y="2689924"/>
                <a:ext cx="2799204" cy="769441"/>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In the middle, place the value of </a:t>
                </a:r>
                <a14:m>
                  <m:oMath xmlns:m="http://schemas.openxmlformats.org/officeDocument/2006/math">
                    <m:r>
                      <a:rPr lang="en-CA" sz="2200" i="1" smtClean="0">
                        <a:solidFill>
                          <a:srgbClr val="FF0000"/>
                        </a:solidFill>
                        <a:latin typeface="Cambria Math" panose="02040503050406030204" pitchFamily="18" charset="0"/>
                        <a:ea typeface="Cambria Math" panose="02040503050406030204" pitchFamily="18" charset="0"/>
                        <a:cs typeface="Arial" charset="0"/>
                      </a:rPr>
                      <m:t>𝜇</m:t>
                    </m:r>
                    <m:r>
                      <a:rPr lang="en-US" sz="2200" b="0" i="1" baseline="-25000" smtClean="0">
                        <a:solidFill>
                          <a:srgbClr val="FF0000"/>
                        </a:solidFill>
                        <a:latin typeface="Cambria Math" panose="02040503050406030204" pitchFamily="18" charset="0"/>
                        <a:ea typeface="Cambria Math" panose="02040503050406030204" pitchFamily="18" charset="0"/>
                        <a:cs typeface="Arial" charset="0"/>
                      </a:rPr>
                      <m:t>0</m:t>
                    </m:r>
                  </m:oMath>
                </a14:m>
                <a:endParaRPr lang="en-CA" sz="2200" baseline="-25000" dirty="0">
                  <a:solidFill>
                    <a:srgbClr val="FF0000"/>
                  </a:solidFill>
                  <a:latin typeface="+mj-lt"/>
                  <a:cs typeface="Arial" charset="0"/>
                </a:endParaRPr>
              </a:p>
            </p:txBody>
          </p:sp>
        </mc:Choice>
        <mc:Fallback xmlns="">
          <p:sp>
            <p:nvSpPr>
              <p:cNvPr id="7" name="TextBox 6">
                <a:extLst>
                  <a:ext uri="{FF2B5EF4-FFF2-40B4-BE49-F238E27FC236}">
                    <a16:creationId xmlns:a16="http://schemas.microsoft.com/office/drawing/2014/main" id="{43F65582-AA7A-292B-E52A-9486A74A6B9F}"/>
                  </a:ext>
                </a:extLst>
              </p:cNvPr>
              <p:cNvSpPr txBox="1">
                <a:spLocks noRot="1" noChangeAspect="1" noMove="1" noResize="1" noEditPoints="1" noAdjustHandles="1" noChangeArrowheads="1" noChangeShapeType="1" noTextEdit="1"/>
              </p:cNvSpPr>
              <p:nvPr/>
            </p:nvSpPr>
            <p:spPr>
              <a:xfrm>
                <a:off x="411355" y="2689924"/>
                <a:ext cx="2799204" cy="769441"/>
              </a:xfrm>
              <a:prstGeom prst="rect">
                <a:avLst/>
              </a:prstGeom>
              <a:blipFill>
                <a:blip r:embed="rId2"/>
                <a:stretch>
                  <a:fillRect l="-1957" t="-4762" r="-4565" b="-1587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3A977873-3C5F-B67A-EA92-CE130628D3AF}"/>
              </a:ext>
            </a:extLst>
          </p:cNvPr>
          <p:cNvCxnSpPr>
            <a:cxnSpLocks/>
          </p:cNvCxnSpPr>
          <p:nvPr/>
        </p:nvCxnSpPr>
        <p:spPr>
          <a:xfrm>
            <a:off x="8156202" y="2774398"/>
            <a:ext cx="0" cy="259606"/>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4CDB5D15-771F-499C-3388-FBB13B98366F}"/>
              </a:ext>
            </a:extLst>
          </p:cNvPr>
          <p:cNvGraphicFramePr>
            <a:graphicFrameLocks noChangeAspect="1"/>
          </p:cNvGraphicFramePr>
          <p:nvPr/>
        </p:nvGraphicFramePr>
        <p:xfrm>
          <a:off x="7555895" y="2356780"/>
          <a:ext cx="1286452" cy="437941"/>
        </p:xfrm>
        <a:graphic>
          <a:graphicData uri="http://schemas.openxmlformats.org/presentationml/2006/ole">
            <mc:AlternateContent xmlns:mc="http://schemas.openxmlformats.org/markup-compatibility/2006">
              <mc:Choice xmlns:v="urn:schemas-microsoft-com:vml" Requires="v">
                <p:oleObj name="Equation" r:id="rId3" imgW="596880" imgH="203040" progId="Equation.DSMT4">
                  <p:embed/>
                </p:oleObj>
              </mc:Choice>
              <mc:Fallback>
                <p:oleObj name="Equation" r:id="rId3" imgW="596880" imgH="203040" progId="Equation.DSMT4">
                  <p:embed/>
                  <p:pic>
                    <p:nvPicPr>
                      <p:cNvPr id="10" name="Object 9">
                        <a:extLst>
                          <a:ext uri="{FF2B5EF4-FFF2-40B4-BE49-F238E27FC236}">
                            <a16:creationId xmlns:a16="http://schemas.microsoft.com/office/drawing/2014/main" id="{4CDB5D15-771F-499C-3388-FBB13B98366F}"/>
                          </a:ext>
                        </a:extLst>
                      </p:cNvPr>
                      <p:cNvPicPr/>
                      <p:nvPr/>
                    </p:nvPicPr>
                    <p:blipFill>
                      <a:blip r:embed="rId4"/>
                      <a:stretch>
                        <a:fillRect/>
                      </a:stretch>
                    </p:blipFill>
                    <p:spPr>
                      <a:xfrm>
                        <a:off x="7555895" y="2356780"/>
                        <a:ext cx="1286452" cy="437941"/>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D86D800D-8FA8-2BAC-7020-AECC41A08D65}"/>
              </a:ext>
            </a:extLst>
          </p:cNvPr>
          <p:cNvSpPr txBox="1"/>
          <p:nvPr/>
        </p:nvSpPr>
        <p:spPr>
          <a:xfrm>
            <a:off x="258955" y="3778475"/>
            <a:ext cx="3225926" cy="1107996"/>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middle is ALWAYS part of the NULL (Ho)</a:t>
            </a:r>
            <a:endParaRPr lang="en-CA" sz="2200" baseline="-25000" dirty="0">
              <a:solidFill>
                <a:srgbClr val="FF0000"/>
              </a:solidFill>
              <a:latin typeface="+mj-lt"/>
              <a:cs typeface="Arial" charset="0"/>
            </a:endParaRPr>
          </a:p>
        </p:txBody>
      </p:sp>
      <p:graphicFrame>
        <p:nvGraphicFramePr>
          <p:cNvPr id="12" name="Object 11">
            <a:extLst>
              <a:ext uri="{FF2B5EF4-FFF2-40B4-BE49-F238E27FC236}">
                <a16:creationId xmlns:a16="http://schemas.microsoft.com/office/drawing/2014/main" id="{75736970-966B-061D-DDD7-1FE707CC011D}"/>
              </a:ext>
            </a:extLst>
          </p:cNvPr>
          <p:cNvGraphicFramePr>
            <a:graphicFrameLocks noChangeAspect="1"/>
          </p:cNvGraphicFramePr>
          <p:nvPr/>
        </p:nvGraphicFramePr>
        <p:xfrm>
          <a:off x="7862253" y="3134360"/>
          <a:ext cx="465137" cy="492125"/>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12" name="Object 11">
                        <a:extLst>
                          <a:ext uri="{FF2B5EF4-FFF2-40B4-BE49-F238E27FC236}">
                            <a16:creationId xmlns:a16="http://schemas.microsoft.com/office/drawing/2014/main" id="{75736970-966B-061D-DDD7-1FE707CC011D}"/>
                          </a:ext>
                        </a:extLst>
                      </p:cNvPr>
                      <p:cNvPicPr/>
                      <p:nvPr/>
                    </p:nvPicPr>
                    <p:blipFill>
                      <a:blip r:embed="rId6"/>
                      <a:stretch>
                        <a:fillRect/>
                      </a:stretch>
                    </p:blipFill>
                    <p:spPr>
                      <a:xfrm>
                        <a:off x="7862253" y="3134360"/>
                        <a:ext cx="465137" cy="4921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DC16DC6-CB7F-CA34-BDBE-84D627A194DD}"/>
              </a:ext>
            </a:extLst>
          </p:cNvPr>
          <p:cNvSpPr txBox="1"/>
          <p:nvPr/>
        </p:nvSpPr>
        <p:spPr>
          <a:xfrm>
            <a:off x="152275" y="5205582"/>
            <a:ext cx="3439286" cy="1446550"/>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next step is to choose which side is also part of the NULL</a:t>
            </a:r>
            <a:br>
              <a:rPr lang="en-US" sz="2200" dirty="0">
                <a:solidFill>
                  <a:srgbClr val="FF0000"/>
                </a:solidFill>
                <a:latin typeface="+mj-lt"/>
                <a:cs typeface="Arial" charset="0"/>
              </a:rPr>
            </a:br>
            <a:r>
              <a:rPr lang="en-US" sz="2200" dirty="0">
                <a:solidFill>
                  <a:srgbClr val="FF0000"/>
                </a:solidFill>
                <a:latin typeface="+mj-lt"/>
                <a:cs typeface="Arial" charset="0"/>
              </a:rPr>
              <a:t>“ATLEAST”</a:t>
            </a:r>
            <a:endParaRPr lang="en-CA" sz="2200" baseline="-25000" dirty="0">
              <a:solidFill>
                <a:srgbClr val="FF0000"/>
              </a:solidFill>
              <a:latin typeface="+mj-lt"/>
              <a:cs typeface="Arial" charset="0"/>
            </a:endParaRPr>
          </a:p>
        </p:txBody>
      </p:sp>
      <p:sp>
        <p:nvSpPr>
          <p:cNvPr id="14" name="TextBox 13">
            <a:extLst>
              <a:ext uri="{FF2B5EF4-FFF2-40B4-BE49-F238E27FC236}">
                <a16:creationId xmlns:a16="http://schemas.microsoft.com/office/drawing/2014/main" id="{8006D222-CFEE-A5A1-16CF-223E1338E708}"/>
              </a:ext>
            </a:extLst>
          </p:cNvPr>
          <p:cNvSpPr txBox="1"/>
          <p:nvPr/>
        </p:nvSpPr>
        <p:spPr>
          <a:xfrm>
            <a:off x="3591561" y="3563031"/>
            <a:ext cx="2529841" cy="430887"/>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Scenario 2: </a:t>
            </a:r>
            <a:endParaRPr lang="en-CA" sz="2200" baseline="-25000" dirty="0">
              <a:solidFill>
                <a:srgbClr val="FF0000"/>
              </a:solidFill>
              <a:latin typeface="+mj-lt"/>
              <a:cs typeface="Arial" charset="0"/>
            </a:endParaRPr>
          </a:p>
        </p:txBody>
      </p:sp>
      <p:graphicFrame>
        <p:nvGraphicFramePr>
          <p:cNvPr id="15" name="Object 14">
            <a:extLst>
              <a:ext uri="{FF2B5EF4-FFF2-40B4-BE49-F238E27FC236}">
                <a16:creationId xmlns:a16="http://schemas.microsoft.com/office/drawing/2014/main" id="{BE668453-85F4-A0AA-4153-2C9B9E4041C9}"/>
              </a:ext>
            </a:extLst>
          </p:cNvPr>
          <p:cNvGraphicFramePr>
            <a:graphicFrameLocks noChangeAspect="1"/>
          </p:cNvGraphicFramePr>
          <p:nvPr>
            <p:extLst>
              <p:ext uri="{D42A27DB-BD31-4B8C-83A1-F6EECF244321}">
                <p14:modId xmlns:p14="http://schemas.microsoft.com/office/powerpoint/2010/main" val="3074692771"/>
              </p:ext>
            </p:extLst>
          </p:nvPr>
        </p:nvGraphicFramePr>
        <p:xfrm>
          <a:off x="8947150" y="3529013"/>
          <a:ext cx="1533525" cy="546100"/>
        </p:xfrm>
        <a:graphic>
          <a:graphicData uri="http://schemas.openxmlformats.org/presentationml/2006/ole">
            <mc:AlternateContent xmlns:mc="http://schemas.openxmlformats.org/markup-compatibility/2006">
              <mc:Choice xmlns:v="urn:schemas-microsoft-com:vml" Requires="v">
                <p:oleObj name="Equation" r:id="rId7" imgW="711000" imgH="253800" progId="Equation.DSMT4">
                  <p:embed/>
                </p:oleObj>
              </mc:Choice>
              <mc:Fallback>
                <p:oleObj name="Equation" r:id="rId7" imgW="711000" imgH="253800" progId="Equation.DSMT4">
                  <p:embed/>
                  <p:pic>
                    <p:nvPicPr>
                      <p:cNvPr id="15" name="Object 14">
                        <a:extLst>
                          <a:ext uri="{FF2B5EF4-FFF2-40B4-BE49-F238E27FC236}">
                            <a16:creationId xmlns:a16="http://schemas.microsoft.com/office/drawing/2014/main" id="{BE668453-85F4-A0AA-4153-2C9B9E4041C9}"/>
                          </a:ext>
                        </a:extLst>
                      </p:cNvPr>
                      <p:cNvPicPr/>
                      <p:nvPr/>
                    </p:nvPicPr>
                    <p:blipFill>
                      <a:blip r:embed="rId8"/>
                      <a:stretch>
                        <a:fillRect/>
                      </a:stretch>
                    </p:blipFill>
                    <p:spPr>
                      <a:xfrm>
                        <a:off x="8947150" y="3529013"/>
                        <a:ext cx="1533525" cy="546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670CE5E-B51F-CA67-49FC-FA9EE2D8BBA8}"/>
              </a:ext>
            </a:extLst>
          </p:cNvPr>
          <p:cNvGraphicFramePr>
            <a:graphicFrameLocks noChangeAspect="1"/>
          </p:cNvGraphicFramePr>
          <p:nvPr>
            <p:extLst>
              <p:ext uri="{D42A27DB-BD31-4B8C-83A1-F6EECF244321}">
                <p14:modId xmlns:p14="http://schemas.microsoft.com/office/powerpoint/2010/main" val="718487019"/>
              </p:ext>
            </p:extLst>
          </p:nvPr>
        </p:nvGraphicFramePr>
        <p:xfrm>
          <a:off x="6004753" y="3562350"/>
          <a:ext cx="1722438" cy="546100"/>
        </p:xfrm>
        <a:graphic>
          <a:graphicData uri="http://schemas.openxmlformats.org/presentationml/2006/ole">
            <mc:AlternateContent xmlns:mc="http://schemas.openxmlformats.org/markup-compatibility/2006">
              <mc:Choice xmlns:v="urn:schemas-microsoft-com:vml" Requires="v">
                <p:oleObj name="Equation" r:id="rId9" imgW="799920" imgH="253800" progId="Equation.DSMT4">
                  <p:embed/>
                </p:oleObj>
              </mc:Choice>
              <mc:Fallback>
                <p:oleObj name="Equation" r:id="rId9" imgW="799920" imgH="253800" progId="Equation.DSMT4">
                  <p:embed/>
                  <p:pic>
                    <p:nvPicPr>
                      <p:cNvPr id="16" name="Object 15">
                        <a:extLst>
                          <a:ext uri="{FF2B5EF4-FFF2-40B4-BE49-F238E27FC236}">
                            <a16:creationId xmlns:a16="http://schemas.microsoft.com/office/drawing/2014/main" id="{2670CE5E-B51F-CA67-49FC-FA9EE2D8BBA8}"/>
                          </a:ext>
                        </a:extLst>
                      </p:cNvPr>
                      <p:cNvPicPr/>
                      <p:nvPr/>
                    </p:nvPicPr>
                    <p:blipFill>
                      <a:blip r:embed="rId10"/>
                      <a:stretch>
                        <a:fillRect/>
                      </a:stretch>
                    </p:blipFill>
                    <p:spPr>
                      <a:xfrm>
                        <a:off x="6004753" y="3562350"/>
                        <a:ext cx="1722438" cy="546100"/>
                      </a:xfrm>
                      <a:prstGeom prst="rect">
                        <a:avLst/>
                      </a:prstGeom>
                    </p:spPr>
                  </p:pic>
                </p:oleObj>
              </mc:Fallback>
            </mc:AlternateContent>
          </a:graphicData>
        </a:graphic>
      </p:graphicFrame>
      <p:sp>
        <p:nvSpPr>
          <p:cNvPr id="17" name="Arrow: Up 16">
            <a:extLst>
              <a:ext uri="{FF2B5EF4-FFF2-40B4-BE49-F238E27FC236}">
                <a16:creationId xmlns:a16="http://schemas.microsoft.com/office/drawing/2014/main" id="{DF091FF5-1FC7-0193-D771-BB3BF9F6D13B}"/>
              </a:ext>
            </a:extLst>
          </p:cNvPr>
          <p:cNvSpPr/>
          <p:nvPr/>
        </p:nvSpPr>
        <p:spPr>
          <a:xfrm>
            <a:off x="8003381" y="3676874"/>
            <a:ext cx="378619" cy="763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F1AB7EE-063A-F007-5A42-69C43F07F447}"/>
              </a:ext>
            </a:extLst>
          </p:cNvPr>
          <p:cNvSpPr txBox="1"/>
          <p:nvPr/>
        </p:nvSpPr>
        <p:spPr>
          <a:xfrm>
            <a:off x="7480562" y="4396405"/>
            <a:ext cx="1422400"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Chip works</a:t>
            </a:r>
            <a:endParaRPr lang="en-CA" sz="2200" baseline="-25000" dirty="0">
              <a:solidFill>
                <a:srgbClr val="FF0000"/>
              </a:solidFill>
              <a:latin typeface="+mj-lt"/>
              <a:cs typeface="Arial" charset="0"/>
            </a:endParaRPr>
          </a:p>
        </p:txBody>
      </p:sp>
      <p:sp>
        <p:nvSpPr>
          <p:cNvPr id="19" name="TextBox 18">
            <a:extLst>
              <a:ext uri="{FF2B5EF4-FFF2-40B4-BE49-F238E27FC236}">
                <a16:creationId xmlns:a16="http://schemas.microsoft.com/office/drawing/2014/main" id="{24B13404-04CA-6E84-6D84-91A260656EED}"/>
              </a:ext>
            </a:extLst>
          </p:cNvPr>
          <p:cNvSpPr txBox="1"/>
          <p:nvPr/>
        </p:nvSpPr>
        <p:spPr>
          <a:xfrm>
            <a:off x="9058275" y="3957846"/>
            <a:ext cx="1422400"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Chip works</a:t>
            </a:r>
            <a:endParaRPr lang="en-CA" sz="2200" baseline="-25000" dirty="0">
              <a:solidFill>
                <a:srgbClr val="FF0000"/>
              </a:solidFill>
              <a:latin typeface="+mj-lt"/>
              <a:cs typeface="Arial" charset="0"/>
            </a:endParaRPr>
          </a:p>
        </p:txBody>
      </p:sp>
      <p:sp>
        <p:nvSpPr>
          <p:cNvPr id="22" name="TextBox 21">
            <a:extLst>
              <a:ext uri="{FF2B5EF4-FFF2-40B4-BE49-F238E27FC236}">
                <a16:creationId xmlns:a16="http://schemas.microsoft.com/office/drawing/2014/main" id="{9109BCB3-AB3D-1FC9-CF10-68C8D6BDDB01}"/>
              </a:ext>
            </a:extLst>
          </p:cNvPr>
          <p:cNvSpPr txBox="1"/>
          <p:nvPr/>
        </p:nvSpPr>
        <p:spPr>
          <a:xfrm>
            <a:off x="5394960" y="5128002"/>
            <a:ext cx="5699760"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There’s NO test, both Ho and Ha have the same test that chips work</a:t>
            </a:r>
            <a:endParaRPr lang="en-CA" sz="2200" baseline="-25000" dirty="0">
              <a:solidFill>
                <a:srgbClr val="FF0000"/>
              </a:solidFill>
              <a:latin typeface="+mj-lt"/>
              <a:cs typeface="Arial" charset="0"/>
            </a:endParaRPr>
          </a:p>
        </p:txBody>
      </p:sp>
      <p:sp>
        <p:nvSpPr>
          <p:cNvPr id="25" name="TextBox 24">
            <a:extLst>
              <a:ext uri="{FF2B5EF4-FFF2-40B4-BE49-F238E27FC236}">
                <a16:creationId xmlns:a16="http://schemas.microsoft.com/office/drawing/2014/main" id="{19299B7C-3DCE-9464-6AFE-0A855884B618}"/>
              </a:ext>
            </a:extLst>
          </p:cNvPr>
          <p:cNvSpPr txBox="1"/>
          <p:nvPr/>
        </p:nvSpPr>
        <p:spPr>
          <a:xfrm>
            <a:off x="4856481" y="5935766"/>
            <a:ext cx="6558454" cy="430887"/>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There’s ONLY ONE of two cases that work</a:t>
            </a:r>
            <a:endParaRPr lang="en-CA" sz="2200" baseline="-25000" dirty="0">
              <a:solidFill>
                <a:srgbClr val="FF0000"/>
              </a:solidFill>
              <a:latin typeface="+mj-lt"/>
              <a:cs typeface="Arial" charset="0"/>
            </a:endParaRPr>
          </a:p>
        </p:txBody>
      </p:sp>
      <p:sp>
        <p:nvSpPr>
          <p:cNvPr id="5" name="TextBox 4">
            <a:extLst>
              <a:ext uri="{FF2B5EF4-FFF2-40B4-BE49-F238E27FC236}">
                <a16:creationId xmlns:a16="http://schemas.microsoft.com/office/drawing/2014/main" id="{AC0B2745-B393-2CEA-5EF6-3E54DA6EBF0D}"/>
              </a:ext>
            </a:extLst>
          </p:cNvPr>
          <p:cNvSpPr txBox="1"/>
          <p:nvPr/>
        </p:nvSpPr>
        <p:spPr>
          <a:xfrm>
            <a:off x="3486786" y="4010706"/>
            <a:ext cx="2634616" cy="430887"/>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Sides are switched</a:t>
            </a:r>
            <a:endParaRPr lang="en-CA" sz="2200" baseline="-25000" dirty="0">
              <a:solidFill>
                <a:srgbClr val="FF0000"/>
              </a:solidFill>
              <a:latin typeface="+mj-lt"/>
              <a:cs typeface="Arial" charset="0"/>
            </a:endParaRPr>
          </a:p>
        </p:txBody>
      </p:sp>
    </p:spTree>
    <p:extLst>
      <p:ext uri="{BB962C8B-B14F-4D97-AF65-F5344CB8AC3E}">
        <p14:creationId xmlns:p14="http://schemas.microsoft.com/office/powerpoint/2010/main" val="13796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p:bldP spid="19" grpId="0"/>
      <p:bldP spid="22" grpId="0"/>
      <p:bldP spid="25"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2FBA-0952-521E-F4EE-3FE1AA20DA43}"/>
              </a:ext>
            </a:extLst>
          </p:cNvPr>
          <p:cNvSpPr>
            <a:spLocks noGrp="1"/>
          </p:cNvSpPr>
          <p:nvPr>
            <p:ph type="title"/>
          </p:nvPr>
        </p:nvSpPr>
        <p:spPr>
          <a:xfrm>
            <a:off x="396765" y="250990"/>
            <a:ext cx="9956800" cy="584583"/>
          </a:xfrm>
        </p:spPr>
        <p:txBody>
          <a:bodyPr/>
          <a:lstStyle/>
          <a:p>
            <a:r>
              <a:rPr lang="en-US" dirty="0"/>
              <a:t>Hypothesis Testing with Inequalities in the Null: </a:t>
            </a:r>
          </a:p>
        </p:txBody>
      </p:sp>
      <p:sp>
        <p:nvSpPr>
          <p:cNvPr id="3" name="Content Placeholder 2">
            <a:extLst>
              <a:ext uri="{FF2B5EF4-FFF2-40B4-BE49-F238E27FC236}">
                <a16:creationId xmlns:a16="http://schemas.microsoft.com/office/drawing/2014/main" id="{05213AF2-8310-6124-F160-E53C5D8F2243}"/>
              </a:ext>
            </a:extLst>
          </p:cNvPr>
          <p:cNvSpPr>
            <a:spLocks noGrp="1"/>
          </p:cNvSpPr>
          <p:nvPr>
            <p:ph sz="quarter" idx="1"/>
          </p:nvPr>
        </p:nvSpPr>
        <p:spPr>
          <a:xfrm>
            <a:off x="396765" y="913142"/>
            <a:ext cx="11064766" cy="1167907"/>
          </a:xfrm>
        </p:spPr>
        <p:txBody>
          <a:bodyPr/>
          <a:lstStyle/>
          <a:p>
            <a:pPr marL="0" indent="0">
              <a:buNone/>
            </a:pPr>
            <a:r>
              <a:rPr lang="en-CA" sz="1800" dirty="0">
                <a:effectLst/>
                <a:latin typeface="Calibri" panose="020F0502020204030204" pitchFamily="34" charset="0"/>
                <a:ea typeface="SimSun" panose="02010600030101010101" pitchFamily="2" charset="-122"/>
                <a:cs typeface="Times New Roman" panose="02020603050405020304" pitchFamily="18" charset="0"/>
              </a:rPr>
              <a:t>#1) A tutoring company claims that students will increase their mark by 15%  or more after two months of tutoring.  A random of 120 students that attended the tutoring center were selected.  The percentage difference in mark were recorded.  State the Null and Alternative Hypothesis</a:t>
            </a:r>
            <a:endParaRPr lang="en-US" dirty="0"/>
          </a:p>
        </p:txBody>
      </p:sp>
      <p:sp>
        <p:nvSpPr>
          <p:cNvPr id="6" name="Content Placeholder 2">
            <a:extLst>
              <a:ext uri="{FF2B5EF4-FFF2-40B4-BE49-F238E27FC236}">
                <a16:creationId xmlns:a16="http://schemas.microsoft.com/office/drawing/2014/main" id="{0D73AD22-968E-AE52-8D68-F30828DDD837}"/>
              </a:ext>
            </a:extLst>
          </p:cNvPr>
          <p:cNvSpPr txBox="1">
            <a:spLocks/>
          </p:cNvSpPr>
          <p:nvPr/>
        </p:nvSpPr>
        <p:spPr bwMode="auto">
          <a:xfrm>
            <a:off x="202323" y="2760335"/>
            <a:ext cx="11064766" cy="116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1800" dirty="0">
                <a:effectLst/>
                <a:latin typeface="Calibri" panose="020F0502020204030204" pitchFamily="34" charset="0"/>
                <a:ea typeface="SimSun" panose="02010600030101010101" pitchFamily="2" charset="-122"/>
                <a:cs typeface="Times New Roman" panose="02020603050405020304" pitchFamily="18" charset="0"/>
              </a:rPr>
              <a:t>#2) The acceptable amount of fluoride in drinking water </a:t>
            </a:r>
            <a:r>
              <a:rPr lang="en-CA" sz="1800" dirty="0">
                <a:latin typeface="Calibri" panose="020F0502020204030204" pitchFamily="34" charset="0"/>
                <a:ea typeface="SimSun" panose="02010600030101010101" pitchFamily="2" charset="-122"/>
                <a:cs typeface="Times New Roman" panose="02020603050405020304" pitchFamily="18" charset="0"/>
              </a:rPr>
              <a:t>can be no more than 1.5mg per 	litre.  In Denver, Colorado fluoride concentration is unusually high. The state wants to test if </a:t>
            </a:r>
            <a:r>
              <a:rPr lang="en-CA" sz="1800" dirty="0" err="1">
                <a:latin typeface="Calibri" panose="020F0502020204030204" pitchFamily="34" charset="0"/>
                <a:ea typeface="SimSun" panose="02010600030101010101" pitchFamily="2" charset="-122"/>
                <a:cs typeface="Times New Roman" panose="02020603050405020304" pitchFamily="18" charset="0"/>
              </a:rPr>
              <a:t>flouride</a:t>
            </a:r>
            <a:r>
              <a:rPr lang="en-CA" sz="1800" dirty="0">
                <a:latin typeface="Calibri" panose="020F0502020204030204" pitchFamily="34" charset="0"/>
                <a:ea typeface="SimSun" panose="02010600030101010101" pitchFamily="2" charset="-122"/>
                <a:cs typeface="Times New Roman" panose="02020603050405020304" pitchFamily="18" charset="0"/>
              </a:rPr>
              <a:t> concentration is over acceptable limits. A random sample of 50 tests showed an average of 0.9mg per litre. </a:t>
            </a:r>
            <a:endParaRPr lang="en-US" dirty="0"/>
          </a:p>
        </p:txBody>
      </p:sp>
      <p:sp>
        <p:nvSpPr>
          <p:cNvPr id="7" name="Content Placeholder 2">
            <a:extLst>
              <a:ext uri="{FF2B5EF4-FFF2-40B4-BE49-F238E27FC236}">
                <a16:creationId xmlns:a16="http://schemas.microsoft.com/office/drawing/2014/main" id="{9EA57782-070C-E1AD-6C65-2AEBF34FA134}"/>
              </a:ext>
            </a:extLst>
          </p:cNvPr>
          <p:cNvSpPr txBox="1">
            <a:spLocks/>
          </p:cNvSpPr>
          <p:nvPr/>
        </p:nvSpPr>
        <p:spPr bwMode="auto">
          <a:xfrm>
            <a:off x="236480" y="4694245"/>
            <a:ext cx="11064766" cy="116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1800" dirty="0">
                <a:effectLst/>
                <a:latin typeface="Calibri" panose="020F0502020204030204" pitchFamily="34" charset="0"/>
                <a:ea typeface="SimSun" panose="02010600030101010101" pitchFamily="2" charset="-122"/>
                <a:cs typeface="Times New Roman" panose="02020603050405020304" pitchFamily="18" charset="0"/>
              </a:rPr>
              <a:t>#3) </a:t>
            </a:r>
            <a:r>
              <a:rPr lang="en-CA" sz="1800" dirty="0">
                <a:effectLst/>
                <a:latin typeface="Calibri" panose="020F0502020204030204" pitchFamily="34" charset="0"/>
                <a:ea typeface="DengXian" panose="02010600030101010101" pitchFamily="2" charset="-122"/>
                <a:cs typeface="Times New Roman" panose="02020603050405020304" pitchFamily="18" charset="0"/>
              </a:rPr>
              <a:t>Retail stores in Metrotown will decrease their spending on security if the average cost of merchandise stolen each month is $500 or less.  From a cost perspective, some executives believe it is cheaper to let goods be stolen than commit to salary.  A test will be taken to justify cutting security costs. </a:t>
            </a:r>
            <a:br>
              <a:rPr lang="en-CA" sz="1800" dirty="0">
                <a:effectLst/>
                <a:latin typeface="Calibri" panose="020F0502020204030204" pitchFamily="34" charset="0"/>
                <a:ea typeface="DengXian" panose="02010600030101010101" pitchFamily="2" charset="-122"/>
                <a:cs typeface="Times New Roman" panose="02020603050405020304" pitchFamily="18" charset="0"/>
              </a:rPr>
            </a:br>
            <a:endParaRPr lang="en-US" dirty="0"/>
          </a:p>
        </p:txBody>
      </p:sp>
    </p:spTree>
    <p:extLst>
      <p:ext uri="{BB962C8B-B14F-4D97-AF65-F5344CB8AC3E}">
        <p14:creationId xmlns:p14="http://schemas.microsoft.com/office/powerpoint/2010/main" val="356842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C52C913-4A39-6D54-519A-B7FE5DD859EB}"/>
              </a:ext>
            </a:extLst>
          </p:cNvPr>
          <p:cNvSpPr txBox="1">
            <a:spLocks/>
          </p:cNvSpPr>
          <p:nvPr/>
        </p:nvSpPr>
        <p:spPr bwMode="auto">
          <a:xfrm>
            <a:off x="406290" y="265442"/>
            <a:ext cx="11328510" cy="132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200">
                <a:latin typeface="Calibri" panose="020F0502020204030204" pitchFamily="34" charset="0"/>
                <a:ea typeface="SimSun" panose="02010600030101010101" pitchFamily="2" charset="-122"/>
                <a:cs typeface="Times New Roman" panose="02020603050405020304" pitchFamily="18" charset="0"/>
              </a:rPr>
              <a:t>#1) A tutoring company claims that students will increase their mark by 15%  or more after two months of tutoring.  A random of 120 students that attended the tutoring center were selected.  The percentage difference in mark were recorded.  State the Null and Alternative Hypothesis</a:t>
            </a:r>
            <a:endParaRPr lang="en-US" sz="2200" dirty="0"/>
          </a:p>
        </p:txBody>
      </p:sp>
      <p:cxnSp>
        <p:nvCxnSpPr>
          <p:cNvPr id="5" name="Straight Connector 4">
            <a:extLst>
              <a:ext uri="{FF2B5EF4-FFF2-40B4-BE49-F238E27FC236}">
                <a16:creationId xmlns:a16="http://schemas.microsoft.com/office/drawing/2014/main" id="{581605DE-A384-4D85-80F1-CAAFBF78B1D5}"/>
              </a:ext>
            </a:extLst>
          </p:cNvPr>
          <p:cNvCxnSpPr/>
          <p:nvPr/>
        </p:nvCxnSpPr>
        <p:spPr>
          <a:xfrm>
            <a:off x="795830" y="2404854"/>
            <a:ext cx="6558455"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C40620A-75DB-0010-0679-91A0C0201FDE}"/>
              </a:ext>
            </a:extLst>
          </p:cNvPr>
          <p:cNvCxnSpPr>
            <a:cxnSpLocks/>
          </p:cNvCxnSpPr>
          <p:nvPr/>
        </p:nvCxnSpPr>
        <p:spPr>
          <a:xfrm>
            <a:off x="3993777" y="2279098"/>
            <a:ext cx="0" cy="259606"/>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1A94FAC6-73CA-1598-408A-7F9E9DFBC241}"/>
              </a:ext>
            </a:extLst>
          </p:cNvPr>
          <p:cNvGraphicFramePr>
            <a:graphicFrameLocks noChangeAspect="1"/>
          </p:cNvGraphicFramePr>
          <p:nvPr>
            <p:extLst>
              <p:ext uri="{D42A27DB-BD31-4B8C-83A1-F6EECF244321}">
                <p14:modId xmlns:p14="http://schemas.microsoft.com/office/powerpoint/2010/main" val="877633409"/>
              </p:ext>
            </p:extLst>
          </p:nvPr>
        </p:nvGraphicFramePr>
        <p:xfrm>
          <a:off x="3675063" y="1841500"/>
          <a:ext cx="684212" cy="382588"/>
        </p:xfrm>
        <a:graphic>
          <a:graphicData uri="http://schemas.openxmlformats.org/presentationml/2006/ole">
            <mc:AlternateContent xmlns:mc="http://schemas.openxmlformats.org/markup-compatibility/2006">
              <mc:Choice xmlns:v="urn:schemas-microsoft-com:vml" Requires="v">
                <p:oleObj name="Equation" r:id="rId2" imgW="317160" imgH="177480" progId="Equation.DSMT4">
                  <p:embed/>
                </p:oleObj>
              </mc:Choice>
              <mc:Fallback>
                <p:oleObj name="Equation" r:id="rId2" imgW="317160" imgH="177480" progId="Equation.DSMT4">
                  <p:embed/>
                  <p:pic>
                    <p:nvPicPr>
                      <p:cNvPr id="7" name="Object 6">
                        <a:extLst>
                          <a:ext uri="{FF2B5EF4-FFF2-40B4-BE49-F238E27FC236}">
                            <a16:creationId xmlns:a16="http://schemas.microsoft.com/office/drawing/2014/main" id="{1A94FAC6-73CA-1598-408A-7F9E9DFBC241}"/>
                          </a:ext>
                        </a:extLst>
                      </p:cNvPr>
                      <p:cNvPicPr/>
                      <p:nvPr/>
                    </p:nvPicPr>
                    <p:blipFill>
                      <a:blip r:embed="rId3"/>
                      <a:stretch>
                        <a:fillRect/>
                      </a:stretch>
                    </p:blipFill>
                    <p:spPr>
                      <a:xfrm>
                        <a:off x="3675063" y="1841500"/>
                        <a:ext cx="684212" cy="3825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7E434A8-21FB-85AA-78B9-5674222D4014}"/>
              </a:ext>
            </a:extLst>
          </p:cNvPr>
          <p:cNvGraphicFramePr>
            <a:graphicFrameLocks noChangeAspect="1"/>
          </p:cNvGraphicFramePr>
          <p:nvPr>
            <p:extLst>
              <p:ext uri="{D42A27DB-BD31-4B8C-83A1-F6EECF244321}">
                <p14:modId xmlns:p14="http://schemas.microsoft.com/office/powerpoint/2010/main" val="3885298377"/>
              </p:ext>
            </p:extLst>
          </p:nvPr>
        </p:nvGraphicFramePr>
        <p:xfrm>
          <a:off x="3761208" y="2585621"/>
          <a:ext cx="465137" cy="492125"/>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8" name="Object 7">
                        <a:extLst>
                          <a:ext uri="{FF2B5EF4-FFF2-40B4-BE49-F238E27FC236}">
                            <a16:creationId xmlns:a16="http://schemas.microsoft.com/office/drawing/2014/main" id="{97E434A8-21FB-85AA-78B9-5674222D4014}"/>
                          </a:ext>
                        </a:extLst>
                      </p:cNvPr>
                      <p:cNvPicPr/>
                      <p:nvPr/>
                    </p:nvPicPr>
                    <p:blipFill>
                      <a:blip r:embed="rId5"/>
                      <a:stretch>
                        <a:fillRect/>
                      </a:stretch>
                    </p:blipFill>
                    <p:spPr>
                      <a:xfrm>
                        <a:off x="3761208" y="2585621"/>
                        <a:ext cx="465137" cy="4921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C1AA1B7-A998-ECAC-C455-E641B103D62C}"/>
              </a:ext>
            </a:extLst>
          </p:cNvPr>
          <p:cNvGraphicFramePr>
            <a:graphicFrameLocks noChangeAspect="1"/>
          </p:cNvGraphicFramePr>
          <p:nvPr>
            <p:extLst>
              <p:ext uri="{D42A27DB-BD31-4B8C-83A1-F6EECF244321}">
                <p14:modId xmlns:p14="http://schemas.microsoft.com/office/powerpoint/2010/main" val="1560461767"/>
              </p:ext>
            </p:extLst>
          </p:nvPr>
        </p:nvGraphicFramePr>
        <p:xfrm>
          <a:off x="4957763" y="2454275"/>
          <a:ext cx="1614487" cy="546100"/>
        </p:xfrm>
        <a:graphic>
          <a:graphicData uri="http://schemas.openxmlformats.org/presentationml/2006/ole">
            <mc:AlternateContent xmlns:mc="http://schemas.openxmlformats.org/markup-compatibility/2006">
              <mc:Choice xmlns:v="urn:schemas-microsoft-com:vml" Requires="v">
                <p:oleObj name="Equation" r:id="rId6" imgW="749160" imgH="253800" progId="Equation.DSMT4">
                  <p:embed/>
                </p:oleObj>
              </mc:Choice>
              <mc:Fallback>
                <p:oleObj name="Equation" r:id="rId6" imgW="749160" imgH="253800" progId="Equation.DSMT4">
                  <p:embed/>
                  <p:pic>
                    <p:nvPicPr>
                      <p:cNvPr id="9" name="Object 8">
                        <a:extLst>
                          <a:ext uri="{FF2B5EF4-FFF2-40B4-BE49-F238E27FC236}">
                            <a16:creationId xmlns:a16="http://schemas.microsoft.com/office/drawing/2014/main" id="{3C1AA1B7-A998-ECAC-C455-E641B103D62C}"/>
                          </a:ext>
                        </a:extLst>
                      </p:cNvPr>
                      <p:cNvPicPr/>
                      <p:nvPr/>
                    </p:nvPicPr>
                    <p:blipFill>
                      <a:blip r:embed="rId7"/>
                      <a:stretch>
                        <a:fillRect/>
                      </a:stretch>
                    </p:blipFill>
                    <p:spPr>
                      <a:xfrm>
                        <a:off x="4957763" y="2454275"/>
                        <a:ext cx="1614487"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4D6E4C7-1F2B-38C3-74DF-53D474B28C23}"/>
              </a:ext>
            </a:extLst>
          </p:cNvPr>
          <p:cNvGraphicFramePr>
            <a:graphicFrameLocks noChangeAspect="1"/>
          </p:cNvGraphicFramePr>
          <p:nvPr>
            <p:extLst>
              <p:ext uri="{D42A27DB-BD31-4B8C-83A1-F6EECF244321}">
                <p14:modId xmlns:p14="http://schemas.microsoft.com/office/powerpoint/2010/main" val="784624320"/>
              </p:ext>
            </p:extLst>
          </p:nvPr>
        </p:nvGraphicFramePr>
        <p:xfrm>
          <a:off x="1319049" y="2454275"/>
          <a:ext cx="1450975" cy="546100"/>
        </p:xfrm>
        <a:graphic>
          <a:graphicData uri="http://schemas.openxmlformats.org/presentationml/2006/ole">
            <mc:AlternateContent xmlns:mc="http://schemas.openxmlformats.org/markup-compatibility/2006">
              <mc:Choice xmlns:v="urn:schemas-microsoft-com:vml" Requires="v">
                <p:oleObj name="Equation" r:id="rId8" imgW="672840" imgH="253800" progId="Equation.DSMT4">
                  <p:embed/>
                </p:oleObj>
              </mc:Choice>
              <mc:Fallback>
                <p:oleObj name="Equation" r:id="rId8" imgW="672840" imgH="253800" progId="Equation.DSMT4">
                  <p:embed/>
                  <p:pic>
                    <p:nvPicPr>
                      <p:cNvPr id="10" name="Object 9">
                        <a:extLst>
                          <a:ext uri="{FF2B5EF4-FFF2-40B4-BE49-F238E27FC236}">
                            <a16:creationId xmlns:a16="http://schemas.microsoft.com/office/drawing/2014/main" id="{94D6E4C7-1F2B-38C3-74DF-53D474B28C23}"/>
                          </a:ext>
                        </a:extLst>
                      </p:cNvPr>
                      <p:cNvPicPr/>
                      <p:nvPr/>
                    </p:nvPicPr>
                    <p:blipFill>
                      <a:blip r:embed="rId9"/>
                      <a:stretch>
                        <a:fillRect/>
                      </a:stretch>
                    </p:blipFill>
                    <p:spPr>
                      <a:xfrm>
                        <a:off x="1319049" y="2454275"/>
                        <a:ext cx="1450975" cy="5461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32D3A2B0-8EA3-0FF2-1A39-AA8B1DD51271}"/>
              </a:ext>
            </a:extLst>
          </p:cNvPr>
          <p:cNvSpPr txBox="1"/>
          <p:nvPr/>
        </p:nvSpPr>
        <p:spPr>
          <a:xfrm>
            <a:off x="3282576" y="2968162"/>
            <a:ext cx="1422400"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Tutoring Works</a:t>
            </a:r>
            <a:endParaRPr lang="en-CA" sz="2200" baseline="-25000" dirty="0">
              <a:solidFill>
                <a:srgbClr val="FF0000"/>
              </a:solidFill>
              <a:latin typeface="+mj-lt"/>
              <a:cs typeface="Arial" charset="0"/>
            </a:endParaRPr>
          </a:p>
        </p:txBody>
      </p:sp>
      <p:sp>
        <p:nvSpPr>
          <p:cNvPr id="12" name="TextBox 11">
            <a:extLst>
              <a:ext uri="{FF2B5EF4-FFF2-40B4-BE49-F238E27FC236}">
                <a16:creationId xmlns:a16="http://schemas.microsoft.com/office/drawing/2014/main" id="{338B68DD-1E6A-CFB7-B7A7-3D6B917DA360}"/>
              </a:ext>
            </a:extLst>
          </p:cNvPr>
          <p:cNvSpPr txBox="1"/>
          <p:nvPr/>
        </p:nvSpPr>
        <p:spPr>
          <a:xfrm>
            <a:off x="5211809" y="2968161"/>
            <a:ext cx="1422400"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Tutoring Works</a:t>
            </a:r>
            <a:endParaRPr lang="en-CA" sz="2200" baseline="-25000" dirty="0">
              <a:solidFill>
                <a:srgbClr val="FF0000"/>
              </a:solidFill>
              <a:latin typeface="+mj-lt"/>
              <a:cs typeface="Arial" charset="0"/>
            </a:endParaRPr>
          </a:p>
        </p:txBody>
      </p:sp>
      <p:sp>
        <p:nvSpPr>
          <p:cNvPr id="13" name="TextBox 12">
            <a:extLst>
              <a:ext uri="{FF2B5EF4-FFF2-40B4-BE49-F238E27FC236}">
                <a16:creationId xmlns:a16="http://schemas.microsoft.com/office/drawing/2014/main" id="{65FBC0A2-E050-2B52-FB72-82469BBB0144}"/>
              </a:ext>
            </a:extLst>
          </p:cNvPr>
          <p:cNvSpPr txBox="1"/>
          <p:nvPr/>
        </p:nvSpPr>
        <p:spPr>
          <a:xfrm>
            <a:off x="938705" y="2943388"/>
            <a:ext cx="1888469"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Tutoring Didn’t Work</a:t>
            </a:r>
            <a:endParaRPr lang="en-CA" sz="2200" baseline="-25000" dirty="0">
              <a:solidFill>
                <a:srgbClr val="FF0000"/>
              </a:solidFill>
              <a:latin typeface="+mj-lt"/>
              <a:cs typeface="Arial" charset="0"/>
            </a:endParaRPr>
          </a:p>
        </p:txBody>
      </p:sp>
      <p:graphicFrame>
        <p:nvGraphicFramePr>
          <p:cNvPr id="14" name="Object 13">
            <a:extLst>
              <a:ext uri="{FF2B5EF4-FFF2-40B4-BE49-F238E27FC236}">
                <a16:creationId xmlns:a16="http://schemas.microsoft.com/office/drawing/2014/main" id="{56BB1E13-D44A-5736-3B39-2EF101E6EE79}"/>
              </a:ext>
            </a:extLst>
          </p:cNvPr>
          <p:cNvGraphicFramePr>
            <a:graphicFrameLocks noChangeAspect="1"/>
          </p:cNvGraphicFramePr>
          <p:nvPr>
            <p:extLst>
              <p:ext uri="{D42A27DB-BD31-4B8C-83A1-F6EECF244321}">
                <p14:modId xmlns:p14="http://schemas.microsoft.com/office/powerpoint/2010/main" val="1098084842"/>
              </p:ext>
            </p:extLst>
          </p:nvPr>
        </p:nvGraphicFramePr>
        <p:xfrm>
          <a:off x="573205" y="3874525"/>
          <a:ext cx="712343" cy="753674"/>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14" name="Object 13">
                        <a:extLst>
                          <a:ext uri="{FF2B5EF4-FFF2-40B4-BE49-F238E27FC236}">
                            <a16:creationId xmlns:a16="http://schemas.microsoft.com/office/drawing/2014/main" id="{56BB1E13-D44A-5736-3B39-2EF101E6EE79}"/>
                          </a:ext>
                        </a:extLst>
                      </p:cNvPr>
                      <p:cNvPicPr/>
                      <p:nvPr/>
                    </p:nvPicPr>
                    <p:blipFill>
                      <a:blip r:embed="rId5"/>
                      <a:stretch>
                        <a:fillRect/>
                      </a:stretch>
                    </p:blipFill>
                    <p:spPr>
                      <a:xfrm>
                        <a:off x="573205" y="3874525"/>
                        <a:ext cx="712343" cy="753674"/>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EF898ECB-B380-9998-0664-50011374EBFB}"/>
              </a:ext>
            </a:extLst>
          </p:cNvPr>
          <p:cNvSpPr txBox="1"/>
          <p:nvPr/>
        </p:nvSpPr>
        <p:spPr>
          <a:xfrm>
            <a:off x="3543300" y="4034962"/>
            <a:ext cx="7600949"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mean increase in test score for students that had tutoring is 15%</a:t>
            </a:r>
            <a:endParaRPr lang="en-CA" sz="2200" baseline="-25000" dirty="0">
              <a:solidFill>
                <a:srgbClr val="FF0000"/>
              </a:solidFill>
              <a:latin typeface="+mj-lt"/>
              <a:cs typeface="Arial" charset="0"/>
            </a:endParaRPr>
          </a:p>
        </p:txBody>
      </p:sp>
      <p:graphicFrame>
        <p:nvGraphicFramePr>
          <p:cNvPr id="16" name="Object 15">
            <a:extLst>
              <a:ext uri="{FF2B5EF4-FFF2-40B4-BE49-F238E27FC236}">
                <a16:creationId xmlns:a16="http://schemas.microsoft.com/office/drawing/2014/main" id="{70DC7543-ADB0-05A8-9D23-D641C200D095}"/>
              </a:ext>
            </a:extLst>
          </p:cNvPr>
          <p:cNvGraphicFramePr>
            <a:graphicFrameLocks noChangeAspect="1"/>
          </p:cNvGraphicFramePr>
          <p:nvPr>
            <p:extLst>
              <p:ext uri="{D42A27DB-BD31-4B8C-83A1-F6EECF244321}">
                <p14:modId xmlns:p14="http://schemas.microsoft.com/office/powerpoint/2010/main" val="2032968150"/>
              </p:ext>
            </p:extLst>
          </p:nvPr>
        </p:nvGraphicFramePr>
        <p:xfrm>
          <a:off x="1517650" y="3915442"/>
          <a:ext cx="1885950" cy="669925"/>
        </p:xfrm>
        <a:graphic>
          <a:graphicData uri="http://schemas.openxmlformats.org/presentationml/2006/ole">
            <mc:AlternateContent xmlns:mc="http://schemas.openxmlformats.org/markup-compatibility/2006">
              <mc:Choice xmlns:v="urn:schemas-microsoft-com:vml" Requires="v">
                <p:oleObj name="Equation" r:id="rId10" imgW="571320" imgH="203040" progId="Equation.DSMT4">
                  <p:embed/>
                </p:oleObj>
              </mc:Choice>
              <mc:Fallback>
                <p:oleObj name="Equation" r:id="rId10" imgW="571320" imgH="203040" progId="Equation.DSMT4">
                  <p:embed/>
                  <p:pic>
                    <p:nvPicPr>
                      <p:cNvPr id="16" name="Object 15">
                        <a:extLst>
                          <a:ext uri="{FF2B5EF4-FFF2-40B4-BE49-F238E27FC236}">
                            <a16:creationId xmlns:a16="http://schemas.microsoft.com/office/drawing/2014/main" id="{70DC7543-ADB0-05A8-9D23-D641C200D095}"/>
                          </a:ext>
                        </a:extLst>
                      </p:cNvPr>
                      <p:cNvPicPr/>
                      <p:nvPr/>
                    </p:nvPicPr>
                    <p:blipFill>
                      <a:blip r:embed="rId11"/>
                      <a:stretch>
                        <a:fillRect/>
                      </a:stretch>
                    </p:blipFill>
                    <p:spPr>
                      <a:xfrm>
                        <a:off x="1517650" y="3915442"/>
                        <a:ext cx="1885950" cy="6699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9F257EA-BE01-E10F-8A40-0B8909F49FA6}"/>
              </a:ext>
            </a:extLst>
          </p:cNvPr>
          <p:cNvGraphicFramePr>
            <a:graphicFrameLocks noChangeAspect="1"/>
          </p:cNvGraphicFramePr>
          <p:nvPr>
            <p:extLst>
              <p:ext uri="{D42A27DB-BD31-4B8C-83A1-F6EECF244321}">
                <p14:modId xmlns:p14="http://schemas.microsoft.com/office/powerpoint/2010/main" val="1303319162"/>
              </p:ext>
            </p:extLst>
          </p:nvPr>
        </p:nvGraphicFramePr>
        <p:xfrm>
          <a:off x="552450" y="4999038"/>
          <a:ext cx="755650" cy="752475"/>
        </p:xfrm>
        <a:graphic>
          <a:graphicData uri="http://schemas.openxmlformats.org/presentationml/2006/ole">
            <mc:AlternateContent xmlns:mc="http://schemas.openxmlformats.org/markup-compatibility/2006">
              <mc:Choice xmlns:v="urn:schemas-microsoft-com:vml" Requires="v">
                <p:oleObj name="Equation" r:id="rId12" imgW="228600" imgH="228600" progId="Equation.DSMT4">
                  <p:embed/>
                </p:oleObj>
              </mc:Choice>
              <mc:Fallback>
                <p:oleObj name="Equation" r:id="rId12" imgW="228600" imgH="228600" progId="Equation.DSMT4">
                  <p:embed/>
                  <p:pic>
                    <p:nvPicPr>
                      <p:cNvPr id="17" name="Object 16">
                        <a:extLst>
                          <a:ext uri="{FF2B5EF4-FFF2-40B4-BE49-F238E27FC236}">
                            <a16:creationId xmlns:a16="http://schemas.microsoft.com/office/drawing/2014/main" id="{A9F257EA-BE01-E10F-8A40-0B8909F49FA6}"/>
                          </a:ext>
                        </a:extLst>
                      </p:cNvPr>
                      <p:cNvPicPr/>
                      <p:nvPr/>
                    </p:nvPicPr>
                    <p:blipFill>
                      <a:blip r:embed="rId13"/>
                      <a:stretch>
                        <a:fillRect/>
                      </a:stretch>
                    </p:blipFill>
                    <p:spPr>
                      <a:xfrm>
                        <a:off x="552450" y="4999038"/>
                        <a:ext cx="755650" cy="752475"/>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4BB084BB-5895-8714-314D-7EC77A13DE3F}"/>
              </a:ext>
            </a:extLst>
          </p:cNvPr>
          <p:cNvSpPr txBox="1"/>
          <p:nvPr/>
        </p:nvSpPr>
        <p:spPr>
          <a:xfrm>
            <a:off x="3543300" y="5158912"/>
            <a:ext cx="7600949"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mean increase in test score for students that had tutoring is LESS than 15%</a:t>
            </a:r>
            <a:endParaRPr lang="en-CA" sz="2200" baseline="-25000" dirty="0">
              <a:solidFill>
                <a:srgbClr val="FF0000"/>
              </a:solidFill>
              <a:latin typeface="+mj-lt"/>
              <a:cs typeface="Arial" charset="0"/>
            </a:endParaRPr>
          </a:p>
        </p:txBody>
      </p:sp>
      <p:graphicFrame>
        <p:nvGraphicFramePr>
          <p:cNvPr id="19" name="Object 18">
            <a:extLst>
              <a:ext uri="{FF2B5EF4-FFF2-40B4-BE49-F238E27FC236}">
                <a16:creationId xmlns:a16="http://schemas.microsoft.com/office/drawing/2014/main" id="{115BB9F5-D4DD-4A14-B37C-F3BB1ADF8237}"/>
              </a:ext>
            </a:extLst>
          </p:cNvPr>
          <p:cNvGraphicFramePr>
            <a:graphicFrameLocks noChangeAspect="1"/>
          </p:cNvGraphicFramePr>
          <p:nvPr>
            <p:extLst>
              <p:ext uri="{D42A27DB-BD31-4B8C-83A1-F6EECF244321}">
                <p14:modId xmlns:p14="http://schemas.microsoft.com/office/powerpoint/2010/main" val="4019499951"/>
              </p:ext>
            </p:extLst>
          </p:nvPr>
        </p:nvGraphicFramePr>
        <p:xfrm>
          <a:off x="1538288" y="5038725"/>
          <a:ext cx="1843087" cy="669925"/>
        </p:xfrm>
        <a:graphic>
          <a:graphicData uri="http://schemas.openxmlformats.org/presentationml/2006/ole">
            <mc:AlternateContent xmlns:mc="http://schemas.openxmlformats.org/markup-compatibility/2006">
              <mc:Choice xmlns:v="urn:schemas-microsoft-com:vml" Requires="v">
                <p:oleObj name="Equation" r:id="rId14" imgW="558720" imgH="203040" progId="Equation.DSMT4">
                  <p:embed/>
                </p:oleObj>
              </mc:Choice>
              <mc:Fallback>
                <p:oleObj name="Equation" r:id="rId14" imgW="558720" imgH="203040" progId="Equation.DSMT4">
                  <p:embed/>
                  <p:pic>
                    <p:nvPicPr>
                      <p:cNvPr id="19" name="Object 18">
                        <a:extLst>
                          <a:ext uri="{FF2B5EF4-FFF2-40B4-BE49-F238E27FC236}">
                            <a16:creationId xmlns:a16="http://schemas.microsoft.com/office/drawing/2014/main" id="{115BB9F5-D4DD-4A14-B37C-F3BB1ADF8237}"/>
                          </a:ext>
                        </a:extLst>
                      </p:cNvPr>
                      <p:cNvPicPr/>
                      <p:nvPr/>
                    </p:nvPicPr>
                    <p:blipFill>
                      <a:blip r:embed="rId15"/>
                      <a:stretch>
                        <a:fillRect/>
                      </a:stretch>
                    </p:blipFill>
                    <p:spPr>
                      <a:xfrm>
                        <a:off x="1538288" y="5038725"/>
                        <a:ext cx="1843087" cy="669925"/>
                      </a:xfrm>
                      <a:prstGeom prst="rect">
                        <a:avLst/>
                      </a:prstGeom>
                    </p:spPr>
                  </p:pic>
                </p:oleObj>
              </mc:Fallback>
            </mc:AlternateContent>
          </a:graphicData>
        </a:graphic>
      </p:graphicFrame>
    </p:spTree>
    <p:extLst>
      <p:ext uri="{BB962C8B-B14F-4D97-AF65-F5344CB8AC3E}">
        <p14:creationId xmlns:p14="http://schemas.microsoft.com/office/powerpoint/2010/main" val="421731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23149F4-1DBD-0011-DB7F-4F7ED875C8C7}"/>
              </a:ext>
            </a:extLst>
          </p:cNvPr>
          <p:cNvSpPr txBox="1">
            <a:spLocks/>
          </p:cNvSpPr>
          <p:nvPr/>
        </p:nvSpPr>
        <p:spPr bwMode="auto">
          <a:xfrm>
            <a:off x="278523" y="302885"/>
            <a:ext cx="11065752" cy="17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sz="2400" dirty="0">
                <a:effectLst/>
                <a:latin typeface="Calibri" panose="020F0502020204030204" pitchFamily="34" charset="0"/>
                <a:ea typeface="SimSun" panose="02010600030101010101" pitchFamily="2" charset="-122"/>
                <a:cs typeface="Times New Roman" panose="02020603050405020304" pitchFamily="18" charset="0"/>
              </a:rPr>
              <a:t>The acceptable amount of fluoride in drinking water </a:t>
            </a:r>
            <a:r>
              <a:rPr lang="en-CA" sz="2400" dirty="0">
                <a:latin typeface="Calibri" panose="020F0502020204030204" pitchFamily="34" charset="0"/>
                <a:ea typeface="SimSun" panose="02010600030101010101" pitchFamily="2" charset="-122"/>
                <a:cs typeface="Times New Roman" panose="02020603050405020304" pitchFamily="18" charset="0"/>
              </a:rPr>
              <a:t>can be no more than 1.5mg per litre.  In Denver, Colorado fluoride concentration is unusually high. The state wants to test if </a:t>
            </a:r>
            <a:r>
              <a:rPr lang="en-CA" sz="2400" dirty="0" err="1">
                <a:latin typeface="Calibri" panose="020F0502020204030204" pitchFamily="34" charset="0"/>
                <a:ea typeface="SimSun" panose="02010600030101010101" pitchFamily="2" charset="-122"/>
                <a:cs typeface="Times New Roman" panose="02020603050405020304" pitchFamily="18" charset="0"/>
              </a:rPr>
              <a:t>flouride</a:t>
            </a:r>
            <a:r>
              <a:rPr lang="en-CA" sz="2400" dirty="0">
                <a:latin typeface="Calibri" panose="020F0502020204030204" pitchFamily="34" charset="0"/>
                <a:ea typeface="SimSun" panose="02010600030101010101" pitchFamily="2" charset="-122"/>
                <a:cs typeface="Times New Roman" panose="02020603050405020304" pitchFamily="18" charset="0"/>
              </a:rPr>
              <a:t> concentration is over acceptable limits. A random sample of 50 tests showed an average of 0.9mg per litre. </a:t>
            </a:r>
            <a:endParaRPr lang="en-US" sz="1600" dirty="0"/>
          </a:p>
        </p:txBody>
      </p:sp>
      <p:cxnSp>
        <p:nvCxnSpPr>
          <p:cNvPr id="5" name="Straight Connector 4">
            <a:extLst>
              <a:ext uri="{FF2B5EF4-FFF2-40B4-BE49-F238E27FC236}">
                <a16:creationId xmlns:a16="http://schemas.microsoft.com/office/drawing/2014/main" id="{BB33B82B-6A8A-C4A2-692A-128AC074FDC5}"/>
              </a:ext>
            </a:extLst>
          </p:cNvPr>
          <p:cNvCxnSpPr/>
          <p:nvPr/>
        </p:nvCxnSpPr>
        <p:spPr>
          <a:xfrm>
            <a:off x="795830" y="2404854"/>
            <a:ext cx="6558455"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2860200-E645-9668-4ED1-66071EC3BD5B}"/>
              </a:ext>
            </a:extLst>
          </p:cNvPr>
          <p:cNvCxnSpPr>
            <a:cxnSpLocks/>
          </p:cNvCxnSpPr>
          <p:nvPr/>
        </p:nvCxnSpPr>
        <p:spPr>
          <a:xfrm>
            <a:off x="3993777" y="2279098"/>
            <a:ext cx="0" cy="259606"/>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2CDDBEFF-DF16-37EE-E254-BA30A633DFEB}"/>
              </a:ext>
            </a:extLst>
          </p:cNvPr>
          <p:cNvGraphicFramePr>
            <a:graphicFrameLocks noChangeAspect="1"/>
          </p:cNvGraphicFramePr>
          <p:nvPr>
            <p:extLst>
              <p:ext uri="{D42A27DB-BD31-4B8C-83A1-F6EECF244321}">
                <p14:modId xmlns:p14="http://schemas.microsoft.com/office/powerpoint/2010/main" val="1588030151"/>
              </p:ext>
            </p:extLst>
          </p:nvPr>
        </p:nvGraphicFramePr>
        <p:xfrm>
          <a:off x="3360738" y="1814513"/>
          <a:ext cx="1312862" cy="436562"/>
        </p:xfrm>
        <a:graphic>
          <a:graphicData uri="http://schemas.openxmlformats.org/presentationml/2006/ole">
            <mc:AlternateContent xmlns:mc="http://schemas.openxmlformats.org/markup-compatibility/2006">
              <mc:Choice xmlns:v="urn:schemas-microsoft-com:vml" Requires="v">
                <p:oleObj name="Equation" r:id="rId2" imgW="609480" imgH="203040" progId="Equation.DSMT4">
                  <p:embed/>
                </p:oleObj>
              </mc:Choice>
              <mc:Fallback>
                <p:oleObj name="Equation" r:id="rId2" imgW="609480" imgH="203040" progId="Equation.DSMT4">
                  <p:embed/>
                  <p:pic>
                    <p:nvPicPr>
                      <p:cNvPr id="7" name="Object 6">
                        <a:extLst>
                          <a:ext uri="{FF2B5EF4-FFF2-40B4-BE49-F238E27FC236}">
                            <a16:creationId xmlns:a16="http://schemas.microsoft.com/office/drawing/2014/main" id="{2CDDBEFF-DF16-37EE-E254-BA30A633DFEB}"/>
                          </a:ext>
                        </a:extLst>
                      </p:cNvPr>
                      <p:cNvPicPr/>
                      <p:nvPr/>
                    </p:nvPicPr>
                    <p:blipFill>
                      <a:blip r:embed="rId3"/>
                      <a:stretch>
                        <a:fillRect/>
                      </a:stretch>
                    </p:blipFill>
                    <p:spPr>
                      <a:xfrm>
                        <a:off x="3360738" y="1814513"/>
                        <a:ext cx="1312862" cy="4365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A678E22-F97F-9809-EC0D-FAB17F0BD301}"/>
              </a:ext>
            </a:extLst>
          </p:cNvPr>
          <p:cNvGraphicFramePr>
            <a:graphicFrameLocks noChangeAspect="1"/>
          </p:cNvGraphicFramePr>
          <p:nvPr>
            <p:extLst>
              <p:ext uri="{D42A27DB-BD31-4B8C-83A1-F6EECF244321}">
                <p14:modId xmlns:p14="http://schemas.microsoft.com/office/powerpoint/2010/main" val="3884844814"/>
              </p:ext>
            </p:extLst>
          </p:nvPr>
        </p:nvGraphicFramePr>
        <p:xfrm>
          <a:off x="3761208" y="2585621"/>
          <a:ext cx="465137" cy="492125"/>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8" name="Object 7">
                        <a:extLst>
                          <a:ext uri="{FF2B5EF4-FFF2-40B4-BE49-F238E27FC236}">
                            <a16:creationId xmlns:a16="http://schemas.microsoft.com/office/drawing/2014/main" id="{DA678E22-F97F-9809-EC0D-FAB17F0BD301}"/>
                          </a:ext>
                        </a:extLst>
                      </p:cNvPr>
                      <p:cNvPicPr/>
                      <p:nvPr/>
                    </p:nvPicPr>
                    <p:blipFill>
                      <a:blip r:embed="rId5"/>
                      <a:stretch>
                        <a:fillRect/>
                      </a:stretch>
                    </p:blipFill>
                    <p:spPr>
                      <a:xfrm>
                        <a:off x="3761208" y="2585621"/>
                        <a:ext cx="465137" cy="4921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ACDA6A6-12B8-445F-9614-A65F70ED7122}"/>
              </a:ext>
            </a:extLst>
          </p:cNvPr>
          <p:cNvGraphicFramePr>
            <a:graphicFrameLocks noChangeAspect="1"/>
          </p:cNvGraphicFramePr>
          <p:nvPr>
            <p:extLst>
              <p:ext uri="{D42A27DB-BD31-4B8C-83A1-F6EECF244321}">
                <p14:modId xmlns:p14="http://schemas.microsoft.com/office/powerpoint/2010/main" val="593011229"/>
              </p:ext>
            </p:extLst>
          </p:nvPr>
        </p:nvGraphicFramePr>
        <p:xfrm>
          <a:off x="928338" y="2576883"/>
          <a:ext cx="1670050" cy="546100"/>
        </p:xfrm>
        <a:graphic>
          <a:graphicData uri="http://schemas.openxmlformats.org/presentationml/2006/ole">
            <mc:AlternateContent xmlns:mc="http://schemas.openxmlformats.org/markup-compatibility/2006">
              <mc:Choice xmlns:v="urn:schemas-microsoft-com:vml" Requires="v">
                <p:oleObj name="Equation" r:id="rId6" imgW="774360" imgH="253800" progId="Equation.DSMT4">
                  <p:embed/>
                </p:oleObj>
              </mc:Choice>
              <mc:Fallback>
                <p:oleObj name="Equation" r:id="rId6" imgW="774360" imgH="253800" progId="Equation.DSMT4">
                  <p:embed/>
                  <p:pic>
                    <p:nvPicPr>
                      <p:cNvPr id="9" name="Object 8">
                        <a:extLst>
                          <a:ext uri="{FF2B5EF4-FFF2-40B4-BE49-F238E27FC236}">
                            <a16:creationId xmlns:a16="http://schemas.microsoft.com/office/drawing/2014/main" id="{4ACDA6A6-12B8-445F-9614-A65F70ED7122}"/>
                          </a:ext>
                        </a:extLst>
                      </p:cNvPr>
                      <p:cNvPicPr/>
                      <p:nvPr/>
                    </p:nvPicPr>
                    <p:blipFill>
                      <a:blip r:embed="rId7"/>
                      <a:stretch>
                        <a:fillRect/>
                      </a:stretch>
                    </p:blipFill>
                    <p:spPr>
                      <a:xfrm>
                        <a:off x="928338" y="2576883"/>
                        <a:ext cx="1670050"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D1463FF-EC02-8BD0-30CD-D2D4F0F34907}"/>
              </a:ext>
            </a:extLst>
          </p:cNvPr>
          <p:cNvGraphicFramePr>
            <a:graphicFrameLocks noChangeAspect="1"/>
          </p:cNvGraphicFramePr>
          <p:nvPr>
            <p:extLst>
              <p:ext uri="{D42A27DB-BD31-4B8C-83A1-F6EECF244321}">
                <p14:modId xmlns:p14="http://schemas.microsoft.com/office/powerpoint/2010/main" val="3115306734"/>
              </p:ext>
            </p:extLst>
          </p:nvPr>
        </p:nvGraphicFramePr>
        <p:xfrm>
          <a:off x="5389165" y="2517359"/>
          <a:ext cx="1450975" cy="546100"/>
        </p:xfrm>
        <a:graphic>
          <a:graphicData uri="http://schemas.openxmlformats.org/presentationml/2006/ole">
            <mc:AlternateContent xmlns:mc="http://schemas.openxmlformats.org/markup-compatibility/2006">
              <mc:Choice xmlns:v="urn:schemas-microsoft-com:vml" Requires="v">
                <p:oleObj name="Equation" r:id="rId8" imgW="672840" imgH="253800" progId="Equation.DSMT4">
                  <p:embed/>
                </p:oleObj>
              </mc:Choice>
              <mc:Fallback>
                <p:oleObj name="Equation" r:id="rId8" imgW="672840" imgH="253800" progId="Equation.DSMT4">
                  <p:embed/>
                  <p:pic>
                    <p:nvPicPr>
                      <p:cNvPr id="10" name="Object 9">
                        <a:extLst>
                          <a:ext uri="{FF2B5EF4-FFF2-40B4-BE49-F238E27FC236}">
                            <a16:creationId xmlns:a16="http://schemas.microsoft.com/office/drawing/2014/main" id="{AD1463FF-EC02-8BD0-30CD-D2D4F0F34907}"/>
                          </a:ext>
                        </a:extLst>
                      </p:cNvPr>
                      <p:cNvPicPr/>
                      <p:nvPr/>
                    </p:nvPicPr>
                    <p:blipFill>
                      <a:blip r:embed="rId9"/>
                      <a:stretch>
                        <a:fillRect/>
                      </a:stretch>
                    </p:blipFill>
                    <p:spPr>
                      <a:xfrm>
                        <a:off x="5389165" y="2517359"/>
                        <a:ext cx="1450975" cy="5461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F493239-8A22-954E-7C81-B11F4CB2A0F9}"/>
              </a:ext>
            </a:extLst>
          </p:cNvPr>
          <p:cNvSpPr txBox="1"/>
          <p:nvPr/>
        </p:nvSpPr>
        <p:spPr>
          <a:xfrm>
            <a:off x="2968251" y="2968162"/>
            <a:ext cx="2089524"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Concentration is acceptable</a:t>
            </a:r>
            <a:endParaRPr lang="en-CA" sz="2200" baseline="-25000" dirty="0">
              <a:solidFill>
                <a:srgbClr val="FF0000"/>
              </a:solidFill>
              <a:latin typeface="+mj-lt"/>
              <a:cs typeface="Arial" charset="0"/>
            </a:endParaRPr>
          </a:p>
        </p:txBody>
      </p:sp>
      <p:sp>
        <p:nvSpPr>
          <p:cNvPr id="12" name="TextBox 11">
            <a:extLst>
              <a:ext uri="{FF2B5EF4-FFF2-40B4-BE49-F238E27FC236}">
                <a16:creationId xmlns:a16="http://schemas.microsoft.com/office/drawing/2014/main" id="{36623D2F-4167-D58F-58AE-9A8051004CA4}"/>
              </a:ext>
            </a:extLst>
          </p:cNvPr>
          <p:cNvSpPr txBox="1"/>
          <p:nvPr/>
        </p:nvSpPr>
        <p:spPr>
          <a:xfrm>
            <a:off x="5211809" y="2968161"/>
            <a:ext cx="2493916"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Concentration is NOT acceptable</a:t>
            </a:r>
            <a:endParaRPr lang="en-CA" sz="2200" baseline="-25000" dirty="0">
              <a:solidFill>
                <a:srgbClr val="FF0000"/>
              </a:solidFill>
              <a:latin typeface="+mj-lt"/>
              <a:cs typeface="Arial" charset="0"/>
            </a:endParaRPr>
          </a:p>
        </p:txBody>
      </p:sp>
      <p:sp>
        <p:nvSpPr>
          <p:cNvPr id="13" name="TextBox 12">
            <a:extLst>
              <a:ext uri="{FF2B5EF4-FFF2-40B4-BE49-F238E27FC236}">
                <a16:creationId xmlns:a16="http://schemas.microsoft.com/office/drawing/2014/main" id="{06D4DAEE-D171-75F4-F815-C3835527530B}"/>
              </a:ext>
            </a:extLst>
          </p:cNvPr>
          <p:cNvSpPr txBox="1"/>
          <p:nvPr/>
        </p:nvSpPr>
        <p:spPr>
          <a:xfrm>
            <a:off x="718601" y="2962438"/>
            <a:ext cx="2089524"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Concentration is acceptable</a:t>
            </a:r>
            <a:endParaRPr lang="en-CA" sz="2200" baseline="-25000" dirty="0">
              <a:solidFill>
                <a:srgbClr val="FF0000"/>
              </a:solidFill>
              <a:latin typeface="+mj-lt"/>
              <a:cs typeface="Arial" charset="0"/>
            </a:endParaRPr>
          </a:p>
        </p:txBody>
      </p:sp>
      <p:graphicFrame>
        <p:nvGraphicFramePr>
          <p:cNvPr id="14" name="Object 13">
            <a:extLst>
              <a:ext uri="{FF2B5EF4-FFF2-40B4-BE49-F238E27FC236}">
                <a16:creationId xmlns:a16="http://schemas.microsoft.com/office/drawing/2014/main" id="{274035F4-A87B-4A51-9765-179DA02963C8}"/>
              </a:ext>
            </a:extLst>
          </p:cNvPr>
          <p:cNvGraphicFramePr>
            <a:graphicFrameLocks noChangeAspect="1"/>
          </p:cNvGraphicFramePr>
          <p:nvPr>
            <p:extLst>
              <p:ext uri="{D42A27DB-BD31-4B8C-83A1-F6EECF244321}">
                <p14:modId xmlns:p14="http://schemas.microsoft.com/office/powerpoint/2010/main" val="3420969523"/>
              </p:ext>
            </p:extLst>
          </p:nvPr>
        </p:nvGraphicFramePr>
        <p:xfrm>
          <a:off x="573205" y="3874525"/>
          <a:ext cx="712343" cy="753674"/>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14" name="Object 13">
                        <a:extLst>
                          <a:ext uri="{FF2B5EF4-FFF2-40B4-BE49-F238E27FC236}">
                            <a16:creationId xmlns:a16="http://schemas.microsoft.com/office/drawing/2014/main" id="{274035F4-A87B-4A51-9765-179DA02963C8}"/>
                          </a:ext>
                        </a:extLst>
                      </p:cNvPr>
                      <p:cNvPicPr/>
                      <p:nvPr/>
                    </p:nvPicPr>
                    <p:blipFill>
                      <a:blip r:embed="rId5"/>
                      <a:stretch>
                        <a:fillRect/>
                      </a:stretch>
                    </p:blipFill>
                    <p:spPr>
                      <a:xfrm>
                        <a:off x="573205" y="3874525"/>
                        <a:ext cx="712343" cy="753674"/>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10FB9B93-078C-B87A-50F9-8ADFD97C16C4}"/>
              </a:ext>
            </a:extLst>
          </p:cNvPr>
          <p:cNvSpPr txBox="1"/>
          <p:nvPr/>
        </p:nvSpPr>
        <p:spPr>
          <a:xfrm>
            <a:off x="4075057" y="3967343"/>
            <a:ext cx="7600949"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mean concentration of </a:t>
            </a:r>
            <a:r>
              <a:rPr lang="en-US" sz="2200" dirty="0" err="1">
                <a:solidFill>
                  <a:srgbClr val="FF0000"/>
                </a:solidFill>
                <a:latin typeface="+mj-lt"/>
                <a:cs typeface="Arial" charset="0"/>
              </a:rPr>
              <a:t>flouride</a:t>
            </a:r>
            <a:r>
              <a:rPr lang="en-US" sz="2200" dirty="0">
                <a:solidFill>
                  <a:srgbClr val="FF0000"/>
                </a:solidFill>
                <a:latin typeface="+mj-lt"/>
                <a:cs typeface="Arial" charset="0"/>
              </a:rPr>
              <a:t> of drinking water in Denver is 1.5mg/L</a:t>
            </a:r>
            <a:endParaRPr lang="en-CA" sz="2200" baseline="-25000" dirty="0">
              <a:solidFill>
                <a:srgbClr val="FF0000"/>
              </a:solidFill>
              <a:latin typeface="+mj-lt"/>
              <a:cs typeface="Arial" charset="0"/>
            </a:endParaRPr>
          </a:p>
        </p:txBody>
      </p:sp>
      <p:graphicFrame>
        <p:nvGraphicFramePr>
          <p:cNvPr id="16" name="Object 15">
            <a:extLst>
              <a:ext uri="{FF2B5EF4-FFF2-40B4-BE49-F238E27FC236}">
                <a16:creationId xmlns:a16="http://schemas.microsoft.com/office/drawing/2014/main" id="{DC69A43B-9248-E60C-9668-D336863939ED}"/>
              </a:ext>
            </a:extLst>
          </p:cNvPr>
          <p:cNvGraphicFramePr>
            <a:graphicFrameLocks noChangeAspect="1"/>
          </p:cNvGraphicFramePr>
          <p:nvPr>
            <p:extLst>
              <p:ext uri="{D42A27DB-BD31-4B8C-83A1-F6EECF244321}">
                <p14:modId xmlns:p14="http://schemas.microsoft.com/office/powerpoint/2010/main" val="3729916836"/>
              </p:ext>
            </p:extLst>
          </p:nvPr>
        </p:nvGraphicFramePr>
        <p:xfrm>
          <a:off x="1308100" y="3874525"/>
          <a:ext cx="2849562" cy="669925"/>
        </p:xfrm>
        <a:graphic>
          <a:graphicData uri="http://schemas.openxmlformats.org/presentationml/2006/ole">
            <mc:AlternateContent xmlns:mc="http://schemas.openxmlformats.org/markup-compatibility/2006">
              <mc:Choice xmlns:v="urn:schemas-microsoft-com:vml" Requires="v">
                <p:oleObj name="Equation" r:id="rId10" imgW="863280" imgH="203040" progId="Equation.DSMT4">
                  <p:embed/>
                </p:oleObj>
              </mc:Choice>
              <mc:Fallback>
                <p:oleObj name="Equation" r:id="rId10" imgW="863280" imgH="203040" progId="Equation.DSMT4">
                  <p:embed/>
                  <p:pic>
                    <p:nvPicPr>
                      <p:cNvPr id="16" name="Object 15">
                        <a:extLst>
                          <a:ext uri="{FF2B5EF4-FFF2-40B4-BE49-F238E27FC236}">
                            <a16:creationId xmlns:a16="http://schemas.microsoft.com/office/drawing/2014/main" id="{DC69A43B-9248-E60C-9668-D336863939ED}"/>
                          </a:ext>
                        </a:extLst>
                      </p:cNvPr>
                      <p:cNvPicPr/>
                      <p:nvPr/>
                    </p:nvPicPr>
                    <p:blipFill>
                      <a:blip r:embed="rId11"/>
                      <a:stretch>
                        <a:fillRect/>
                      </a:stretch>
                    </p:blipFill>
                    <p:spPr>
                      <a:xfrm>
                        <a:off x="1308100" y="3874525"/>
                        <a:ext cx="2849562" cy="6699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B14A298-ACED-9DFE-918F-7467EED41619}"/>
              </a:ext>
            </a:extLst>
          </p:cNvPr>
          <p:cNvGraphicFramePr>
            <a:graphicFrameLocks noChangeAspect="1"/>
          </p:cNvGraphicFramePr>
          <p:nvPr>
            <p:extLst>
              <p:ext uri="{D42A27DB-BD31-4B8C-83A1-F6EECF244321}">
                <p14:modId xmlns:p14="http://schemas.microsoft.com/office/powerpoint/2010/main" val="2936232840"/>
              </p:ext>
            </p:extLst>
          </p:nvPr>
        </p:nvGraphicFramePr>
        <p:xfrm>
          <a:off x="552450" y="4999038"/>
          <a:ext cx="755650" cy="752475"/>
        </p:xfrm>
        <a:graphic>
          <a:graphicData uri="http://schemas.openxmlformats.org/presentationml/2006/ole">
            <mc:AlternateContent xmlns:mc="http://schemas.openxmlformats.org/markup-compatibility/2006">
              <mc:Choice xmlns:v="urn:schemas-microsoft-com:vml" Requires="v">
                <p:oleObj name="Equation" r:id="rId12" imgW="228600" imgH="228600" progId="Equation.DSMT4">
                  <p:embed/>
                </p:oleObj>
              </mc:Choice>
              <mc:Fallback>
                <p:oleObj name="Equation" r:id="rId12" imgW="228600" imgH="228600" progId="Equation.DSMT4">
                  <p:embed/>
                  <p:pic>
                    <p:nvPicPr>
                      <p:cNvPr id="17" name="Object 16">
                        <a:extLst>
                          <a:ext uri="{FF2B5EF4-FFF2-40B4-BE49-F238E27FC236}">
                            <a16:creationId xmlns:a16="http://schemas.microsoft.com/office/drawing/2014/main" id="{DB14A298-ACED-9DFE-918F-7467EED41619}"/>
                          </a:ext>
                        </a:extLst>
                      </p:cNvPr>
                      <p:cNvPicPr/>
                      <p:nvPr/>
                    </p:nvPicPr>
                    <p:blipFill>
                      <a:blip r:embed="rId13"/>
                      <a:stretch>
                        <a:fillRect/>
                      </a:stretch>
                    </p:blipFill>
                    <p:spPr>
                      <a:xfrm>
                        <a:off x="552450" y="4999038"/>
                        <a:ext cx="755650" cy="7524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E80E270-E1D8-3F4E-CAEB-04B25A6555F4}"/>
              </a:ext>
            </a:extLst>
          </p:cNvPr>
          <p:cNvGraphicFramePr>
            <a:graphicFrameLocks noChangeAspect="1"/>
          </p:cNvGraphicFramePr>
          <p:nvPr>
            <p:extLst>
              <p:ext uri="{D42A27DB-BD31-4B8C-83A1-F6EECF244321}">
                <p14:modId xmlns:p14="http://schemas.microsoft.com/office/powerpoint/2010/main" val="63606083"/>
              </p:ext>
            </p:extLst>
          </p:nvPr>
        </p:nvGraphicFramePr>
        <p:xfrm>
          <a:off x="1285548" y="5025789"/>
          <a:ext cx="2847975" cy="669925"/>
        </p:xfrm>
        <a:graphic>
          <a:graphicData uri="http://schemas.openxmlformats.org/presentationml/2006/ole">
            <mc:AlternateContent xmlns:mc="http://schemas.openxmlformats.org/markup-compatibility/2006">
              <mc:Choice xmlns:v="urn:schemas-microsoft-com:vml" Requires="v">
                <p:oleObj name="Equation" r:id="rId14" imgW="863280" imgH="203040" progId="Equation.DSMT4">
                  <p:embed/>
                </p:oleObj>
              </mc:Choice>
              <mc:Fallback>
                <p:oleObj name="Equation" r:id="rId14" imgW="863280" imgH="203040" progId="Equation.DSMT4">
                  <p:embed/>
                  <p:pic>
                    <p:nvPicPr>
                      <p:cNvPr id="19" name="Object 18">
                        <a:extLst>
                          <a:ext uri="{FF2B5EF4-FFF2-40B4-BE49-F238E27FC236}">
                            <a16:creationId xmlns:a16="http://schemas.microsoft.com/office/drawing/2014/main" id="{0E80E270-E1D8-3F4E-CAEB-04B25A6555F4}"/>
                          </a:ext>
                        </a:extLst>
                      </p:cNvPr>
                      <p:cNvPicPr/>
                      <p:nvPr/>
                    </p:nvPicPr>
                    <p:blipFill>
                      <a:blip r:embed="rId15"/>
                      <a:stretch>
                        <a:fillRect/>
                      </a:stretch>
                    </p:blipFill>
                    <p:spPr>
                      <a:xfrm>
                        <a:off x="1285548" y="5025789"/>
                        <a:ext cx="2847975" cy="669925"/>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E0A1A01B-634A-3867-CC2A-9EFAF3687541}"/>
              </a:ext>
            </a:extLst>
          </p:cNvPr>
          <p:cNvSpPr txBox="1"/>
          <p:nvPr/>
        </p:nvSpPr>
        <p:spPr>
          <a:xfrm>
            <a:off x="4191691" y="5207272"/>
            <a:ext cx="7600949" cy="769441"/>
          </a:xfrm>
          <a:prstGeom prst="rect">
            <a:avLst/>
          </a:prstGeom>
          <a:noFill/>
        </p:spPr>
        <p:txBody>
          <a:bodyPr wrap="square">
            <a:spAutoFit/>
          </a:bodyPr>
          <a:lstStyle/>
          <a:p>
            <a:pPr algn="ctr" eaLnBrk="1" hangingPunct="1">
              <a:defRPr/>
            </a:pPr>
            <a:r>
              <a:rPr lang="en-US" sz="2200" dirty="0">
                <a:solidFill>
                  <a:srgbClr val="FF0000"/>
                </a:solidFill>
                <a:latin typeface="+mj-lt"/>
                <a:cs typeface="Arial" charset="0"/>
              </a:rPr>
              <a:t>The mean concentration of </a:t>
            </a:r>
            <a:r>
              <a:rPr lang="en-US" sz="2200" dirty="0" err="1">
                <a:solidFill>
                  <a:srgbClr val="FF0000"/>
                </a:solidFill>
                <a:latin typeface="+mj-lt"/>
                <a:cs typeface="Arial" charset="0"/>
              </a:rPr>
              <a:t>flouride</a:t>
            </a:r>
            <a:r>
              <a:rPr lang="en-US" sz="2200" dirty="0">
                <a:solidFill>
                  <a:srgbClr val="FF0000"/>
                </a:solidFill>
                <a:latin typeface="+mj-lt"/>
                <a:cs typeface="Arial" charset="0"/>
              </a:rPr>
              <a:t> of drinking water in Denver is  MORE than 1.5mg/L</a:t>
            </a:r>
            <a:endParaRPr lang="en-CA" sz="2200" baseline="-25000" dirty="0">
              <a:solidFill>
                <a:srgbClr val="FF0000"/>
              </a:solidFill>
              <a:latin typeface="+mj-lt"/>
              <a:cs typeface="Arial" charset="0"/>
            </a:endParaRPr>
          </a:p>
        </p:txBody>
      </p:sp>
    </p:spTree>
    <p:extLst>
      <p:ext uri="{BB962C8B-B14F-4D97-AF65-F5344CB8AC3E}">
        <p14:creationId xmlns:p14="http://schemas.microsoft.com/office/powerpoint/2010/main" val="82031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linds(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linds(horizontal)">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60C-36FB-0E35-2A30-B26276ED7426}"/>
              </a:ext>
            </a:extLst>
          </p:cNvPr>
          <p:cNvSpPr>
            <a:spLocks noGrp="1"/>
          </p:cNvSpPr>
          <p:nvPr>
            <p:ph type="title"/>
          </p:nvPr>
        </p:nvSpPr>
        <p:spPr>
          <a:xfrm>
            <a:off x="314325" y="188913"/>
            <a:ext cx="9956800" cy="534659"/>
          </a:xfrm>
        </p:spPr>
        <p:txBody>
          <a:bodyPr>
            <a:normAutofit fontScale="90000"/>
          </a:bodyPr>
          <a:lstStyle/>
          <a:p>
            <a:r>
              <a:rPr lang="en-US" dirty="0"/>
              <a:t>STEP 2: Determining a Significance Level </a:t>
            </a:r>
            <a:r>
              <a:rPr lang="en-CA" altLang="en-US" dirty="0"/>
              <a:t>()</a:t>
            </a:r>
            <a:r>
              <a:rPr lang="en-US" dirty="0"/>
              <a:t> </a:t>
            </a:r>
          </a:p>
        </p:txBody>
      </p:sp>
      <p:sp>
        <p:nvSpPr>
          <p:cNvPr id="3" name="Content Placeholder 2">
            <a:extLst>
              <a:ext uri="{FF2B5EF4-FFF2-40B4-BE49-F238E27FC236}">
                <a16:creationId xmlns:a16="http://schemas.microsoft.com/office/drawing/2014/main" id="{230D18B0-0859-C4F3-DB12-4FEB6BFB178C}"/>
              </a:ext>
            </a:extLst>
          </p:cNvPr>
          <p:cNvSpPr>
            <a:spLocks noGrp="1"/>
          </p:cNvSpPr>
          <p:nvPr>
            <p:ph sz="quarter" idx="1"/>
          </p:nvPr>
        </p:nvSpPr>
        <p:spPr>
          <a:xfrm>
            <a:off x="122839" y="748334"/>
            <a:ext cx="11897711" cy="5664655"/>
          </a:xfrm>
        </p:spPr>
        <p:txBody>
          <a:bodyPr/>
          <a:lstStyle/>
          <a:p>
            <a:r>
              <a:rPr lang="en-US" dirty="0"/>
              <a:t>The next step is to determine a “significance level”</a:t>
            </a:r>
            <a:r>
              <a:rPr lang="en-CA" altLang="en-US" dirty="0"/>
              <a:t> () [alpha]</a:t>
            </a:r>
            <a:endParaRPr lang="en-US" dirty="0"/>
          </a:p>
          <a:p>
            <a:r>
              <a:rPr lang="en-CA" altLang="en-US" dirty="0"/>
              <a:t>Your significance level is a threshold – a percentage level used to determine whether to 1. Reject the Null Hypothesis: “</a:t>
            </a:r>
            <a:r>
              <a:rPr lang="en-CA" altLang="en-US" b="1" u="sng" dirty="0"/>
              <a:t>Reject Ho</a:t>
            </a:r>
            <a:r>
              <a:rPr lang="en-CA" altLang="en-US" dirty="0"/>
              <a:t>” or</a:t>
            </a:r>
            <a:br>
              <a:rPr lang="en-CA" altLang="en-US" dirty="0"/>
            </a:br>
            <a:r>
              <a:rPr lang="en-CA" altLang="en-US" dirty="0"/>
              <a:t> 		2. Not Reject your Null Hypothesis :  “</a:t>
            </a:r>
            <a:r>
              <a:rPr lang="en-CA" altLang="en-US" b="1" u="sng" dirty="0"/>
              <a:t>FAIL to Reject Ho</a:t>
            </a:r>
            <a:r>
              <a:rPr lang="en-CA" altLang="en-US" dirty="0"/>
              <a:t>” </a:t>
            </a:r>
            <a:br>
              <a:rPr lang="en-CA" altLang="en-US" dirty="0"/>
            </a:br>
            <a:r>
              <a:rPr lang="en-CA" altLang="en-US" dirty="0"/>
              <a:t>                   	[Never  say  you “Accept Ho”]</a:t>
            </a:r>
          </a:p>
          <a:p>
            <a:r>
              <a:rPr lang="en-US" dirty="0"/>
              <a:t>Usually, significance level is 1%, 5%, or 10%, depends on the question</a:t>
            </a:r>
          </a:p>
          <a:p>
            <a:r>
              <a:rPr lang="en-US" dirty="0"/>
              <a:t>Note: the probability of your sample is a conditional probability: Given that the mean is true, what is the probability that you will get this sample statistics?</a:t>
            </a:r>
          </a:p>
          <a:p>
            <a:r>
              <a:rPr lang="en-CA" altLang="en-US" sz="2100" dirty="0"/>
              <a:t>QUOTE: </a:t>
            </a:r>
            <a:r>
              <a:rPr lang="en-CA" altLang="en-US" i="1" dirty="0"/>
              <a:t>“an outcome that would rarely happen if a claim were true is good evidence that the claim is not true”</a:t>
            </a:r>
          </a:p>
          <a:p>
            <a:r>
              <a:rPr lang="en-CA" altLang="en-US" dirty="0"/>
              <a:t>If the probability of getting your sample is larger than  </a:t>
            </a:r>
            <a:r>
              <a:rPr lang="en-CA" altLang="en-US" dirty="0">
                <a:sym typeface="Wingdings" panose="05000000000000000000" pitchFamily="2" charset="2"/>
              </a:rPr>
              <a:t> your sample is NOT </a:t>
            </a:r>
            <a:r>
              <a:rPr lang="en-CA" altLang="en-US" b="1" i="1" dirty="0">
                <a:sym typeface="Wingdings" panose="05000000000000000000" pitchFamily="2" charset="2"/>
              </a:rPr>
              <a:t>statistically significant </a:t>
            </a:r>
            <a:r>
              <a:rPr lang="en-CA" altLang="en-US" dirty="0">
                <a:sym typeface="Wingdings" panose="05000000000000000000" pitchFamily="2" charset="2"/>
              </a:rPr>
              <a:t> “Fail” to </a:t>
            </a:r>
            <a:r>
              <a:rPr lang="en-CA" altLang="en-US" dirty="0"/>
              <a:t>reject the null hypothesis </a:t>
            </a:r>
            <a:br>
              <a:rPr lang="en-CA" altLang="en-US" dirty="0"/>
            </a:br>
            <a:r>
              <a:rPr lang="en-CA" altLang="en-US" dirty="0"/>
              <a:t>[Remember: You are testing against the Null Hypothesis]</a:t>
            </a:r>
          </a:p>
          <a:p>
            <a:r>
              <a:rPr lang="en-CA" altLang="en-US" dirty="0"/>
              <a:t>If the probability of your sample is less than  </a:t>
            </a:r>
            <a:r>
              <a:rPr lang="en-CA" altLang="en-US" dirty="0">
                <a:sym typeface="Wingdings" panose="05000000000000000000" pitchFamily="2" charset="2"/>
              </a:rPr>
              <a:t> Your sample is statistically significant </a:t>
            </a:r>
            <a:r>
              <a:rPr lang="en-CA" altLang="en-US" dirty="0"/>
              <a:t> you would reject the null hypothesis and accept the alternative</a:t>
            </a:r>
            <a:endParaRPr lang="en-CA" altLang="en-US" i="1" dirty="0"/>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5748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119D-0BA0-18BB-1EF4-FD8B9F759E1A}"/>
              </a:ext>
            </a:extLst>
          </p:cNvPr>
          <p:cNvSpPr>
            <a:spLocks noGrp="1"/>
          </p:cNvSpPr>
          <p:nvPr>
            <p:ph type="title"/>
          </p:nvPr>
        </p:nvSpPr>
        <p:spPr>
          <a:xfrm>
            <a:off x="247650" y="188913"/>
            <a:ext cx="10318750" cy="544512"/>
          </a:xfrm>
        </p:spPr>
        <p:txBody>
          <a:bodyPr>
            <a:normAutofit fontScale="90000"/>
          </a:bodyPr>
          <a:lstStyle/>
          <a:p>
            <a:r>
              <a:rPr lang="en-US" dirty="0"/>
              <a:t>Step 3: Take a Sample and Calculate the P-value</a:t>
            </a:r>
          </a:p>
        </p:txBody>
      </p:sp>
      <p:sp>
        <p:nvSpPr>
          <p:cNvPr id="3" name="Content Placeholder 2">
            <a:extLst>
              <a:ext uri="{FF2B5EF4-FFF2-40B4-BE49-F238E27FC236}">
                <a16:creationId xmlns:a16="http://schemas.microsoft.com/office/drawing/2014/main" id="{ECB86CAD-315C-F38F-7308-A06A8EC62F1A}"/>
              </a:ext>
            </a:extLst>
          </p:cNvPr>
          <p:cNvSpPr>
            <a:spLocks noGrp="1"/>
          </p:cNvSpPr>
          <p:nvPr>
            <p:ph sz="quarter" idx="1"/>
          </p:nvPr>
        </p:nvSpPr>
        <p:spPr>
          <a:xfrm>
            <a:off x="180975" y="733426"/>
            <a:ext cx="11849100" cy="2109786"/>
          </a:xfrm>
        </p:spPr>
        <p:txBody>
          <a:bodyPr/>
          <a:lstStyle/>
          <a:p>
            <a:r>
              <a:rPr lang="en-CA" altLang="en-US" sz="2300" dirty="0"/>
              <a:t>Take a sample and get your statistics, your sample mean</a:t>
            </a:r>
          </a:p>
          <a:p>
            <a:r>
              <a:rPr lang="en-CA" altLang="en-US" sz="2300" dirty="0"/>
              <a:t>The P-value is the probability of getting your sample mean + all cases that are more extreme “GIVEN” that the Null Hypothesis was true</a:t>
            </a:r>
          </a:p>
          <a:p>
            <a:r>
              <a:rPr lang="en-CA" altLang="en-US" sz="2300" dirty="0"/>
              <a:t>The P-value can be either “ONE-Tail” or “TWO-Tail”, depends on your Alternative Hypothesis:   Need to consider the context of the question!!</a:t>
            </a:r>
          </a:p>
          <a:p>
            <a:endParaRPr lang="en-US" sz="2300" dirty="0"/>
          </a:p>
        </p:txBody>
      </p:sp>
      <p:sp>
        <p:nvSpPr>
          <p:cNvPr id="24" name="Content Placeholder 2">
            <a:extLst>
              <a:ext uri="{FF2B5EF4-FFF2-40B4-BE49-F238E27FC236}">
                <a16:creationId xmlns:a16="http://schemas.microsoft.com/office/drawing/2014/main" id="{04D125F9-8114-CB9D-EDF0-641535B9F240}"/>
              </a:ext>
            </a:extLst>
          </p:cNvPr>
          <p:cNvSpPr txBox="1">
            <a:spLocks/>
          </p:cNvSpPr>
          <p:nvPr/>
        </p:nvSpPr>
        <p:spPr bwMode="auto">
          <a:xfrm>
            <a:off x="200025" y="2708275"/>
            <a:ext cx="10677526"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The Alt. </a:t>
            </a:r>
            <a:r>
              <a:rPr lang="en-CA" altLang="en-US" sz="2200" dirty="0" err="1"/>
              <a:t>Hyp</a:t>
            </a:r>
            <a:r>
              <a:rPr lang="en-CA" altLang="en-US" sz="2200" dirty="0"/>
              <a:t>. is “ONE-Tailed” if it is either “greater only” or “less than only”</a:t>
            </a:r>
          </a:p>
        </p:txBody>
      </p:sp>
      <p:graphicFrame>
        <p:nvGraphicFramePr>
          <p:cNvPr id="25" name="Object 3">
            <a:extLst>
              <a:ext uri="{FF2B5EF4-FFF2-40B4-BE49-F238E27FC236}">
                <a16:creationId xmlns:a16="http://schemas.microsoft.com/office/drawing/2014/main" id="{D9AAD5B7-8153-BC1C-88CF-9D7EF1686BF4}"/>
              </a:ext>
            </a:extLst>
          </p:cNvPr>
          <p:cNvGraphicFramePr>
            <a:graphicFrameLocks noChangeAspect="1"/>
          </p:cNvGraphicFramePr>
          <p:nvPr>
            <p:extLst>
              <p:ext uri="{D42A27DB-BD31-4B8C-83A1-F6EECF244321}">
                <p14:modId xmlns:p14="http://schemas.microsoft.com/office/powerpoint/2010/main" val="961811621"/>
              </p:ext>
            </p:extLst>
          </p:nvPr>
        </p:nvGraphicFramePr>
        <p:xfrm>
          <a:off x="1847850" y="3687763"/>
          <a:ext cx="1597025" cy="461962"/>
        </p:xfrm>
        <a:graphic>
          <a:graphicData uri="http://schemas.openxmlformats.org/presentationml/2006/ole">
            <mc:AlternateContent xmlns:mc="http://schemas.openxmlformats.org/markup-compatibility/2006">
              <mc:Choice xmlns:v="urn:schemas-microsoft-com:vml" Requires="v">
                <p:oleObj name="Equation" r:id="rId4" imgW="787320" imgH="228600" progId="Equation.DSMT4">
                  <p:embed/>
                </p:oleObj>
              </mc:Choice>
              <mc:Fallback>
                <p:oleObj name="Equation" r:id="rId4" imgW="787320" imgH="228600" progId="Equation.DSMT4">
                  <p:embed/>
                  <p:pic>
                    <p:nvPicPr>
                      <p:cNvPr id="25" name="Object 3">
                        <a:extLst>
                          <a:ext uri="{FF2B5EF4-FFF2-40B4-BE49-F238E27FC236}">
                            <a16:creationId xmlns:a16="http://schemas.microsoft.com/office/drawing/2014/main" id="{D9AAD5B7-8153-BC1C-88CF-9D7EF1686BF4}"/>
                          </a:ext>
                        </a:extLst>
                      </p:cNvPr>
                      <p:cNvPicPr>
                        <a:picLocks noChangeAspect="1" noChangeArrowheads="1"/>
                      </p:cNvPicPr>
                      <p:nvPr/>
                    </p:nvPicPr>
                    <p:blipFill>
                      <a:blip r:embed="rId5"/>
                      <a:srcRect/>
                      <a:stretch>
                        <a:fillRect/>
                      </a:stretch>
                    </p:blipFill>
                    <p:spPr bwMode="auto">
                      <a:xfrm>
                        <a:off x="1847850" y="3687763"/>
                        <a:ext cx="159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a:extLst>
              <a:ext uri="{FF2B5EF4-FFF2-40B4-BE49-F238E27FC236}">
                <a16:creationId xmlns:a16="http://schemas.microsoft.com/office/drawing/2014/main" id="{2BDD0D5D-7B18-7097-C5AC-0DE161764F93}"/>
              </a:ext>
            </a:extLst>
          </p:cNvPr>
          <p:cNvSpPr txBox="1">
            <a:spLocks noChangeArrowheads="1"/>
          </p:cNvSpPr>
          <p:nvPr/>
        </p:nvSpPr>
        <p:spPr bwMode="auto">
          <a:xfrm>
            <a:off x="958363" y="3284400"/>
            <a:ext cx="3642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Business got worse  [LEFT Tail]</a:t>
            </a:r>
          </a:p>
        </p:txBody>
      </p:sp>
      <p:sp>
        <p:nvSpPr>
          <p:cNvPr id="27" name="TextBox 26">
            <a:extLst>
              <a:ext uri="{FF2B5EF4-FFF2-40B4-BE49-F238E27FC236}">
                <a16:creationId xmlns:a16="http://schemas.microsoft.com/office/drawing/2014/main" id="{53F5733D-68D8-7448-1225-B016B0BE308F}"/>
              </a:ext>
            </a:extLst>
          </p:cNvPr>
          <p:cNvSpPr txBox="1">
            <a:spLocks noChangeArrowheads="1"/>
          </p:cNvSpPr>
          <p:nvPr/>
        </p:nvSpPr>
        <p:spPr bwMode="auto">
          <a:xfrm>
            <a:off x="6498251" y="3245684"/>
            <a:ext cx="364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Business improved [Right Tail]</a:t>
            </a:r>
          </a:p>
        </p:txBody>
      </p:sp>
      <p:graphicFrame>
        <p:nvGraphicFramePr>
          <p:cNvPr id="28" name="Object 3">
            <a:extLst>
              <a:ext uri="{FF2B5EF4-FFF2-40B4-BE49-F238E27FC236}">
                <a16:creationId xmlns:a16="http://schemas.microsoft.com/office/drawing/2014/main" id="{4D540616-B9D6-292A-21C4-ACB3CD23D8D9}"/>
              </a:ext>
            </a:extLst>
          </p:cNvPr>
          <p:cNvGraphicFramePr>
            <a:graphicFrameLocks noChangeAspect="1"/>
          </p:cNvGraphicFramePr>
          <p:nvPr>
            <p:extLst>
              <p:ext uri="{D42A27DB-BD31-4B8C-83A1-F6EECF244321}">
                <p14:modId xmlns:p14="http://schemas.microsoft.com/office/powerpoint/2010/main" val="35762407"/>
              </p:ext>
            </p:extLst>
          </p:nvPr>
        </p:nvGraphicFramePr>
        <p:xfrm>
          <a:off x="7511234" y="3683000"/>
          <a:ext cx="1419225" cy="461963"/>
        </p:xfrm>
        <a:graphic>
          <a:graphicData uri="http://schemas.openxmlformats.org/presentationml/2006/ole">
            <mc:AlternateContent xmlns:mc="http://schemas.openxmlformats.org/markup-compatibility/2006">
              <mc:Choice xmlns:v="urn:schemas-microsoft-com:vml" Requires="v">
                <p:oleObj name="Equation" r:id="rId6" imgW="698400" imgH="228600" progId="Equation.DSMT4">
                  <p:embed/>
                </p:oleObj>
              </mc:Choice>
              <mc:Fallback>
                <p:oleObj name="Equation" r:id="rId6" imgW="698400" imgH="228600" progId="Equation.DSMT4">
                  <p:embed/>
                  <p:pic>
                    <p:nvPicPr>
                      <p:cNvPr id="28" name="Object 3">
                        <a:extLst>
                          <a:ext uri="{FF2B5EF4-FFF2-40B4-BE49-F238E27FC236}">
                            <a16:creationId xmlns:a16="http://schemas.microsoft.com/office/drawing/2014/main" id="{4D540616-B9D6-292A-21C4-ACB3CD23D8D9}"/>
                          </a:ext>
                        </a:extLst>
                      </p:cNvPr>
                      <p:cNvPicPr>
                        <a:picLocks noChangeAspect="1" noChangeArrowheads="1"/>
                      </p:cNvPicPr>
                      <p:nvPr/>
                    </p:nvPicPr>
                    <p:blipFill>
                      <a:blip r:embed="rId7"/>
                      <a:srcRect/>
                      <a:stretch>
                        <a:fillRect/>
                      </a:stretch>
                    </p:blipFill>
                    <p:spPr bwMode="auto">
                      <a:xfrm>
                        <a:off x="7511234" y="3683000"/>
                        <a:ext cx="141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7">
            <a:extLst>
              <a:ext uri="{FF2B5EF4-FFF2-40B4-BE49-F238E27FC236}">
                <a16:creationId xmlns:a16="http://schemas.microsoft.com/office/drawing/2014/main" id="{B1782603-FC6A-962C-C682-6D853D90CD84}"/>
              </a:ext>
            </a:extLst>
          </p:cNvPr>
          <p:cNvGraphicFramePr>
            <a:graphicFrameLocks noChangeAspect="1"/>
          </p:cNvGraphicFramePr>
          <p:nvPr>
            <p:extLst>
              <p:ext uri="{D42A27DB-BD31-4B8C-83A1-F6EECF244321}">
                <p14:modId xmlns:p14="http://schemas.microsoft.com/office/powerpoint/2010/main" val="3026828067"/>
              </p:ext>
            </p:extLst>
          </p:nvPr>
        </p:nvGraphicFramePr>
        <p:xfrm>
          <a:off x="301138" y="4156731"/>
          <a:ext cx="1349375" cy="322263"/>
        </p:xfrm>
        <a:graphic>
          <a:graphicData uri="http://schemas.openxmlformats.org/presentationml/2006/ole">
            <mc:AlternateContent xmlns:mc="http://schemas.openxmlformats.org/markup-compatibility/2006">
              <mc:Choice xmlns:v="urn:schemas-microsoft-com:vml" Requires="v">
                <p:oleObj name="Equation" r:id="rId8" imgW="736280" imgH="177723" progId="Equation.DSMT4">
                  <p:embed/>
                </p:oleObj>
              </mc:Choice>
              <mc:Fallback>
                <p:oleObj name="Equation" r:id="rId8" imgW="736280" imgH="177723" progId="Equation.DSMT4">
                  <p:embed/>
                  <p:pic>
                    <p:nvPicPr>
                      <p:cNvPr id="29" name="Object 7">
                        <a:extLst>
                          <a:ext uri="{FF2B5EF4-FFF2-40B4-BE49-F238E27FC236}">
                            <a16:creationId xmlns:a16="http://schemas.microsoft.com/office/drawing/2014/main" id="{B1782603-FC6A-962C-C682-6D853D90CD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138" y="4156731"/>
                        <a:ext cx="1349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8">
            <a:extLst>
              <a:ext uri="{FF2B5EF4-FFF2-40B4-BE49-F238E27FC236}">
                <a16:creationId xmlns:a16="http://schemas.microsoft.com/office/drawing/2014/main" id="{55876947-2A15-A6B9-FE2F-0AB0A89DB888}"/>
              </a:ext>
            </a:extLst>
          </p:cNvPr>
          <p:cNvGraphicFramePr>
            <a:graphicFrameLocks noChangeAspect="1"/>
          </p:cNvGraphicFramePr>
          <p:nvPr>
            <p:extLst>
              <p:ext uri="{D42A27DB-BD31-4B8C-83A1-F6EECF244321}">
                <p14:modId xmlns:p14="http://schemas.microsoft.com/office/powerpoint/2010/main" val="3374995434"/>
              </p:ext>
            </p:extLst>
          </p:nvPr>
        </p:nvGraphicFramePr>
        <p:xfrm>
          <a:off x="1688856" y="4103662"/>
          <a:ext cx="2973388" cy="476250"/>
        </p:xfrm>
        <a:graphic>
          <a:graphicData uri="http://schemas.openxmlformats.org/presentationml/2006/ole">
            <mc:AlternateContent xmlns:mc="http://schemas.openxmlformats.org/markup-compatibility/2006">
              <mc:Choice xmlns:v="urn:schemas-microsoft-com:vml" Requires="v">
                <p:oleObj name="Equation" r:id="rId10" imgW="1892160" imgH="304560" progId="Equation.DSMT4">
                  <p:embed/>
                </p:oleObj>
              </mc:Choice>
              <mc:Fallback>
                <p:oleObj name="Equation" r:id="rId10" imgW="1892160" imgH="304560" progId="Equation.DSMT4">
                  <p:embed/>
                  <p:pic>
                    <p:nvPicPr>
                      <p:cNvPr id="30" name="Object 8">
                        <a:extLst>
                          <a:ext uri="{FF2B5EF4-FFF2-40B4-BE49-F238E27FC236}">
                            <a16:creationId xmlns:a16="http://schemas.microsoft.com/office/drawing/2014/main" id="{55876947-2A15-A6B9-FE2F-0AB0A89DB888}"/>
                          </a:ext>
                        </a:extLst>
                      </p:cNvPr>
                      <p:cNvPicPr>
                        <a:picLocks noChangeAspect="1" noChangeArrowheads="1"/>
                      </p:cNvPicPr>
                      <p:nvPr/>
                    </p:nvPicPr>
                    <p:blipFill>
                      <a:blip r:embed="rId11"/>
                      <a:srcRect/>
                      <a:stretch>
                        <a:fillRect/>
                      </a:stretch>
                    </p:blipFill>
                    <p:spPr bwMode="auto">
                      <a:xfrm>
                        <a:off x="1688856" y="4103662"/>
                        <a:ext cx="2973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11">
            <a:extLst>
              <a:ext uri="{FF2B5EF4-FFF2-40B4-BE49-F238E27FC236}">
                <a16:creationId xmlns:a16="http://schemas.microsoft.com/office/drawing/2014/main" id="{267CDAED-801E-CDD2-4FE7-891FCBFC740F}"/>
              </a:ext>
            </a:extLst>
          </p:cNvPr>
          <p:cNvGraphicFramePr>
            <a:graphicFrameLocks noChangeAspect="1"/>
          </p:cNvGraphicFramePr>
          <p:nvPr>
            <p:extLst>
              <p:ext uri="{D42A27DB-BD31-4B8C-83A1-F6EECF244321}">
                <p14:modId xmlns:p14="http://schemas.microsoft.com/office/powerpoint/2010/main" val="981921533"/>
              </p:ext>
            </p:extLst>
          </p:nvPr>
        </p:nvGraphicFramePr>
        <p:xfrm>
          <a:off x="6307141" y="4136983"/>
          <a:ext cx="1347788" cy="323850"/>
        </p:xfrm>
        <a:graphic>
          <a:graphicData uri="http://schemas.openxmlformats.org/presentationml/2006/ole">
            <mc:AlternateContent xmlns:mc="http://schemas.openxmlformats.org/markup-compatibility/2006">
              <mc:Choice xmlns:v="urn:schemas-microsoft-com:vml" Requires="v">
                <p:oleObj name="Equation" r:id="rId12" imgW="736280" imgH="177723" progId="Equation.DSMT4">
                  <p:embed/>
                </p:oleObj>
              </mc:Choice>
              <mc:Fallback>
                <p:oleObj name="Equation" r:id="rId12" imgW="736280" imgH="177723" progId="Equation.DSMT4">
                  <p:embed/>
                  <p:pic>
                    <p:nvPicPr>
                      <p:cNvPr id="31" name="Object 11">
                        <a:extLst>
                          <a:ext uri="{FF2B5EF4-FFF2-40B4-BE49-F238E27FC236}">
                            <a16:creationId xmlns:a16="http://schemas.microsoft.com/office/drawing/2014/main" id="{267CDAED-801E-CDD2-4FE7-891FCBFC74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7141" y="4136983"/>
                        <a:ext cx="13477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12">
            <a:extLst>
              <a:ext uri="{FF2B5EF4-FFF2-40B4-BE49-F238E27FC236}">
                <a16:creationId xmlns:a16="http://schemas.microsoft.com/office/drawing/2014/main" id="{224B9BF1-56BD-263F-2170-F3DFE2482F4E}"/>
              </a:ext>
            </a:extLst>
          </p:cNvPr>
          <p:cNvGraphicFramePr>
            <a:graphicFrameLocks noChangeAspect="1"/>
          </p:cNvGraphicFramePr>
          <p:nvPr>
            <p:extLst>
              <p:ext uri="{D42A27DB-BD31-4B8C-83A1-F6EECF244321}">
                <p14:modId xmlns:p14="http://schemas.microsoft.com/office/powerpoint/2010/main" val="2516247745"/>
              </p:ext>
            </p:extLst>
          </p:nvPr>
        </p:nvGraphicFramePr>
        <p:xfrm>
          <a:off x="7654929" y="4102756"/>
          <a:ext cx="2778125" cy="447675"/>
        </p:xfrm>
        <a:graphic>
          <a:graphicData uri="http://schemas.openxmlformats.org/presentationml/2006/ole">
            <mc:AlternateContent xmlns:mc="http://schemas.openxmlformats.org/markup-compatibility/2006">
              <mc:Choice xmlns:v="urn:schemas-microsoft-com:vml" Requires="v">
                <p:oleObj name="Equation" r:id="rId13" imgW="1879560" imgH="304560" progId="Equation.DSMT4">
                  <p:embed/>
                </p:oleObj>
              </mc:Choice>
              <mc:Fallback>
                <p:oleObj name="Equation" r:id="rId13" imgW="1879560" imgH="304560" progId="Equation.DSMT4">
                  <p:embed/>
                  <p:pic>
                    <p:nvPicPr>
                      <p:cNvPr id="32" name="Object 12">
                        <a:extLst>
                          <a:ext uri="{FF2B5EF4-FFF2-40B4-BE49-F238E27FC236}">
                            <a16:creationId xmlns:a16="http://schemas.microsoft.com/office/drawing/2014/main" id="{224B9BF1-56BD-263F-2170-F3DFE2482F4E}"/>
                          </a:ext>
                        </a:extLst>
                      </p:cNvPr>
                      <p:cNvPicPr>
                        <a:picLocks noChangeAspect="1" noChangeArrowheads="1"/>
                      </p:cNvPicPr>
                      <p:nvPr/>
                    </p:nvPicPr>
                    <p:blipFill>
                      <a:blip r:embed="rId14"/>
                      <a:srcRect/>
                      <a:stretch>
                        <a:fillRect/>
                      </a:stretch>
                    </p:blipFill>
                    <p:spPr bwMode="auto">
                      <a:xfrm>
                        <a:off x="7654929" y="4102756"/>
                        <a:ext cx="2778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3" name="Group 14">
            <a:extLst>
              <a:ext uri="{FF2B5EF4-FFF2-40B4-BE49-F238E27FC236}">
                <a16:creationId xmlns:a16="http://schemas.microsoft.com/office/drawing/2014/main" id="{89A13F69-8658-68A8-EABD-C4B477D902B7}"/>
              </a:ext>
            </a:extLst>
          </p:cNvPr>
          <p:cNvGrpSpPr>
            <a:grpSpLocks/>
          </p:cNvGrpSpPr>
          <p:nvPr/>
        </p:nvGrpSpPr>
        <p:grpSpPr bwMode="auto">
          <a:xfrm>
            <a:off x="975825" y="4646860"/>
            <a:ext cx="3419342" cy="1477714"/>
            <a:chOff x="1966913" y="4567238"/>
            <a:chExt cx="5153025" cy="1857375"/>
          </a:xfrm>
        </p:grpSpPr>
        <p:pic>
          <p:nvPicPr>
            <p:cNvPr id="34" name="Picture 2">
              <a:extLst>
                <a:ext uri="{FF2B5EF4-FFF2-40B4-BE49-F238E27FC236}">
                  <a16:creationId xmlns:a16="http://schemas.microsoft.com/office/drawing/2014/main" id="{1AAE5D17-EA2C-5DD0-7E7E-776CFA0BFF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66913" y="4567238"/>
              <a:ext cx="5153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a:extLst>
                <a:ext uri="{FF2B5EF4-FFF2-40B4-BE49-F238E27FC236}">
                  <a16:creationId xmlns:a16="http://schemas.microsoft.com/office/drawing/2014/main" id="{87594BDB-5724-2F95-AFD1-05DF72AC45FE}"/>
                </a:ext>
              </a:extLst>
            </p:cNvPr>
            <p:cNvCxnSpPr/>
            <p:nvPr/>
          </p:nvCxnSpPr>
          <p:spPr>
            <a:xfrm rot="5400000">
              <a:off x="3613853" y="5525545"/>
              <a:ext cx="1798137" cy="0"/>
            </a:xfrm>
            <a:prstGeom prst="line">
              <a:avLst/>
            </a:prstGeom>
            <a:ln w="25400">
              <a:solidFill>
                <a:schemeClr val="tx1">
                  <a:alpha val="42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6" name="Object 3">
            <a:extLst>
              <a:ext uri="{FF2B5EF4-FFF2-40B4-BE49-F238E27FC236}">
                <a16:creationId xmlns:a16="http://schemas.microsoft.com/office/drawing/2014/main" id="{B5414EF3-090C-DDE3-6C15-15E56554628E}"/>
              </a:ext>
            </a:extLst>
          </p:cNvPr>
          <p:cNvGraphicFramePr>
            <a:graphicFrameLocks noChangeAspect="1"/>
          </p:cNvGraphicFramePr>
          <p:nvPr>
            <p:extLst>
              <p:ext uri="{D42A27DB-BD31-4B8C-83A1-F6EECF244321}">
                <p14:modId xmlns:p14="http://schemas.microsoft.com/office/powerpoint/2010/main" val="1876576016"/>
              </p:ext>
            </p:extLst>
          </p:nvPr>
        </p:nvGraphicFramePr>
        <p:xfrm>
          <a:off x="2472372" y="6056372"/>
          <a:ext cx="385763" cy="461962"/>
        </p:xfrm>
        <a:graphic>
          <a:graphicData uri="http://schemas.openxmlformats.org/presentationml/2006/ole">
            <mc:AlternateContent xmlns:mc="http://schemas.openxmlformats.org/markup-compatibility/2006">
              <mc:Choice xmlns:v="urn:schemas-microsoft-com:vml" Requires="v">
                <p:oleObj name="Equation" r:id="rId16" imgW="190440" imgH="228600" progId="Equation.DSMT4">
                  <p:embed/>
                </p:oleObj>
              </mc:Choice>
              <mc:Fallback>
                <p:oleObj name="Equation" r:id="rId16" imgW="190440" imgH="228600" progId="Equation.DSMT4">
                  <p:embed/>
                  <p:pic>
                    <p:nvPicPr>
                      <p:cNvPr id="36" name="Object 3">
                        <a:extLst>
                          <a:ext uri="{FF2B5EF4-FFF2-40B4-BE49-F238E27FC236}">
                            <a16:creationId xmlns:a16="http://schemas.microsoft.com/office/drawing/2014/main" id="{B5414EF3-090C-DDE3-6C15-15E56554628E}"/>
                          </a:ext>
                        </a:extLst>
                      </p:cNvPr>
                      <p:cNvPicPr>
                        <a:picLocks noChangeAspect="1" noChangeArrowheads="1"/>
                      </p:cNvPicPr>
                      <p:nvPr/>
                    </p:nvPicPr>
                    <p:blipFill>
                      <a:blip r:embed="rId17"/>
                      <a:srcRect/>
                      <a:stretch>
                        <a:fillRect/>
                      </a:stretch>
                    </p:blipFill>
                    <p:spPr bwMode="auto">
                      <a:xfrm>
                        <a:off x="2472372" y="6056372"/>
                        <a:ext cx="38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
            <a:extLst>
              <a:ext uri="{FF2B5EF4-FFF2-40B4-BE49-F238E27FC236}">
                <a16:creationId xmlns:a16="http://schemas.microsoft.com/office/drawing/2014/main" id="{C23EB36F-1970-1C7D-0949-210F656D42BC}"/>
              </a:ext>
            </a:extLst>
          </p:cNvPr>
          <p:cNvGraphicFramePr>
            <a:graphicFrameLocks noChangeAspect="1"/>
          </p:cNvGraphicFramePr>
          <p:nvPr>
            <p:extLst>
              <p:ext uri="{D42A27DB-BD31-4B8C-83A1-F6EECF244321}">
                <p14:modId xmlns:p14="http://schemas.microsoft.com/office/powerpoint/2010/main" val="3876974439"/>
              </p:ext>
            </p:extLst>
          </p:nvPr>
        </p:nvGraphicFramePr>
        <p:xfrm>
          <a:off x="1806088" y="6005957"/>
          <a:ext cx="257175" cy="436562"/>
        </p:xfrm>
        <a:graphic>
          <a:graphicData uri="http://schemas.openxmlformats.org/presentationml/2006/ole">
            <mc:AlternateContent xmlns:mc="http://schemas.openxmlformats.org/markup-compatibility/2006">
              <mc:Choice xmlns:v="urn:schemas-microsoft-com:vml" Requires="v">
                <p:oleObj name="Equation" r:id="rId18" imgW="126720" imgH="215640" progId="Equation.DSMT4">
                  <p:embed/>
                </p:oleObj>
              </mc:Choice>
              <mc:Fallback>
                <p:oleObj name="Equation" r:id="rId18" imgW="126720" imgH="215640" progId="Equation.DSMT4">
                  <p:embed/>
                  <p:pic>
                    <p:nvPicPr>
                      <p:cNvPr id="37" name="Object 3">
                        <a:extLst>
                          <a:ext uri="{FF2B5EF4-FFF2-40B4-BE49-F238E27FC236}">
                            <a16:creationId xmlns:a16="http://schemas.microsoft.com/office/drawing/2014/main" id="{C23EB36F-1970-1C7D-0949-210F656D42BC}"/>
                          </a:ext>
                        </a:extLst>
                      </p:cNvPr>
                      <p:cNvPicPr>
                        <a:picLocks noChangeAspect="1" noChangeArrowheads="1"/>
                      </p:cNvPicPr>
                      <p:nvPr/>
                    </p:nvPicPr>
                    <p:blipFill>
                      <a:blip r:embed="rId19"/>
                      <a:srcRect/>
                      <a:stretch>
                        <a:fillRect/>
                      </a:stretch>
                    </p:blipFill>
                    <p:spPr bwMode="auto">
                      <a:xfrm>
                        <a:off x="1806088" y="6005957"/>
                        <a:ext cx="257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a:extLst>
              <a:ext uri="{FF2B5EF4-FFF2-40B4-BE49-F238E27FC236}">
                <a16:creationId xmlns:a16="http://schemas.microsoft.com/office/drawing/2014/main" id="{5A1A0964-C1A4-44A8-1F41-C1398AC1852E}"/>
              </a:ext>
            </a:extLst>
          </p:cNvPr>
          <p:cNvSpPr txBox="1">
            <a:spLocks noChangeArrowheads="1"/>
          </p:cNvSpPr>
          <p:nvPr/>
        </p:nvSpPr>
        <p:spPr bwMode="auto">
          <a:xfrm>
            <a:off x="263043" y="4879847"/>
            <a:ext cx="1425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P-Value</a:t>
            </a:r>
          </a:p>
        </p:txBody>
      </p:sp>
      <p:cxnSp>
        <p:nvCxnSpPr>
          <p:cNvPr id="40" name="Straight Arrow Connector 39">
            <a:extLst>
              <a:ext uri="{FF2B5EF4-FFF2-40B4-BE49-F238E27FC236}">
                <a16:creationId xmlns:a16="http://schemas.microsoft.com/office/drawing/2014/main" id="{2642C909-503B-36F9-E909-E8B9BF4E30EA}"/>
              </a:ext>
            </a:extLst>
          </p:cNvPr>
          <p:cNvCxnSpPr/>
          <p:nvPr/>
        </p:nvCxnSpPr>
        <p:spPr>
          <a:xfrm>
            <a:off x="1107633" y="5162550"/>
            <a:ext cx="688930" cy="7432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1" name="Group 14">
            <a:extLst>
              <a:ext uri="{FF2B5EF4-FFF2-40B4-BE49-F238E27FC236}">
                <a16:creationId xmlns:a16="http://schemas.microsoft.com/office/drawing/2014/main" id="{FFF8879E-667A-DA8A-5845-1C1CAA8DF1E0}"/>
              </a:ext>
            </a:extLst>
          </p:cNvPr>
          <p:cNvGrpSpPr>
            <a:grpSpLocks/>
          </p:cNvGrpSpPr>
          <p:nvPr/>
        </p:nvGrpSpPr>
        <p:grpSpPr bwMode="auto">
          <a:xfrm>
            <a:off x="6822032" y="4655467"/>
            <a:ext cx="3419342" cy="1477714"/>
            <a:chOff x="1966913" y="4567238"/>
            <a:chExt cx="5153025" cy="1857375"/>
          </a:xfrm>
        </p:grpSpPr>
        <p:pic>
          <p:nvPicPr>
            <p:cNvPr id="42" name="Picture 2">
              <a:extLst>
                <a:ext uri="{FF2B5EF4-FFF2-40B4-BE49-F238E27FC236}">
                  <a16:creationId xmlns:a16="http://schemas.microsoft.com/office/drawing/2014/main" id="{98485566-E644-3FEB-36BD-0BF279D712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66913" y="4567238"/>
              <a:ext cx="5153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A3CAC414-7A4E-A88B-F3C6-540262178240}"/>
                </a:ext>
              </a:extLst>
            </p:cNvPr>
            <p:cNvCxnSpPr/>
            <p:nvPr/>
          </p:nvCxnSpPr>
          <p:spPr>
            <a:xfrm rot="5400000">
              <a:off x="3613853" y="5525545"/>
              <a:ext cx="1798137" cy="0"/>
            </a:xfrm>
            <a:prstGeom prst="line">
              <a:avLst/>
            </a:prstGeom>
            <a:ln w="25400">
              <a:solidFill>
                <a:schemeClr val="tx1">
                  <a:alpha val="42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3">
            <a:extLst>
              <a:ext uri="{FF2B5EF4-FFF2-40B4-BE49-F238E27FC236}">
                <a16:creationId xmlns:a16="http://schemas.microsoft.com/office/drawing/2014/main" id="{886B5D7E-18A2-2244-0F4C-5C2D2B69EC05}"/>
              </a:ext>
            </a:extLst>
          </p:cNvPr>
          <p:cNvGraphicFramePr>
            <a:graphicFrameLocks noChangeAspect="1"/>
          </p:cNvGraphicFramePr>
          <p:nvPr>
            <p:extLst>
              <p:ext uri="{D42A27DB-BD31-4B8C-83A1-F6EECF244321}">
                <p14:modId xmlns:p14="http://schemas.microsoft.com/office/powerpoint/2010/main" val="3581187878"/>
              </p:ext>
            </p:extLst>
          </p:nvPr>
        </p:nvGraphicFramePr>
        <p:xfrm>
          <a:off x="8318579" y="6064979"/>
          <a:ext cx="385763" cy="461962"/>
        </p:xfrm>
        <a:graphic>
          <a:graphicData uri="http://schemas.openxmlformats.org/presentationml/2006/ole">
            <mc:AlternateContent xmlns:mc="http://schemas.openxmlformats.org/markup-compatibility/2006">
              <mc:Choice xmlns:v="urn:schemas-microsoft-com:vml" Requires="v">
                <p:oleObj name="Equation" r:id="rId20" imgW="190440" imgH="228600" progId="Equation.DSMT4">
                  <p:embed/>
                </p:oleObj>
              </mc:Choice>
              <mc:Fallback>
                <p:oleObj name="Equation" r:id="rId20" imgW="190440" imgH="228600" progId="Equation.DSMT4">
                  <p:embed/>
                  <p:pic>
                    <p:nvPicPr>
                      <p:cNvPr id="44" name="Object 3">
                        <a:extLst>
                          <a:ext uri="{FF2B5EF4-FFF2-40B4-BE49-F238E27FC236}">
                            <a16:creationId xmlns:a16="http://schemas.microsoft.com/office/drawing/2014/main" id="{886B5D7E-18A2-2244-0F4C-5C2D2B69EC05}"/>
                          </a:ext>
                        </a:extLst>
                      </p:cNvPr>
                      <p:cNvPicPr>
                        <a:picLocks noChangeAspect="1" noChangeArrowheads="1"/>
                      </p:cNvPicPr>
                      <p:nvPr/>
                    </p:nvPicPr>
                    <p:blipFill>
                      <a:blip r:embed="rId17"/>
                      <a:srcRect/>
                      <a:stretch>
                        <a:fillRect/>
                      </a:stretch>
                    </p:blipFill>
                    <p:spPr bwMode="auto">
                      <a:xfrm>
                        <a:off x="8318579" y="6064979"/>
                        <a:ext cx="38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3">
            <a:extLst>
              <a:ext uri="{FF2B5EF4-FFF2-40B4-BE49-F238E27FC236}">
                <a16:creationId xmlns:a16="http://schemas.microsoft.com/office/drawing/2014/main" id="{81CCD943-110B-27AE-3232-E9D2E14E7A59}"/>
              </a:ext>
            </a:extLst>
          </p:cNvPr>
          <p:cNvGraphicFramePr>
            <a:graphicFrameLocks noChangeAspect="1"/>
          </p:cNvGraphicFramePr>
          <p:nvPr>
            <p:extLst>
              <p:ext uri="{D42A27DB-BD31-4B8C-83A1-F6EECF244321}">
                <p14:modId xmlns:p14="http://schemas.microsoft.com/office/powerpoint/2010/main" val="1681527672"/>
              </p:ext>
            </p:extLst>
          </p:nvPr>
        </p:nvGraphicFramePr>
        <p:xfrm>
          <a:off x="9159949" y="6056372"/>
          <a:ext cx="257175" cy="436562"/>
        </p:xfrm>
        <a:graphic>
          <a:graphicData uri="http://schemas.openxmlformats.org/presentationml/2006/ole">
            <mc:AlternateContent xmlns:mc="http://schemas.openxmlformats.org/markup-compatibility/2006">
              <mc:Choice xmlns:v="urn:schemas-microsoft-com:vml" Requires="v">
                <p:oleObj name="Equation" r:id="rId21" imgW="126720" imgH="215640" progId="Equation.DSMT4">
                  <p:embed/>
                </p:oleObj>
              </mc:Choice>
              <mc:Fallback>
                <p:oleObj name="Equation" r:id="rId21" imgW="126720" imgH="215640" progId="Equation.DSMT4">
                  <p:embed/>
                  <p:pic>
                    <p:nvPicPr>
                      <p:cNvPr id="45" name="Object 3">
                        <a:extLst>
                          <a:ext uri="{FF2B5EF4-FFF2-40B4-BE49-F238E27FC236}">
                            <a16:creationId xmlns:a16="http://schemas.microsoft.com/office/drawing/2014/main" id="{81CCD943-110B-27AE-3232-E9D2E14E7A59}"/>
                          </a:ext>
                        </a:extLst>
                      </p:cNvPr>
                      <p:cNvPicPr>
                        <a:picLocks noChangeAspect="1" noChangeArrowheads="1"/>
                      </p:cNvPicPr>
                      <p:nvPr/>
                    </p:nvPicPr>
                    <p:blipFill>
                      <a:blip r:embed="rId19"/>
                      <a:srcRect/>
                      <a:stretch>
                        <a:fillRect/>
                      </a:stretch>
                    </p:blipFill>
                    <p:spPr bwMode="auto">
                      <a:xfrm>
                        <a:off x="9159949" y="6056372"/>
                        <a:ext cx="257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a:extLst>
              <a:ext uri="{FF2B5EF4-FFF2-40B4-BE49-F238E27FC236}">
                <a16:creationId xmlns:a16="http://schemas.microsoft.com/office/drawing/2014/main" id="{9CB952D5-CBA1-26F8-5BEB-699BE7E23DFD}"/>
              </a:ext>
            </a:extLst>
          </p:cNvPr>
          <p:cNvSpPr txBox="1">
            <a:spLocks noChangeArrowheads="1"/>
          </p:cNvSpPr>
          <p:nvPr/>
        </p:nvSpPr>
        <p:spPr bwMode="auto">
          <a:xfrm>
            <a:off x="9624908" y="4827320"/>
            <a:ext cx="1425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P-Value</a:t>
            </a:r>
          </a:p>
        </p:txBody>
      </p:sp>
      <p:cxnSp>
        <p:nvCxnSpPr>
          <p:cNvPr id="47" name="Straight Arrow Connector 46">
            <a:extLst>
              <a:ext uri="{FF2B5EF4-FFF2-40B4-BE49-F238E27FC236}">
                <a16:creationId xmlns:a16="http://schemas.microsoft.com/office/drawing/2014/main" id="{AD305BF2-7598-F796-4092-84ECF21DC9D9}"/>
              </a:ext>
            </a:extLst>
          </p:cNvPr>
          <p:cNvCxnSpPr>
            <a:cxnSpLocks/>
          </p:cNvCxnSpPr>
          <p:nvPr/>
        </p:nvCxnSpPr>
        <p:spPr>
          <a:xfrm flipH="1">
            <a:off x="9417124" y="5155048"/>
            <a:ext cx="968046" cy="7507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36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par>
                                <p:cTn id="33" presetID="3" presetClass="entr" presetSubtype="1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par>
                                <p:cTn id="41" presetID="3"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linds(horizontal)">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linds(horizont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up)">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linds(horizontal)">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linds(horizontal)">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up)">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8"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5377E-A5DF-C35B-451E-8D975682DD04}"/>
              </a:ext>
            </a:extLst>
          </p:cNvPr>
          <p:cNvSpPr>
            <a:spLocks noGrp="1"/>
          </p:cNvSpPr>
          <p:nvPr>
            <p:ph sz="quarter" idx="1"/>
          </p:nvPr>
        </p:nvSpPr>
        <p:spPr>
          <a:xfrm>
            <a:off x="266700" y="89742"/>
            <a:ext cx="11125200" cy="576358"/>
          </a:xfrm>
        </p:spPr>
        <p:txBody>
          <a:bodyPr/>
          <a:lstStyle/>
          <a:p>
            <a:r>
              <a:rPr lang="en-CA" altLang="en-US" sz="2400" dirty="0"/>
              <a:t>Your Alternative Hypothesis is two Tailed if it uses the “NOT EQUAL” sign</a:t>
            </a:r>
          </a:p>
          <a:p>
            <a:endParaRPr lang="en-CA" altLang="en-US" sz="2400" dirty="0"/>
          </a:p>
          <a:p>
            <a:endParaRPr lang="en-US" dirty="0"/>
          </a:p>
        </p:txBody>
      </p:sp>
      <p:graphicFrame>
        <p:nvGraphicFramePr>
          <p:cNvPr id="4" name="Object 4">
            <a:extLst>
              <a:ext uri="{FF2B5EF4-FFF2-40B4-BE49-F238E27FC236}">
                <a16:creationId xmlns:a16="http://schemas.microsoft.com/office/drawing/2014/main" id="{A8C90AEE-C91D-E0A2-18DF-9FE2D32BD8B1}"/>
              </a:ext>
            </a:extLst>
          </p:cNvPr>
          <p:cNvGraphicFramePr>
            <a:graphicFrameLocks noChangeAspect="1"/>
          </p:cNvGraphicFramePr>
          <p:nvPr>
            <p:extLst>
              <p:ext uri="{D42A27DB-BD31-4B8C-83A1-F6EECF244321}">
                <p14:modId xmlns:p14="http://schemas.microsoft.com/office/powerpoint/2010/main" val="926887364"/>
              </p:ext>
            </p:extLst>
          </p:nvPr>
        </p:nvGraphicFramePr>
        <p:xfrm>
          <a:off x="800100" y="747808"/>
          <a:ext cx="1679575" cy="579438"/>
        </p:xfrm>
        <a:graphic>
          <a:graphicData uri="http://schemas.openxmlformats.org/presentationml/2006/ole">
            <mc:AlternateContent xmlns:mc="http://schemas.openxmlformats.org/markup-compatibility/2006">
              <mc:Choice xmlns:v="urn:schemas-microsoft-com:vml" Requires="v">
                <p:oleObj name="Equation" r:id="rId4" imgW="660400" imgH="228600" progId="Equation.DSMT4">
                  <p:embed/>
                </p:oleObj>
              </mc:Choice>
              <mc:Fallback>
                <p:oleObj name="Equation" r:id="rId4" imgW="660400" imgH="228600" progId="Equation.DSMT4">
                  <p:embed/>
                  <p:pic>
                    <p:nvPicPr>
                      <p:cNvPr id="4" name="Object 4">
                        <a:extLst>
                          <a:ext uri="{FF2B5EF4-FFF2-40B4-BE49-F238E27FC236}">
                            <a16:creationId xmlns:a16="http://schemas.microsoft.com/office/drawing/2014/main" id="{A8C90AEE-C91D-E0A2-18DF-9FE2D32BD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747808"/>
                        <a:ext cx="167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10D54672-19D4-ADA8-837C-5A1A6A83E389}"/>
              </a:ext>
            </a:extLst>
          </p:cNvPr>
          <p:cNvSpPr txBox="1">
            <a:spLocks noChangeArrowheads="1"/>
          </p:cNvSpPr>
          <p:nvPr/>
        </p:nvSpPr>
        <p:spPr bwMode="auto">
          <a:xfrm>
            <a:off x="2527300" y="847822"/>
            <a:ext cx="6132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Business is different, could be better or worse [TWO TAIL] </a:t>
            </a:r>
          </a:p>
        </p:txBody>
      </p:sp>
      <p:grpSp>
        <p:nvGrpSpPr>
          <p:cNvPr id="6" name="Group 14">
            <a:extLst>
              <a:ext uri="{FF2B5EF4-FFF2-40B4-BE49-F238E27FC236}">
                <a16:creationId xmlns:a16="http://schemas.microsoft.com/office/drawing/2014/main" id="{84FCA239-9C24-249F-75DB-65D7797734B6}"/>
              </a:ext>
            </a:extLst>
          </p:cNvPr>
          <p:cNvGrpSpPr>
            <a:grpSpLocks/>
          </p:cNvGrpSpPr>
          <p:nvPr/>
        </p:nvGrpSpPr>
        <p:grpSpPr bwMode="auto">
          <a:xfrm>
            <a:off x="3883885" y="2973575"/>
            <a:ext cx="3419342" cy="1477714"/>
            <a:chOff x="1966913" y="4567238"/>
            <a:chExt cx="5153025" cy="1857375"/>
          </a:xfrm>
        </p:grpSpPr>
        <p:pic>
          <p:nvPicPr>
            <p:cNvPr id="7" name="Picture 2">
              <a:extLst>
                <a:ext uri="{FF2B5EF4-FFF2-40B4-BE49-F238E27FC236}">
                  <a16:creationId xmlns:a16="http://schemas.microsoft.com/office/drawing/2014/main" id="{6EC27543-9E76-90ED-1A96-63C87AFE58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913" y="4567238"/>
              <a:ext cx="5153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FC75EFB-F9C3-85A3-1944-134967BCD864}"/>
                </a:ext>
              </a:extLst>
            </p:cNvPr>
            <p:cNvCxnSpPr/>
            <p:nvPr/>
          </p:nvCxnSpPr>
          <p:spPr>
            <a:xfrm rot="5400000">
              <a:off x="3613853" y="5525545"/>
              <a:ext cx="1798137" cy="0"/>
            </a:xfrm>
            <a:prstGeom prst="line">
              <a:avLst/>
            </a:prstGeom>
            <a:ln w="25400">
              <a:solidFill>
                <a:schemeClr val="tx1">
                  <a:alpha val="42000"/>
                </a:schemeClr>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a16="http://schemas.microsoft.com/office/drawing/2014/main" id="{75873908-11DD-E99E-2231-2473091772DA}"/>
              </a:ext>
            </a:extLst>
          </p:cNvPr>
          <p:cNvSpPr txBox="1">
            <a:spLocks/>
          </p:cNvSpPr>
          <p:nvPr/>
        </p:nvSpPr>
        <p:spPr bwMode="auto">
          <a:xfrm>
            <a:off x="266700" y="1508967"/>
            <a:ext cx="11125200" cy="11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altLang="en-US" dirty="0"/>
              <a:t>If we are calculating the probability, we need the probability of “ALL” cases as extreme as our sample mean </a:t>
            </a:r>
          </a:p>
          <a:p>
            <a:endParaRPr lang="en-US" dirty="0"/>
          </a:p>
        </p:txBody>
      </p:sp>
      <p:graphicFrame>
        <p:nvGraphicFramePr>
          <p:cNvPr id="10" name="Object 3">
            <a:extLst>
              <a:ext uri="{FF2B5EF4-FFF2-40B4-BE49-F238E27FC236}">
                <a16:creationId xmlns:a16="http://schemas.microsoft.com/office/drawing/2014/main" id="{2BFCEFDB-1C85-25A3-91FD-C4FA582DCD8F}"/>
              </a:ext>
            </a:extLst>
          </p:cNvPr>
          <p:cNvGraphicFramePr>
            <a:graphicFrameLocks noChangeAspect="1"/>
          </p:cNvGraphicFramePr>
          <p:nvPr>
            <p:extLst>
              <p:ext uri="{D42A27DB-BD31-4B8C-83A1-F6EECF244321}">
                <p14:modId xmlns:p14="http://schemas.microsoft.com/office/powerpoint/2010/main" val="2095125027"/>
              </p:ext>
            </p:extLst>
          </p:nvPr>
        </p:nvGraphicFramePr>
        <p:xfrm>
          <a:off x="5400674" y="4399523"/>
          <a:ext cx="385763" cy="461962"/>
        </p:xfrm>
        <a:graphic>
          <a:graphicData uri="http://schemas.openxmlformats.org/presentationml/2006/ole">
            <mc:AlternateContent xmlns:mc="http://schemas.openxmlformats.org/markup-compatibility/2006">
              <mc:Choice xmlns:v="urn:schemas-microsoft-com:vml" Requires="v">
                <p:oleObj name="Equation" r:id="rId7" imgW="190440" imgH="228600" progId="Equation.DSMT4">
                  <p:embed/>
                </p:oleObj>
              </mc:Choice>
              <mc:Fallback>
                <p:oleObj name="Equation" r:id="rId7" imgW="190440" imgH="228600" progId="Equation.DSMT4">
                  <p:embed/>
                  <p:pic>
                    <p:nvPicPr>
                      <p:cNvPr id="10" name="Object 3">
                        <a:extLst>
                          <a:ext uri="{FF2B5EF4-FFF2-40B4-BE49-F238E27FC236}">
                            <a16:creationId xmlns:a16="http://schemas.microsoft.com/office/drawing/2014/main" id="{2BFCEFDB-1C85-25A3-91FD-C4FA582DCD8F}"/>
                          </a:ext>
                        </a:extLst>
                      </p:cNvPr>
                      <p:cNvPicPr>
                        <a:picLocks noChangeAspect="1" noChangeArrowheads="1"/>
                      </p:cNvPicPr>
                      <p:nvPr/>
                    </p:nvPicPr>
                    <p:blipFill>
                      <a:blip r:embed="rId8"/>
                      <a:srcRect/>
                      <a:stretch>
                        <a:fillRect/>
                      </a:stretch>
                    </p:blipFill>
                    <p:spPr bwMode="auto">
                      <a:xfrm>
                        <a:off x="5400674" y="4399523"/>
                        <a:ext cx="38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3">
            <a:extLst>
              <a:ext uri="{FF2B5EF4-FFF2-40B4-BE49-F238E27FC236}">
                <a16:creationId xmlns:a16="http://schemas.microsoft.com/office/drawing/2014/main" id="{AF43FB2D-7F71-8729-4801-3063D1686C27}"/>
              </a:ext>
            </a:extLst>
          </p:cNvPr>
          <p:cNvGraphicFramePr>
            <a:graphicFrameLocks noChangeAspect="1"/>
          </p:cNvGraphicFramePr>
          <p:nvPr>
            <p:extLst>
              <p:ext uri="{D42A27DB-BD31-4B8C-83A1-F6EECF244321}">
                <p14:modId xmlns:p14="http://schemas.microsoft.com/office/powerpoint/2010/main" val="971809730"/>
              </p:ext>
            </p:extLst>
          </p:nvPr>
        </p:nvGraphicFramePr>
        <p:xfrm>
          <a:off x="6181095" y="4383087"/>
          <a:ext cx="257175" cy="436562"/>
        </p:xfrm>
        <a:graphic>
          <a:graphicData uri="http://schemas.openxmlformats.org/presentationml/2006/ole">
            <mc:AlternateContent xmlns:mc="http://schemas.openxmlformats.org/markup-compatibility/2006">
              <mc:Choice xmlns:v="urn:schemas-microsoft-com:vml" Requires="v">
                <p:oleObj name="Equation" r:id="rId9" imgW="126720" imgH="215640" progId="Equation.DSMT4">
                  <p:embed/>
                </p:oleObj>
              </mc:Choice>
              <mc:Fallback>
                <p:oleObj name="Equation" r:id="rId9" imgW="126720" imgH="215640" progId="Equation.DSMT4">
                  <p:embed/>
                  <p:pic>
                    <p:nvPicPr>
                      <p:cNvPr id="11" name="Object 3">
                        <a:extLst>
                          <a:ext uri="{FF2B5EF4-FFF2-40B4-BE49-F238E27FC236}">
                            <a16:creationId xmlns:a16="http://schemas.microsoft.com/office/drawing/2014/main" id="{AF43FB2D-7F71-8729-4801-3063D1686C27}"/>
                          </a:ext>
                        </a:extLst>
                      </p:cNvPr>
                      <p:cNvPicPr>
                        <a:picLocks noChangeAspect="1" noChangeArrowheads="1"/>
                      </p:cNvPicPr>
                      <p:nvPr/>
                    </p:nvPicPr>
                    <p:blipFill>
                      <a:blip r:embed="rId10"/>
                      <a:srcRect/>
                      <a:stretch>
                        <a:fillRect/>
                      </a:stretch>
                    </p:blipFill>
                    <p:spPr bwMode="auto">
                      <a:xfrm>
                        <a:off x="6181095" y="4383087"/>
                        <a:ext cx="257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3">
            <a:extLst>
              <a:ext uri="{FF2B5EF4-FFF2-40B4-BE49-F238E27FC236}">
                <a16:creationId xmlns:a16="http://schemas.microsoft.com/office/drawing/2014/main" id="{9BD17661-866C-DB9D-A67D-ABE0FFC472C5}"/>
              </a:ext>
            </a:extLst>
          </p:cNvPr>
          <p:cNvGraphicFramePr>
            <a:graphicFrameLocks noChangeAspect="1"/>
          </p:cNvGraphicFramePr>
          <p:nvPr>
            <p:extLst>
              <p:ext uri="{D42A27DB-BD31-4B8C-83A1-F6EECF244321}">
                <p14:modId xmlns:p14="http://schemas.microsoft.com/office/powerpoint/2010/main" val="3412026567"/>
              </p:ext>
            </p:extLst>
          </p:nvPr>
        </p:nvGraphicFramePr>
        <p:xfrm>
          <a:off x="4540248" y="4383087"/>
          <a:ext cx="436563" cy="436562"/>
        </p:xfrm>
        <a:graphic>
          <a:graphicData uri="http://schemas.openxmlformats.org/presentationml/2006/ole">
            <mc:AlternateContent xmlns:mc="http://schemas.openxmlformats.org/markup-compatibility/2006">
              <mc:Choice xmlns:v="urn:schemas-microsoft-com:vml" Requires="v">
                <p:oleObj name="Equation" r:id="rId11" imgW="215640" imgH="215640" progId="Equation.DSMT4">
                  <p:embed/>
                </p:oleObj>
              </mc:Choice>
              <mc:Fallback>
                <p:oleObj name="Equation" r:id="rId11" imgW="215640" imgH="215640" progId="Equation.DSMT4">
                  <p:embed/>
                  <p:pic>
                    <p:nvPicPr>
                      <p:cNvPr id="12" name="Object 3">
                        <a:extLst>
                          <a:ext uri="{FF2B5EF4-FFF2-40B4-BE49-F238E27FC236}">
                            <a16:creationId xmlns:a16="http://schemas.microsoft.com/office/drawing/2014/main" id="{9BD17661-866C-DB9D-A67D-ABE0FFC472C5}"/>
                          </a:ext>
                        </a:extLst>
                      </p:cNvPr>
                      <p:cNvPicPr>
                        <a:picLocks noChangeAspect="1" noChangeArrowheads="1"/>
                      </p:cNvPicPr>
                      <p:nvPr/>
                    </p:nvPicPr>
                    <p:blipFill>
                      <a:blip r:embed="rId12"/>
                      <a:srcRect/>
                      <a:stretch>
                        <a:fillRect/>
                      </a:stretch>
                    </p:blipFill>
                    <p:spPr bwMode="auto">
                      <a:xfrm>
                        <a:off x="4540248" y="4383087"/>
                        <a:ext cx="4365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5">
            <a:extLst>
              <a:ext uri="{FF2B5EF4-FFF2-40B4-BE49-F238E27FC236}">
                <a16:creationId xmlns:a16="http://schemas.microsoft.com/office/drawing/2014/main" id="{FB3B18AE-0240-3B94-96A4-A17461DE8569}"/>
              </a:ext>
            </a:extLst>
          </p:cNvPr>
          <p:cNvGraphicFramePr>
            <a:graphicFrameLocks noChangeAspect="1"/>
          </p:cNvGraphicFramePr>
          <p:nvPr>
            <p:extLst>
              <p:ext uri="{D42A27DB-BD31-4B8C-83A1-F6EECF244321}">
                <p14:modId xmlns:p14="http://schemas.microsoft.com/office/powerpoint/2010/main" val="2275024108"/>
              </p:ext>
            </p:extLst>
          </p:nvPr>
        </p:nvGraphicFramePr>
        <p:xfrm>
          <a:off x="266700" y="4968826"/>
          <a:ext cx="7750175" cy="531813"/>
        </p:xfrm>
        <a:graphic>
          <a:graphicData uri="http://schemas.openxmlformats.org/presentationml/2006/ole">
            <mc:AlternateContent xmlns:mc="http://schemas.openxmlformats.org/markup-compatibility/2006">
              <mc:Choice xmlns:v="urn:schemas-microsoft-com:vml" Requires="v">
                <p:oleObj name="Equation" r:id="rId13" imgW="4431960" imgH="304560" progId="Equation.DSMT4">
                  <p:embed/>
                </p:oleObj>
              </mc:Choice>
              <mc:Fallback>
                <p:oleObj name="Equation" r:id="rId13" imgW="4431960" imgH="304560" progId="Equation.DSMT4">
                  <p:embed/>
                  <p:pic>
                    <p:nvPicPr>
                      <p:cNvPr id="13" name="Object 5">
                        <a:extLst>
                          <a:ext uri="{FF2B5EF4-FFF2-40B4-BE49-F238E27FC236}">
                            <a16:creationId xmlns:a16="http://schemas.microsoft.com/office/drawing/2014/main" id="{FB3B18AE-0240-3B94-96A4-A17461DE8569}"/>
                          </a:ext>
                        </a:extLst>
                      </p:cNvPr>
                      <p:cNvPicPr>
                        <a:picLocks noChangeAspect="1" noChangeArrowheads="1"/>
                      </p:cNvPicPr>
                      <p:nvPr/>
                    </p:nvPicPr>
                    <p:blipFill>
                      <a:blip r:embed="rId14"/>
                      <a:srcRect/>
                      <a:stretch>
                        <a:fillRect/>
                      </a:stretch>
                    </p:blipFill>
                    <p:spPr bwMode="auto">
                      <a:xfrm>
                        <a:off x="266700" y="4968826"/>
                        <a:ext cx="77501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a:extLst>
              <a:ext uri="{FF2B5EF4-FFF2-40B4-BE49-F238E27FC236}">
                <a16:creationId xmlns:a16="http://schemas.microsoft.com/office/drawing/2014/main" id="{A6B3FD0C-58AF-E5F1-7DB3-76AAEB164AED}"/>
              </a:ext>
            </a:extLst>
          </p:cNvPr>
          <p:cNvSpPr txBox="1">
            <a:spLocks noChangeArrowheads="1"/>
          </p:cNvSpPr>
          <p:nvPr/>
        </p:nvSpPr>
        <p:spPr bwMode="auto">
          <a:xfrm>
            <a:off x="4755282" y="2343943"/>
            <a:ext cx="1425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P-Value</a:t>
            </a:r>
          </a:p>
        </p:txBody>
      </p:sp>
      <p:sp>
        <p:nvSpPr>
          <p:cNvPr id="18" name="Freeform: Shape 17">
            <a:extLst>
              <a:ext uri="{FF2B5EF4-FFF2-40B4-BE49-F238E27FC236}">
                <a16:creationId xmlns:a16="http://schemas.microsoft.com/office/drawing/2014/main" id="{2EB051DE-8FBE-CC38-E88C-E67221A50951}"/>
              </a:ext>
            </a:extLst>
          </p:cNvPr>
          <p:cNvSpPr/>
          <p:nvPr/>
        </p:nvSpPr>
        <p:spPr>
          <a:xfrm>
            <a:off x="4110728" y="2543175"/>
            <a:ext cx="880372" cy="1657350"/>
          </a:xfrm>
          <a:custGeom>
            <a:avLst/>
            <a:gdLst>
              <a:gd name="connsiteX0" fmla="*/ 880372 w 880372"/>
              <a:gd name="connsiteY0" fmla="*/ 0 h 1657350"/>
              <a:gd name="connsiteX1" fmla="*/ 4072 w 880372"/>
              <a:gd name="connsiteY1" fmla="*/ 581025 h 1657350"/>
              <a:gd name="connsiteX2" fmla="*/ 613672 w 880372"/>
              <a:gd name="connsiteY2" fmla="*/ 1657350 h 1657350"/>
            </a:gdLst>
            <a:ahLst/>
            <a:cxnLst>
              <a:cxn ang="0">
                <a:pos x="connsiteX0" y="connsiteY0"/>
              </a:cxn>
              <a:cxn ang="0">
                <a:pos x="connsiteX1" y="connsiteY1"/>
              </a:cxn>
              <a:cxn ang="0">
                <a:pos x="connsiteX2" y="connsiteY2"/>
              </a:cxn>
            </a:cxnLst>
            <a:rect l="l" t="t" r="r" b="b"/>
            <a:pathLst>
              <a:path w="880372" h="1657350">
                <a:moveTo>
                  <a:pt x="880372" y="0"/>
                </a:moveTo>
                <a:cubicBezTo>
                  <a:pt x="464447" y="152400"/>
                  <a:pt x="48522" y="304800"/>
                  <a:pt x="4072" y="581025"/>
                </a:cubicBezTo>
                <a:cubicBezTo>
                  <a:pt x="-40378" y="857250"/>
                  <a:pt x="286647" y="1257300"/>
                  <a:pt x="613672" y="1657350"/>
                </a:cubicBezTo>
              </a:path>
            </a:pathLst>
          </a:custGeom>
          <a:noFill/>
          <a:ln w="317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DB03A08-54CD-AA1C-8952-F6EA5E9F9A73}"/>
              </a:ext>
            </a:extLst>
          </p:cNvPr>
          <p:cNvSpPr/>
          <p:nvPr/>
        </p:nvSpPr>
        <p:spPr>
          <a:xfrm>
            <a:off x="5991225" y="2523608"/>
            <a:ext cx="1217857" cy="1715017"/>
          </a:xfrm>
          <a:custGeom>
            <a:avLst/>
            <a:gdLst>
              <a:gd name="connsiteX0" fmla="*/ 0 w 1217857"/>
              <a:gd name="connsiteY0" fmla="*/ 48142 h 1715017"/>
              <a:gd name="connsiteX1" fmla="*/ 1209675 w 1217857"/>
              <a:gd name="connsiteY1" fmla="*/ 210067 h 1715017"/>
              <a:gd name="connsiteX2" fmla="*/ 561975 w 1217857"/>
              <a:gd name="connsiteY2" fmla="*/ 1715017 h 1715017"/>
              <a:gd name="connsiteX3" fmla="*/ 561975 w 1217857"/>
              <a:gd name="connsiteY3" fmla="*/ 1715017 h 1715017"/>
            </a:gdLst>
            <a:ahLst/>
            <a:cxnLst>
              <a:cxn ang="0">
                <a:pos x="connsiteX0" y="connsiteY0"/>
              </a:cxn>
              <a:cxn ang="0">
                <a:pos x="connsiteX1" y="connsiteY1"/>
              </a:cxn>
              <a:cxn ang="0">
                <a:pos x="connsiteX2" y="connsiteY2"/>
              </a:cxn>
              <a:cxn ang="0">
                <a:pos x="connsiteX3" y="connsiteY3"/>
              </a:cxn>
            </a:cxnLst>
            <a:rect l="l" t="t" r="r" b="b"/>
            <a:pathLst>
              <a:path w="1217857" h="1715017">
                <a:moveTo>
                  <a:pt x="0" y="48142"/>
                </a:moveTo>
                <a:cubicBezTo>
                  <a:pt x="558006" y="-9802"/>
                  <a:pt x="1116013" y="-67745"/>
                  <a:pt x="1209675" y="210067"/>
                </a:cubicBezTo>
                <a:cubicBezTo>
                  <a:pt x="1303337" y="487879"/>
                  <a:pt x="561975" y="1715017"/>
                  <a:pt x="561975" y="1715017"/>
                </a:cubicBezTo>
                <a:lnTo>
                  <a:pt x="561975" y="1715017"/>
                </a:lnTo>
              </a:path>
            </a:pathLst>
          </a:custGeom>
          <a:noFill/>
          <a:ln w="317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5">
            <a:extLst>
              <a:ext uri="{FF2B5EF4-FFF2-40B4-BE49-F238E27FC236}">
                <a16:creationId xmlns:a16="http://schemas.microsoft.com/office/drawing/2014/main" id="{823F5512-3D60-F70D-0449-8C973251BE71}"/>
              </a:ext>
            </a:extLst>
          </p:cNvPr>
          <p:cNvGraphicFramePr>
            <a:graphicFrameLocks noChangeAspect="1"/>
          </p:cNvGraphicFramePr>
          <p:nvPr>
            <p:extLst>
              <p:ext uri="{D42A27DB-BD31-4B8C-83A1-F6EECF244321}">
                <p14:modId xmlns:p14="http://schemas.microsoft.com/office/powerpoint/2010/main" val="261005469"/>
              </p:ext>
            </p:extLst>
          </p:nvPr>
        </p:nvGraphicFramePr>
        <p:xfrm>
          <a:off x="266700" y="5471966"/>
          <a:ext cx="4819650" cy="531812"/>
        </p:xfrm>
        <a:graphic>
          <a:graphicData uri="http://schemas.openxmlformats.org/presentationml/2006/ole">
            <mc:AlternateContent xmlns:mc="http://schemas.openxmlformats.org/markup-compatibility/2006">
              <mc:Choice xmlns:v="urn:schemas-microsoft-com:vml" Requires="v">
                <p:oleObj name="Equation" r:id="rId15" imgW="2755800" imgH="304560" progId="Equation.DSMT4">
                  <p:embed/>
                </p:oleObj>
              </mc:Choice>
              <mc:Fallback>
                <p:oleObj name="Equation" r:id="rId15" imgW="2755800" imgH="304560" progId="Equation.DSMT4">
                  <p:embed/>
                  <p:pic>
                    <p:nvPicPr>
                      <p:cNvPr id="20" name="Object 5">
                        <a:extLst>
                          <a:ext uri="{FF2B5EF4-FFF2-40B4-BE49-F238E27FC236}">
                            <a16:creationId xmlns:a16="http://schemas.microsoft.com/office/drawing/2014/main" id="{823F5512-3D60-F70D-0449-8C973251BE71}"/>
                          </a:ext>
                        </a:extLst>
                      </p:cNvPr>
                      <p:cNvPicPr>
                        <a:picLocks noChangeAspect="1" noChangeArrowheads="1"/>
                      </p:cNvPicPr>
                      <p:nvPr/>
                    </p:nvPicPr>
                    <p:blipFill>
                      <a:blip r:embed="rId16"/>
                      <a:srcRect/>
                      <a:stretch>
                        <a:fillRect/>
                      </a:stretch>
                    </p:blipFill>
                    <p:spPr bwMode="auto">
                      <a:xfrm>
                        <a:off x="266700" y="5471966"/>
                        <a:ext cx="481965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5">
            <a:extLst>
              <a:ext uri="{FF2B5EF4-FFF2-40B4-BE49-F238E27FC236}">
                <a16:creationId xmlns:a16="http://schemas.microsoft.com/office/drawing/2014/main" id="{ACD07E3D-BC6C-0B01-6C1D-49DA877AA0B3}"/>
              </a:ext>
            </a:extLst>
          </p:cNvPr>
          <p:cNvGraphicFramePr>
            <a:graphicFrameLocks noChangeAspect="1"/>
          </p:cNvGraphicFramePr>
          <p:nvPr>
            <p:extLst>
              <p:ext uri="{D42A27DB-BD31-4B8C-83A1-F6EECF244321}">
                <p14:modId xmlns:p14="http://schemas.microsoft.com/office/powerpoint/2010/main" val="3130534593"/>
              </p:ext>
            </p:extLst>
          </p:nvPr>
        </p:nvGraphicFramePr>
        <p:xfrm>
          <a:off x="266700" y="6010178"/>
          <a:ext cx="4664075" cy="531813"/>
        </p:xfrm>
        <a:graphic>
          <a:graphicData uri="http://schemas.openxmlformats.org/presentationml/2006/ole">
            <mc:AlternateContent xmlns:mc="http://schemas.openxmlformats.org/markup-compatibility/2006">
              <mc:Choice xmlns:v="urn:schemas-microsoft-com:vml" Requires="v">
                <p:oleObj name="Equation" r:id="rId17" imgW="2666880" imgH="304560" progId="Equation.DSMT4">
                  <p:embed/>
                </p:oleObj>
              </mc:Choice>
              <mc:Fallback>
                <p:oleObj name="Equation" r:id="rId17" imgW="2666880" imgH="304560" progId="Equation.DSMT4">
                  <p:embed/>
                  <p:pic>
                    <p:nvPicPr>
                      <p:cNvPr id="21" name="Object 5">
                        <a:extLst>
                          <a:ext uri="{FF2B5EF4-FFF2-40B4-BE49-F238E27FC236}">
                            <a16:creationId xmlns:a16="http://schemas.microsoft.com/office/drawing/2014/main" id="{ACD07E3D-BC6C-0B01-6C1D-49DA877AA0B3}"/>
                          </a:ext>
                        </a:extLst>
                      </p:cNvPr>
                      <p:cNvPicPr>
                        <a:picLocks noChangeAspect="1" noChangeArrowheads="1"/>
                      </p:cNvPicPr>
                      <p:nvPr/>
                    </p:nvPicPr>
                    <p:blipFill>
                      <a:blip r:embed="rId18"/>
                      <a:srcRect/>
                      <a:stretch>
                        <a:fillRect/>
                      </a:stretch>
                    </p:blipFill>
                    <p:spPr bwMode="auto">
                      <a:xfrm>
                        <a:off x="266700" y="6010178"/>
                        <a:ext cx="46640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extLst>
      <p:ext uri="{BB962C8B-B14F-4D97-AF65-F5344CB8AC3E}">
        <p14:creationId xmlns:p14="http://schemas.microsoft.com/office/powerpoint/2010/main" val="44543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DE2E-E631-92EF-0A08-183520F9877B}"/>
              </a:ext>
            </a:extLst>
          </p:cNvPr>
          <p:cNvSpPr>
            <a:spLocks noGrp="1"/>
          </p:cNvSpPr>
          <p:nvPr>
            <p:ph type="title"/>
          </p:nvPr>
        </p:nvSpPr>
        <p:spPr>
          <a:xfrm>
            <a:off x="609600" y="274638"/>
            <a:ext cx="9956800" cy="639762"/>
          </a:xfrm>
        </p:spPr>
        <p:txBody>
          <a:bodyPr/>
          <a:lstStyle/>
          <a:p>
            <a:r>
              <a:rPr lang="en-US" dirty="0"/>
              <a:t>What you NEED to KNOW about  P value</a:t>
            </a:r>
          </a:p>
        </p:txBody>
      </p:sp>
      <p:sp>
        <p:nvSpPr>
          <p:cNvPr id="3" name="Content Placeholder 2">
            <a:extLst>
              <a:ext uri="{FF2B5EF4-FFF2-40B4-BE49-F238E27FC236}">
                <a16:creationId xmlns:a16="http://schemas.microsoft.com/office/drawing/2014/main" id="{20B30D17-209B-99C3-088B-E82802C208F9}"/>
              </a:ext>
            </a:extLst>
          </p:cNvPr>
          <p:cNvSpPr>
            <a:spLocks noGrp="1"/>
          </p:cNvSpPr>
          <p:nvPr>
            <p:ph sz="quarter" idx="1"/>
          </p:nvPr>
        </p:nvSpPr>
        <p:spPr>
          <a:xfrm>
            <a:off x="342899" y="1276350"/>
            <a:ext cx="11229975" cy="4873752"/>
          </a:xfrm>
        </p:spPr>
        <p:txBody>
          <a:bodyPr/>
          <a:lstStyle/>
          <a:p>
            <a:r>
              <a:rPr lang="en-US" dirty="0"/>
              <a:t>The P-value is a CONDITIONAL probability</a:t>
            </a:r>
          </a:p>
          <a:p>
            <a:r>
              <a:rPr lang="en-US" dirty="0"/>
              <a:t>To find your P-value, you MUST have a Sample Mean</a:t>
            </a:r>
            <a:br>
              <a:rPr lang="en-US" dirty="0"/>
            </a:br>
            <a:endParaRPr lang="en-US" dirty="0"/>
          </a:p>
          <a:p>
            <a:r>
              <a:rPr lang="en-US" dirty="0"/>
              <a:t>The “GIVEN” part is that the NULL is TRUE, which means our P-</a:t>
            </a:r>
            <a:r>
              <a:rPr lang="en-US" dirty="0" err="1"/>
              <a:t>vaue</a:t>
            </a:r>
            <a:r>
              <a:rPr lang="en-US" dirty="0"/>
              <a:t> depends on the sampling distribution from the NULL hypothesis</a:t>
            </a:r>
            <a:br>
              <a:rPr lang="en-US" dirty="0"/>
            </a:br>
            <a:endParaRPr lang="en-US" dirty="0"/>
          </a:p>
          <a:p>
            <a:r>
              <a:rPr lang="en-US" dirty="0"/>
              <a:t>The probability is an “AREA”, which means it’s the probability that involves the sample mean and all cases that are more extreme</a:t>
            </a:r>
          </a:p>
          <a:p>
            <a:pPr marL="0" indent="0">
              <a:buNone/>
            </a:pPr>
            <a:r>
              <a:rPr lang="en-US" dirty="0"/>
              <a:t> </a:t>
            </a:r>
          </a:p>
          <a:p>
            <a:r>
              <a:rPr lang="en-US" dirty="0"/>
              <a:t>Which extreme side the P-value heads towards depends on the Alternative Hypothesis!!</a:t>
            </a:r>
          </a:p>
        </p:txBody>
      </p:sp>
    </p:spTree>
    <p:extLst>
      <p:ext uri="{BB962C8B-B14F-4D97-AF65-F5344CB8AC3E}">
        <p14:creationId xmlns:p14="http://schemas.microsoft.com/office/powerpoint/2010/main" val="283390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981D-714A-ADA8-E24B-5F2ADED94D8B}"/>
              </a:ext>
            </a:extLst>
          </p:cNvPr>
          <p:cNvSpPr>
            <a:spLocks noGrp="1"/>
          </p:cNvSpPr>
          <p:nvPr>
            <p:ph type="title"/>
          </p:nvPr>
        </p:nvSpPr>
        <p:spPr>
          <a:xfrm>
            <a:off x="371475" y="46038"/>
            <a:ext cx="9956800" cy="529403"/>
          </a:xfrm>
        </p:spPr>
        <p:txBody>
          <a:bodyPr>
            <a:normAutofit fontScale="90000"/>
          </a:bodyPr>
          <a:lstStyle/>
          <a:p>
            <a:r>
              <a:rPr lang="en-US" dirty="0"/>
              <a:t>What’s important about this chapter?</a:t>
            </a:r>
          </a:p>
        </p:txBody>
      </p:sp>
      <p:sp>
        <p:nvSpPr>
          <p:cNvPr id="3" name="Content Placeholder 2">
            <a:extLst>
              <a:ext uri="{FF2B5EF4-FFF2-40B4-BE49-F238E27FC236}">
                <a16:creationId xmlns:a16="http://schemas.microsoft.com/office/drawing/2014/main" id="{9B99A31E-B5DB-074F-D221-F6466EB81DE5}"/>
              </a:ext>
            </a:extLst>
          </p:cNvPr>
          <p:cNvSpPr>
            <a:spLocks noGrp="1"/>
          </p:cNvSpPr>
          <p:nvPr>
            <p:ph sz="quarter" idx="1"/>
          </p:nvPr>
        </p:nvSpPr>
        <p:spPr>
          <a:xfrm>
            <a:off x="26035" y="575441"/>
            <a:ext cx="9956800" cy="529403"/>
          </a:xfrm>
        </p:spPr>
        <p:txBody>
          <a:bodyPr/>
          <a:lstStyle/>
          <a:p>
            <a:r>
              <a:rPr lang="en-US" dirty="0"/>
              <a:t>Suppose we are given a population distribution: </a:t>
            </a:r>
          </a:p>
        </p:txBody>
      </p:sp>
      <p:cxnSp>
        <p:nvCxnSpPr>
          <p:cNvPr id="5" name="Straight Connector 4">
            <a:extLst>
              <a:ext uri="{FF2B5EF4-FFF2-40B4-BE49-F238E27FC236}">
                <a16:creationId xmlns:a16="http://schemas.microsoft.com/office/drawing/2014/main" id="{5AAFBE76-9D98-3740-3AB6-0F3C2E4841C2}"/>
              </a:ext>
            </a:extLst>
          </p:cNvPr>
          <p:cNvCxnSpPr/>
          <p:nvPr/>
        </p:nvCxnSpPr>
        <p:spPr>
          <a:xfrm flipV="1">
            <a:off x="31637" y="5600196"/>
            <a:ext cx="634562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6433862C-0B2B-D356-1F65-62E46C34F9BA}"/>
              </a:ext>
            </a:extLst>
          </p:cNvPr>
          <p:cNvGraphicFramePr>
            <a:graphicFrameLocks noChangeAspect="1"/>
          </p:cNvGraphicFramePr>
          <p:nvPr>
            <p:extLst>
              <p:ext uri="{D42A27DB-BD31-4B8C-83A1-F6EECF244321}">
                <p14:modId xmlns:p14="http://schemas.microsoft.com/office/powerpoint/2010/main" val="2073332624"/>
              </p:ext>
            </p:extLst>
          </p:nvPr>
        </p:nvGraphicFramePr>
        <p:xfrm>
          <a:off x="3006964" y="5600196"/>
          <a:ext cx="420365" cy="532462"/>
        </p:xfrm>
        <a:graphic>
          <a:graphicData uri="http://schemas.openxmlformats.org/presentationml/2006/ole">
            <mc:AlternateContent xmlns:mc="http://schemas.openxmlformats.org/markup-compatibility/2006">
              <mc:Choice xmlns:v="urn:schemas-microsoft-com:vml" Requires="v">
                <p:oleObj name="Equation" r:id="rId4" imgW="190440" imgH="241200" progId="Equation.DSMT4">
                  <p:embed/>
                </p:oleObj>
              </mc:Choice>
              <mc:Fallback>
                <p:oleObj name="Equation" r:id="rId4" imgW="190440" imgH="241200" progId="Equation.DSMT4">
                  <p:embed/>
                  <p:pic>
                    <p:nvPicPr>
                      <p:cNvPr id="9" name="Object 8">
                        <a:extLst>
                          <a:ext uri="{FF2B5EF4-FFF2-40B4-BE49-F238E27FC236}">
                            <a16:creationId xmlns:a16="http://schemas.microsoft.com/office/drawing/2014/main" id="{6433862C-0B2B-D356-1F65-62E46C34F9BA}"/>
                          </a:ext>
                        </a:extLst>
                      </p:cNvPr>
                      <p:cNvPicPr/>
                      <p:nvPr/>
                    </p:nvPicPr>
                    <p:blipFill>
                      <a:blip r:embed="rId5"/>
                      <a:stretch>
                        <a:fillRect/>
                      </a:stretch>
                    </p:blipFill>
                    <p:spPr>
                      <a:xfrm>
                        <a:off x="3006964" y="5600196"/>
                        <a:ext cx="420365" cy="532462"/>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9BC73322-D8E9-ED52-1FD4-D9D26A3B4CAD}"/>
              </a:ext>
            </a:extLst>
          </p:cNvPr>
          <p:cNvPicPr>
            <a:picLocks noChangeAspect="1"/>
          </p:cNvPicPr>
          <p:nvPr/>
        </p:nvPicPr>
        <p:blipFill>
          <a:blip r:embed="rId6"/>
          <a:stretch>
            <a:fillRect/>
          </a:stretch>
        </p:blipFill>
        <p:spPr>
          <a:xfrm>
            <a:off x="-84718" y="3312301"/>
            <a:ext cx="6561804" cy="2672956"/>
          </a:xfrm>
          <a:prstGeom prst="rect">
            <a:avLst/>
          </a:prstGeom>
          <a:solidFill>
            <a:schemeClr val="bg1">
              <a:alpha val="0"/>
            </a:schemeClr>
          </a:solidFill>
        </p:spPr>
      </p:pic>
      <p:cxnSp>
        <p:nvCxnSpPr>
          <p:cNvPr id="8" name="Straight Connector 7">
            <a:extLst>
              <a:ext uri="{FF2B5EF4-FFF2-40B4-BE49-F238E27FC236}">
                <a16:creationId xmlns:a16="http://schemas.microsoft.com/office/drawing/2014/main" id="{E8F7876E-E3CE-5768-C24A-029B60859CDC}"/>
              </a:ext>
            </a:extLst>
          </p:cNvPr>
          <p:cNvCxnSpPr>
            <a:cxnSpLocks/>
          </p:cNvCxnSpPr>
          <p:nvPr/>
        </p:nvCxnSpPr>
        <p:spPr>
          <a:xfrm>
            <a:off x="3264619" y="2864879"/>
            <a:ext cx="0" cy="267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C99B24-1F1A-2BBD-2324-EF73867C4683}"/>
              </a:ext>
            </a:extLst>
          </p:cNvPr>
          <p:cNvSpPr txBox="1"/>
          <p:nvPr/>
        </p:nvSpPr>
        <p:spPr>
          <a:xfrm>
            <a:off x="133003" y="6132658"/>
            <a:ext cx="5145961" cy="430887"/>
          </a:xfrm>
          <a:prstGeom prst="rect">
            <a:avLst/>
          </a:prstGeom>
          <a:noFill/>
        </p:spPr>
        <p:txBody>
          <a:bodyPr wrap="none" rtlCol="0">
            <a:spAutoFit/>
          </a:bodyPr>
          <a:lstStyle/>
          <a:p>
            <a:r>
              <a:rPr lang="en-US" sz="2200" dirty="0">
                <a:solidFill>
                  <a:srgbClr val="FF0000"/>
                </a:solidFill>
              </a:rPr>
              <a:t>Population distribution can be “Uniform”</a:t>
            </a:r>
          </a:p>
        </p:txBody>
      </p:sp>
      <p:pic>
        <p:nvPicPr>
          <p:cNvPr id="7" name="Picture 6">
            <a:extLst>
              <a:ext uri="{FF2B5EF4-FFF2-40B4-BE49-F238E27FC236}">
                <a16:creationId xmlns:a16="http://schemas.microsoft.com/office/drawing/2014/main" id="{C44AD959-D468-A9CB-A9E8-8EB59786EBC4}"/>
              </a:ext>
            </a:extLst>
          </p:cNvPr>
          <p:cNvPicPr>
            <a:picLocks noChangeAspect="1"/>
          </p:cNvPicPr>
          <p:nvPr/>
        </p:nvPicPr>
        <p:blipFill>
          <a:blip r:embed="rId7"/>
          <a:stretch>
            <a:fillRect/>
          </a:stretch>
        </p:blipFill>
        <p:spPr>
          <a:xfrm>
            <a:off x="571641" y="2700105"/>
            <a:ext cx="5615676" cy="3274992"/>
          </a:xfrm>
          <a:prstGeom prst="rect">
            <a:avLst/>
          </a:prstGeom>
        </p:spPr>
      </p:pic>
      <p:sp>
        <p:nvSpPr>
          <p:cNvPr id="10" name="TextBox 9">
            <a:extLst>
              <a:ext uri="{FF2B5EF4-FFF2-40B4-BE49-F238E27FC236}">
                <a16:creationId xmlns:a16="http://schemas.microsoft.com/office/drawing/2014/main" id="{3733AF24-CC67-92C3-65E1-CC711C3BC26D}"/>
              </a:ext>
            </a:extLst>
          </p:cNvPr>
          <p:cNvSpPr txBox="1"/>
          <p:nvPr/>
        </p:nvSpPr>
        <p:spPr>
          <a:xfrm>
            <a:off x="5194842" y="6132658"/>
            <a:ext cx="1584088" cy="430887"/>
          </a:xfrm>
          <a:prstGeom prst="rect">
            <a:avLst/>
          </a:prstGeom>
          <a:noFill/>
        </p:spPr>
        <p:txBody>
          <a:bodyPr wrap="none" rtlCol="0">
            <a:spAutoFit/>
          </a:bodyPr>
          <a:lstStyle/>
          <a:p>
            <a:r>
              <a:rPr lang="en-US" sz="2200" dirty="0">
                <a:solidFill>
                  <a:srgbClr val="FF0000"/>
                </a:solidFill>
              </a:rPr>
              <a:t>, “Irregular”</a:t>
            </a:r>
          </a:p>
        </p:txBody>
      </p:sp>
      <p:pic>
        <p:nvPicPr>
          <p:cNvPr id="12" name="Picture 11">
            <a:extLst>
              <a:ext uri="{FF2B5EF4-FFF2-40B4-BE49-F238E27FC236}">
                <a16:creationId xmlns:a16="http://schemas.microsoft.com/office/drawing/2014/main" id="{90425A94-1A9D-60CA-6224-BBB381ACDC66}"/>
              </a:ext>
            </a:extLst>
          </p:cNvPr>
          <p:cNvPicPr>
            <a:picLocks noChangeAspect="1"/>
          </p:cNvPicPr>
          <p:nvPr/>
        </p:nvPicPr>
        <p:blipFill>
          <a:blip r:embed="rId8"/>
          <a:stretch>
            <a:fillRect/>
          </a:stretch>
        </p:blipFill>
        <p:spPr>
          <a:xfrm>
            <a:off x="848710" y="2956614"/>
            <a:ext cx="5615676" cy="2930344"/>
          </a:xfrm>
          <a:prstGeom prst="rect">
            <a:avLst/>
          </a:prstGeom>
        </p:spPr>
      </p:pic>
      <p:sp>
        <p:nvSpPr>
          <p:cNvPr id="13" name="TextBox 12">
            <a:extLst>
              <a:ext uri="{FF2B5EF4-FFF2-40B4-BE49-F238E27FC236}">
                <a16:creationId xmlns:a16="http://schemas.microsoft.com/office/drawing/2014/main" id="{FFF6FE5F-EE59-BB5E-186F-ECA23AAE96E7}"/>
              </a:ext>
            </a:extLst>
          </p:cNvPr>
          <p:cNvSpPr txBox="1"/>
          <p:nvPr/>
        </p:nvSpPr>
        <p:spPr>
          <a:xfrm>
            <a:off x="6699400" y="6132658"/>
            <a:ext cx="1534394" cy="430887"/>
          </a:xfrm>
          <a:prstGeom prst="rect">
            <a:avLst/>
          </a:prstGeom>
          <a:noFill/>
        </p:spPr>
        <p:txBody>
          <a:bodyPr wrap="none" rtlCol="0">
            <a:spAutoFit/>
          </a:bodyPr>
          <a:lstStyle/>
          <a:p>
            <a:r>
              <a:rPr lang="en-US" sz="2200" dirty="0">
                <a:solidFill>
                  <a:srgbClr val="FF0000"/>
                </a:solidFill>
              </a:rPr>
              <a:t>, “Skewed”</a:t>
            </a:r>
          </a:p>
        </p:txBody>
      </p:sp>
      <p:pic>
        <p:nvPicPr>
          <p:cNvPr id="14" name="Picture 13">
            <a:extLst>
              <a:ext uri="{FF2B5EF4-FFF2-40B4-BE49-F238E27FC236}">
                <a16:creationId xmlns:a16="http://schemas.microsoft.com/office/drawing/2014/main" id="{AD1BCDCB-23EB-226E-0846-D5607FBEBA5E}"/>
              </a:ext>
            </a:extLst>
          </p:cNvPr>
          <p:cNvPicPr>
            <a:picLocks noChangeAspect="1"/>
          </p:cNvPicPr>
          <p:nvPr/>
        </p:nvPicPr>
        <p:blipFill>
          <a:blip r:embed="rId9"/>
          <a:stretch>
            <a:fillRect/>
          </a:stretch>
        </p:blipFill>
        <p:spPr>
          <a:xfrm>
            <a:off x="164121" y="2969949"/>
            <a:ext cx="6134956" cy="2934109"/>
          </a:xfrm>
          <a:prstGeom prst="rect">
            <a:avLst/>
          </a:prstGeom>
        </p:spPr>
      </p:pic>
      <p:sp>
        <p:nvSpPr>
          <p:cNvPr id="15" name="TextBox 14">
            <a:extLst>
              <a:ext uri="{FF2B5EF4-FFF2-40B4-BE49-F238E27FC236}">
                <a16:creationId xmlns:a16="http://schemas.microsoft.com/office/drawing/2014/main" id="{D489E62E-AC64-189C-2E9C-B3CCB343B5AD}"/>
              </a:ext>
            </a:extLst>
          </p:cNvPr>
          <p:cNvSpPr txBox="1"/>
          <p:nvPr/>
        </p:nvSpPr>
        <p:spPr>
          <a:xfrm>
            <a:off x="8115243" y="6151577"/>
            <a:ext cx="1943161" cy="430887"/>
          </a:xfrm>
          <a:prstGeom prst="rect">
            <a:avLst/>
          </a:prstGeom>
          <a:noFill/>
        </p:spPr>
        <p:txBody>
          <a:bodyPr wrap="none" rtlCol="0">
            <a:spAutoFit/>
          </a:bodyPr>
          <a:lstStyle/>
          <a:p>
            <a:r>
              <a:rPr lang="en-US" sz="2200" dirty="0">
                <a:solidFill>
                  <a:srgbClr val="FF0000"/>
                </a:solidFill>
              </a:rPr>
              <a:t>, OR “Normal”</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1F9A7ADA-4A5C-64B1-A165-293A3D95EF8A}"/>
                  </a:ext>
                </a:extLst>
              </p:cNvPr>
              <p:cNvSpPr txBox="1">
                <a:spLocks/>
              </p:cNvSpPr>
              <p:nvPr/>
            </p:nvSpPr>
            <p:spPr bwMode="auto">
              <a:xfrm>
                <a:off x="49227" y="1045895"/>
                <a:ext cx="11480578" cy="830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If our sample size “n” bigger than 30, the sampling distribution of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b="0" i="1" dirty="0" smtClean="0">
                        <a:latin typeface="Cambria Math" panose="02040503050406030204" pitchFamily="18" charset="0"/>
                      </a:rPr>
                      <m:t> </m:t>
                    </m:r>
                  </m:oMath>
                </a14:m>
                <a:r>
                  <a:rPr lang="en-US" dirty="0" err="1"/>
                  <a:t>should</a:t>
                </a:r>
                <a:r>
                  <a:rPr lang="en-US" dirty="0"/>
                  <a:t> be normally distributed [SRS &amp; Independence]</a:t>
                </a:r>
              </a:p>
            </p:txBody>
          </p:sp>
        </mc:Choice>
        <mc:Fallback xmlns="">
          <p:sp>
            <p:nvSpPr>
              <p:cNvPr id="16" name="Content Placeholder 2">
                <a:extLst>
                  <a:ext uri="{FF2B5EF4-FFF2-40B4-BE49-F238E27FC236}">
                    <a16:creationId xmlns:a16="http://schemas.microsoft.com/office/drawing/2014/main" id="{1F9A7ADA-4A5C-64B1-A165-293A3D95EF8A}"/>
                  </a:ext>
                </a:extLst>
              </p:cNvPr>
              <p:cNvSpPr txBox="1">
                <a:spLocks noRot="1" noChangeAspect="1" noMove="1" noResize="1" noEditPoints="1" noAdjustHandles="1" noChangeArrowheads="1" noChangeShapeType="1" noTextEdit="1"/>
              </p:cNvSpPr>
              <p:nvPr/>
            </p:nvSpPr>
            <p:spPr bwMode="auto">
              <a:xfrm>
                <a:off x="49227" y="1045895"/>
                <a:ext cx="11480578" cy="830696"/>
              </a:xfrm>
              <a:prstGeom prst="rect">
                <a:avLst/>
              </a:prstGeom>
              <a:blipFill>
                <a:blip r:embed="rId10"/>
                <a:stretch>
                  <a:fillRect l="-212" t="-5882" r="-425"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B2E0A734-4F5B-8382-8097-8E6948E9C8E3}"/>
              </a:ext>
            </a:extLst>
          </p:cNvPr>
          <p:cNvGrpSpPr>
            <a:grpSpLocks/>
          </p:cNvGrpSpPr>
          <p:nvPr/>
        </p:nvGrpSpPr>
        <p:grpSpPr bwMode="auto">
          <a:xfrm>
            <a:off x="2083751" y="3312301"/>
            <a:ext cx="2401396" cy="2078259"/>
            <a:chOff x="3210560" y="1639147"/>
            <a:chExt cx="5188373" cy="1789369"/>
          </a:xfrm>
          <a:solidFill>
            <a:srgbClr val="FFC000">
              <a:alpha val="65000"/>
            </a:srgbClr>
          </a:solidFill>
        </p:grpSpPr>
        <p:sp>
          <p:nvSpPr>
            <p:cNvPr id="18" name="Freeform: Shape 17">
              <a:extLst>
                <a:ext uri="{FF2B5EF4-FFF2-40B4-BE49-F238E27FC236}">
                  <a16:creationId xmlns:a16="http://schemas.microsoft.com/office/drawing/2014/main" id="{0581A501-141C-9C0C-7F19-1281C97A8109}"/>
                </a:ext>
              </a:extLst>
            </p:cNvPr>
            <p:cNvSpPr/>
            <p:nvPr/>
          </p:nvSpPr>
          <p:spPr>
            <a:xfrm>
              <a:off x="3210560" y="1639147"/>
              <a:ext cx="5188373" cy="1727448"/>
            </a:xfrm>
            <a:custGeom>
              <a:avLst/>
              <a:gdLst>
                <a:gd name="connsiteX0" fmla="*/ 0 w 5188373"/>
                <a:gd name="connsiteY0" fmla="*/ 1727200 h 1727200"/>
                <a:gd name="connsiteX1" fmla="*/ 108373 w 5188373"/>
                <a:gd name="connsiteY1" fmla="*/ 1720426 h 1727200"/>
                <a:gd name="connsiteX2" fmla="*/ 358987 w 5188373"/>
                <a:gd name="connsiteY2" fmla="*/ 1700106 h 1727200"/>
                <a:gd name="connsiteX3" fmla="*/ 433493 w 5188373"/>
                <a:gd name="connsiteY3" fmla="*/ 1652693 h 1727200"/>
                <a:gd name="connsiteX4" fmla="*/ 480907 w 5188373"/>
                <a:gd name="connsiteY4" fmla="*/ 1639146 h 1727200"/>
                <a:gd name="connsiteX5" fmla="*/ 568960 w 5188373"/>
                <a:gd name="connsiteY5" fmla="*/ 1591733 h 1727200"/>
                <a:gd name="connsiteX6" fmla="*/ 609600 w 5188373"/>
                <a:gd name="connsiteY6" fmla="*/ 1564640 h 1727200"/>
                <a:gd name="connsiteX7" fmla="*/ 717973 w 5188373"/>
                <a:gd name="connsiteY7" fmla="*/ 1510453 h 1727200"/>
                <a:gd name="connsiteX8" fmla="*/ 806027 w 5188373"/>
                <a:gd name="connsiteY8" fmla="*/ 1435946 h 1727200"/>
                <a:gd name="connsiteX9" fmla="*/ 833120 w 5188373"/>
                <a:gd name="connsiteY9" fmla="*/ 1429173 h 1727200"/>
                <a:gd name="connsiteX10" fmla="*/ 860213 w 5188373"/>
                <a:gd name="connsiteY10" fmla="*/ 1395306 h 1727200"/>
                <a:gd name="connsiteX11" fmla="*/ 955040 w 5188373"/>
                <a:gd name="connsiteY11" fmla="*/ 1327573 h 1727200"/>
                <a:gd name="connsiteX12" fmla="*/ 1029547 w 5188373"/>
                <a:gd name="connsiteY12" fmla="*/ 1286933 h 1727200"/>
                <a:gd name="connsiteX13" fmla="*/ 1049867 w 5188373"/>
                <a:gd name="connsiteY13" fmla="*/ 1273386 h 1727200"/>
                <a:gd name="connsiteX14" fmla="*/ 1097280 w 5188373"/>
                <a:gd name="connsiteY14" fmla="*/ 1225973 h 1727200"/>
                <a:gd name="connsiteX15" fmla="*/ 1158240 w 5188373"/>
                <a:gd name="connsiteY15" fmla="*/ 1158240 h 1727200"/>
                <a:gd name="connsiteX16" fmla="*/ 1192107 w 5188373"/>
                <a:gd name="connsiteY16" fmla="*/ 1104053 h 1727200"/>
                <a:gd name="connsiteX17" fmla="*/ 1225973 w 5188373"/>
                <a:gd name="connsiteY17" fmla="*/ 1070186 h 1727200"/>
                <a:gd name="connsiteX18" fmla="*/ 1273387 w 5188373"/>
                <a:gd name="connsiteY18" fmla="*/ 1009226 h 1727200"/>
                <a:gd name="connsiteX19" fmla="*/ 1293707 w 5188373"/>
                <a:gd name="connsiteY19" fmla="*/ 988906 h 1727200"/>
                <a:gd name="connsiteX20" fmla="*/ 1327573 w 5188373"/>
                <a:gd name="connsiteY20" fmla="*/ 948266 h 1727200"/>
                <a:gd name="connsiteX21" fmla="*/ 1361440 w 5188373"/>
                <a:gd name="connsiteY21" fmla="*/ 927946 h 1727200"/>
                <a:gd name="connsiteX22" fmla="*/ 1388533 w 5188373"/>
                <a:gd name="connsiteY22" fmla="*/ 907626 h 1727200"/>
                <a:gd name="connsiteX23" fmla="*/ 1435947 w 5188373"/>
                <a:gd name="connsiteY23" fmla="*/ 853440 h 1727200"/>
                <a:gd name="connsiteX24" fmla="*/ 1456267 w 5188373"/>
                <a:gd name="connsiteY24" fmla="*/ 833120 h 1727200"/>
                <a:gd name="connsiteX25" fmla="*/ 1490133 w 5188373"/>
                <a:gd name="connsiteY25" fmla="*/ 772160 h 1727200"/>
                <a:gd name="connsiteX26" fmla="*/ 1524000 w 5188373"/>
                <a:gd name="connsiteY26" fmla="*/ 711200 h 1727200"/>
                <a:gd name="connsiteX27" fmla="*/ 1591733 w 5188373"/>
                <a:gd name="connsiteY27" fmla="*/ 602826 h 1727200"/>
                <a:gd name="connsiteX28" fmla="*/ 1598507 w 5188373"/>
                <a:gd name="connsiteY28" fmla="*/ 568960 h 1727200"/>
                <a:gd name="connsiteX29" fmla="*/ 1625600 w 5188373"/>
                <a:gd name="connsiteY29" fmla="*/ 548640 h 1727200"/>
                <a:gd name="connsiteX30" fmla="*/ 1652693 w 5188373"/>
                <a:gd name="connsiteY30" fmla="*/ 514773 h 1727200"/>
                <a:gd name="connsiteX31" fmla="*/ 1679787 w 5188373"/>
                <a:gd name="connsiteY31" fmla="*/ 501226 h 1727200"/>
                <a:gd name="connsiteX32" fmla="*/ 1706880 w 5188373"/>
                <a:gd name="connsiteY32" fmla="*/ 480906 h 1727200"/>
                <a:gd name="connsiteX33" fmla="*/ 1727200 w 5188373"/>
                <a:gd name="connsiteY33" fmla="*/ 467360 h 1727200"/>
                <a:gd name="connsiteX34" fmla="*/ 1761067 w 5188373"/>
                <a:gd name="connsiteY34" fmla="*/ 433493 h 1727200"/>
                <a:gd name="connsiteX35" fmla="*/ 1788160 w 5188373"/>
                <a:gd name="connsiteY35" fmla="*/ 399626 h 1727200"/>
                <a:gd name="connsiteX36" fmla="*/ 1849120 w 5188373"/>
                <a:gd name="connsiteY36" fmla="*/ 270933 h 1727200"/>
                <a:gd name="connsiteX37" fmla="*/ 1910080 w 5188373"/>
                <a:gd name="connsiteY37" fmla="*/ 203200 h 1727200"/>
                <a:gd name="connsiteX38" fmla="*/ 1950720 w 5188373"/>
                <a:gd name="connsiteY38" fmla="*/ 176106 h 1727200"/>
                <a:gd name="connsiteX39" fmla="*/ 2004907 w 5188373"/>
                <a:gd name="connsiteY39" fmla="*/ 162560 h 1727200"/>
                <a:gd name="connsiteX40" fmla="*/ 2092960 w 5188373"/>
                <a:gd name="connsiteY40" fmla="*/ 121920 h 1727200"/>
                <a:gd name="connsiteX41" fmla="*/ 2153920 w 5188373"/>
                <a:gd name="connsiteY41" fmla="*/ 94826 h 1727200"/>
                <a:gd name="connsiteX42" fmla="*/ 2194560 w 5188373"/>
                <a:gd name="connsiteY42" fmla="*/ 81280 h 1727200"/>
                <a:gd name="connsiteX43" fmla="*/ 2214880 w 5188373"/>
                <a:gd name="connsiteY43" fmla="*/ 67733 h 1727200"/>
                <a:gd name="connsiteX44" fmla="*/ 2241973 w 5188373"/>
                <a:gd name="connsiteY44" fmla="*/ 60960 h 1727200"/>
                <a:gd name="connsiteX45" fmla="*/ 2309707 w 5188373"/>
                <a:gd name="connsiteY45" fmla="*/ 47413 h 1727200"/>
                <a:gd name="connsiteX46" fmla="*/ 2350347 w 5188373"/>
                <a:gd name="connsiteY46" fmla="*/ 20320 h 1727200"/>
                <a:gd name="connsiteX47" fmla="*/ 2397760 w 5188373"/>
                <a:gd name="connsiteY47" fmla="*/ 13546 h 1727200"/>
                <a:gd name="connsiteX48" fmla="*/ 2438400 w 5188373"/>
                <a:gd name="connsiteY48" fmla="*/ 0 h 1727200"/>
                <a:gd name="connsiteX49" fmla="*/ 2702560 w 5188373"/>
                <a:gd name="connsiteY49" fmla="*/ 20320 h 1727200"/>
                <a:gd name="connsiteX50" fmla="*/ 2743200 w 5188373"/>
                <a:gd name="connsiteY50" fmla="*/ 40640 h 1727200"/>
                <a:gd name="connsiteX51" fmla="*/ 2858347 w 5188373"/>
                <a:gd name="connsiteY51" fmla="*/ 81280 h 1727200"/>
                <a:gd name="connsiteX52" fmla="*/ 2939627 w 5188373"/>
                <a:gd name="connsiteY52" fmla="*/ 135466 h 1727200"/>
                <a:gd name="connsiteX53" fmla="*/ 2973493 w 5188373"/>
                <a:gd name="connsiteY53" fmla="*/ 169333 h 1727200"/>
                <a:gd name="connsiteX54" fmla="*/ 2993813 w 5188373"/>
                <a:gd name="connsiteY54" fmla="*/ 196426 h 1727200"/>
                <a:gd name="connsiteX55" fmla="*/ 3020907 w 5188373"/>
                <a:gd name="connsiteY55" fmla="*/ 223520 h 1727200"/>
                <a:gd name="connsiteX56" fmla="*/ 3054773 w 5188373"/>
                <a:gd name="connsiteY56" fmla="*/ 291253 h 1727200"/>
                <a:gd name="connsiteX57" fmla="*/ 3068320 w 5188373"/>
                <a:gd name="connsiteY57" fmla="*/ 325120 h 1727200"/>
                <a:gd name="connsiteX58" fmla="*/ 3129280 w 5188373"/>
                <a:gd name="connsiteY58" fmla="*/ 372533 h 1727200"/>
                <a:gd name="connsiteX59" fmla="*/ 3176693 w 5188373"/>
                <a:gd name="connsiteY59" fmla="*/ 419946 h 1727200"/>
                <a:gd name="connsiteX60" fmla="*/ 3197013 w 5188373"/>
                <a:gd name="connsiteY60" fmla="*/ 447040 h 1727200"/>
                <a:gd name="connsiteX61" fmla="*/ 3230880 w 5188373"/>
                <a:gd name="connsiteY61" fmla="*/ 460586 h 1727200"/>
                <a:gd name="connsiteX62" fmla="*/ 3278293 w 5188373"/>
                <a:gd name="connsiteY62" fmla="*/ 508000 h 1727200"/>
                <a:gd name="connsiteX63" fmla="*/ 3325707 w 5188373"/>
                <a:gd name="connsiteY63" fmla="*/ 555413 h 1727200"/>
                <a:gd name="connsiteX64" fmla="*/ 3346027 w 5188373"/>
                <a:gd name="connsiteY64" fmla="*/ 582506 h 1727200"/>
                <a:gd name="connsiteX65" fmla="*/ 3366347 w 5188373"/>
                <a:gd name="connsiteY65" fmla="*/ 602826 h 1727200"/>
                <a:gd name="connsiteX66" fmla="*/ 3386667 w 5188373"/>
                <a:gd name="connsiteY66" fmla="*/ 636693 h 1727200"/>
                <a:gd name="connsiteX67" fmla="*/ 3467947 w 5188373"/>
                <a:gd name="connsiteY67" fmla="*/ 738293 h 1727200"/>
                <a:gd name="connsiteX68" fmla="*/ 3522133 w 5188373"/>
                <a:gd name="connsiteY68" fmla="*/ 799253 h 1727200"/>
                <a:gd name="connsiteX69" fmla="*/ 3535680 w 5188373"/>
                <a:gd name="connsiteY69" fmla="*/ 819573 h 1727200"/>
                <a:gd name="connsiteX70" fmla="*/ 3569547 w 5188373"/>
                <a:gd name="connsiteY70" fmla="*/ 839893 h 1727200"/>
                <a:gd name="connsiteX71" fmla="*/ 3589867 w 5188373"/>
                <a:gd name="connsiteY71" fmla="*/ 860213 h 1727200"/>
                <a:gd name="connsiteX72" fmla="*/ 3637280 w 5188373"/>
                <a:gd name="connsiteY72" fmla="*/ 887306 h 1727200"/>
                <a:gd name="connsiteX73" fmla="*/ 3657600 w 5188373"/>
                <a:gd name="connsiteY73" fmla="*/ 921173 h 1727200"/>
                <a:gd name="connsiteX74" fmla="*/ 3711787 w 5188373"/>
                <a:gd name="connsiteY74" fmla="*/ 968586 h 1727200"/>
                <a:gd name="connsiteX75" fmla="*/ 3752427 w 5188373"/>
                <a:gd name="connsiteY75" fmla="*/ 1036320 h 1727200"/>
                <a:gd name="connsiteX76" fmla="*/ 3765973 w 5188373"/>
                <a:gd name="connsiteY76" fmla="*/ 1056640 h 1727200"/>
                <a:gd name="connsiteX77" fmla="*/ 3779520 w 5188373"/>
                <a:gd name="connsiteY77" fmla="*/ 1083733 h 1727200"/>
                <a:gd name="connsiteX78" fmla="*/ 3799840 w 5188373"/>
                <a:gd name="connsiteY78" fmla="*/ 1117600 h 1727200"/>
                <a:gd name="connsiteX79" fmla="*/ 3826933 w 5188373"/>
                <a:gd name="connsiteY79" fmla="*/ 1131146 h 1727200"/>
                <a:gd name="connsiteX80" fmla="*/ 3854027 w 5188373"/>
                <a:gd name="connsiteY80" fmla="*/ 1151466 h 1727200"/>
                <a:gd name="connsiteX81" fmla="*/ 3908213 w 5188373"/>
                <a:gd name="connsiteY81" fmla="*/ 1185333 h 1727200"/>
                <a:gd name="connsiteX82" fmla="*/ 3928533 w 5188373"/>
                <a:gd name="connsiteY82" fmla="*/ 1212426 h 1727200"/>
                <a:gd name="connsiteX83" fmla="*/ 3948853 w 5188373"/>
                <a:gd name="connsiteY83" fmla="*/ 1219200 h 1727200"/>
                <a:gd name="connsiteX84" fmla="*/ 3982720 w 5188373"/>
                <a:gd name="connsiteY84" fmla="*/ 1246293 h 1727200"/>
                <a:gd name="connsiteX85" fmla="*/ 4016587 w 5188373"/>
                <a:gd name="connsiteY85" fmla="*/ 1259840 h 1727200"/>
                <a:gd name="connsiteX86" fmla="*/ 4043680 w 5188373"/>
                <a:gd name="connsiteY86" fmla="*/ 1280160 h 1727200"/>
                <a:gd name="connsiteX87" fmla="*/ 4097867 w 5188373"/>
                <a:gd name="connsiteY87" fmla="*/ 1307253 h 1727200"/>
                <a:gd name="connsiteX88" fmla="*/ 4138507 w 5188373"/>
                <a:gd name="connsiteY88" fmla="*/ 1347893 h 1727200"/>
                <a:gd name="connsiteX89" fmla="*/ 4179147 w 5188373"/>
                <a:gd name="connsiteY89" fmla="*/ 1388533 h 1727200"/>
                <a:gd name="connsiteX90" fmla="*/ 4213013 w 5188373"/>
                <a:gd name="connsiteY90" fmla="*/ 1415626 h 1727200"/>
                <a:gd name="connsiteX91" fmla="*/ 4233333 w 5188373"/>
                <a:gd name="connsiteY91" fmla="*/ 1429173 h 1727200"/>
                <a:gd name="connsiteX92" fmla="*/ 4260427 w 5188373"/>
                <a:gd name="connsiteY92" fmla="*/ 1449493 h 1727200"/>
                <a:gd name="connsiteX93" fmla="*/ 4294293 w 5188373"/>
                <a:gd name="connsiteY93" fmla="*/ 1456266 h 1727200"/>
                <a:gd name="connsiteX94" fmla="*/ 4348480 w 5188373"/>
                <a:gd name="connsiteY94" fmla="*/ 1496906 h 1727200"/>
                <a:gd name="connsiteX95" fmla="*/ 4402667 w 5188373"/>
                <a:gd name="connsiteY95" fmla="*/ 1530773 h 1727200"/>
                <a:gd name="connsiteX96" fmla="*/ 4436533 w 5188373"/>
                <a:gd name="connsiteY96" fmla="*/ 1551093 h 1727200"/>
                <a:gd name="connsiteX97" fmla="*/ 4470400 w 5188373"/>
                <a:gd name="connsiteY97" fmla="*/ 1557866 h 1727200"/>
                <a:gd name="connsiteX98" fmla="*/ 4524587 w 5188373"/>
                <a:gd name="connsiteY98" fmla="*/ 1591733 h 1727200"/>
                <a:gd name="connsiteX99" fmla="*/ 4585547 w 5188373"/>
                <a:gd name="connsiteY99" fmla="*/ 1618826 h 1727200"/>
                <a:gd name="connsiteX100" fmla="*/ 4727787 w 5188373"/>
                <a:gd name="connsiteY100" fmla="*/ 1666240 h 1727200"/>
                <a:gd name="connsiteX101" fmla="*/ 4761653 w 5188373"/>
                <a:gd name="connsiteY101" fmla="*/ 1673013 h 1727200"/>
                <a:gd name="connsiteX102" fmla="*/ 4836160 w 5188373"/>
                <a:gd name="connsiteY102" fmla="*/ 1679786 h 1727200"/>
                <a:gd name="connsiteX103" fmla="*/ 4863253 w 5188373"/>
                <a:gd name="connsiteY103" fmla="*/ 1693333 h 1727200"/>
                <a:gd name="connsiteX104" fmla="*/ 5134187 w 5188373"/>
                <a:gd name="connsiteY104" fmla="*/ 1700106 h 1727200"/>
                <a:gd name="connsiteX105" fmla="*/ 5188373 w 5188373"/>
                <a:gd name="connsiteY105" fmla="*/ 170688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88373" h="1727200">
                  <a:moveTo>
                    <a:pt x="0" y="1727200"/>
                  </a:moveTo>
                  <a:lnTo>
                    <a:pt x="108373" y="1720426"/>
                  </a:lnTo>
                  <a:lnTo>
                    <a:pt x="358987" y="1700106"/>
                  </a:lnTo>
                  <a:cubicBezTo>
                    <a:pt x="480306" y="1659668"/>
                    <a:pt x="316262" y="1721079"/>
                    <a:pt x="433493" y="1652693"/>
                  </a:cubicBezTo>
                  <a:cubicBezTo>
                    <a:pt x="447691" y="1644411"/>
                    <a:pt x="465102" y="1643662"/>
                    <a:pt x="480907" y="1639146"/>
                  </a:cubicBezTo>
                  <a:cubicBezTo>
                    <a:pt x="586480" y="1568765"/>
                    <a:pt x="453116" y="1654111"/>
                    <a:pt x="568960" y="1591733"/>
                  </a:cubicBezTo>
                  <a:cubicBezTo>
                    <a:pt x="583295" y="1584014"/>
                    <a:pt x="595038" y="1571921"/>
                    <a:pt x="609600" y="1564640"/>
                  </a:cubicBezTo>
                  <a:cubicBezTo>
                    <a:pt x="662394" y="1538243"/>
                    <a:pt x="661643" y="1566780"/>
                    <a:pt x="717973" y="1510453"/>
                  </a:cubicBezTo>
                  <a:cubicBezTo>
                    <a:pt x="738465" y="1489962"/>
                    <a:pt x="784981" y="1441207"/>
                    <a:pt x="806027" y="1435946"/>
                  </a:cubicBezTo>
                  <a:lnTo>
                    <a:pt x="833120" y="1429173"/>
                  </a:lnTo>
                  <a:cubicBezTo>
                    <a:pt x="842151" y="1417884"/>
                    <a:pt x="849990" y="1405529"/>
                    <a:pt x="860213" y="1395306"/>
                  </a:cubicBezTo>
                  <a:cubicBezTo>
                    <a:pt x="887891" y="1367628"/>
                    <a:pt x="921322" y="1346840"/>
                    <a:pt x="955040" y="1327573"/>
                  </a:cubicBezTo>
                  <a:cubicBezTo>
                    <a:pt x="1052180" y="1272064"/>
                    <a:pt x="943816" y="1340515"/>
                    <a:pt x="1029547" y="1286933"/>
                  </a:cubicBezTo>
                  <a:cubicBezTo>
                    <a:pt x="1036450" y="1282618"/>
                    <a:pt x="1043816" y="1278832"/>
                    <a:pt x="1049867" y="1273386"/>
                  </a:cubicBezTo>
                  <a:cubicBezTo>
                    <a:pt x="1066480" y="1258434"/>
                    <a:pt x="1081476" y="1241777"/>
                    <a:pt x="1097280" y="1225973"/>
                  </a:cubicBezTo>
                  <a:cubicBezTo>
                    <a:pt x="1121616" y="1201637"/>
                    <a:pt x="1137219" y="1187669"/>
                    <a:pt x="1158240" y="1158240"/>
                  </a:cubicBezTo>
                  <a:cubicBezTo>
                    <a:pt x="1170620" y="1140908"/>
                    <a:pt x="1179120" y="1120936"/>
                    <a:pt x="1192107" y="1104053"/>
                  </a:cubicBezTo>
                  <a:cubicBezTo>
                    <a:pt x="1201841" y="1091399"/>
                    <a:pt x="1215583" y="1082307"/>
                    <a:pt x="1225973" y="1070186"/>
                  </a:cubicBezTo>
                  <a:cubicBezTo>
                    <a:pt x="1242726" y="1050641"/>
                    <a:pt x="1255184" y="1027429"/>
                    <a:pt x="1273387" y="1009226"/>
                  </a:cubicBezTo>
                  <a:cubicBezTo>
                    <a:pt x="1280160" y="1002453"/>
                    <a:pt x="1287343" y="996065"/>
                    <a:pt x="1293707" y="988906"/>
                  </a:cubicBezTo>
                  <a:cubicBezTo>
                    <a:pt x="1305422" y="975726"/>
                    <a:pt x="1314466" y="960062"/>
                    <a:pt x="1327573" y="948266"/>
                  </a:cubicBezTo>
                  <a:cubicBezTo>
                    <a:pt x="1337359" y="939459"/>
                    <a:pt x="1350486" y="935249"/>
                    <a:pt x="1361440" y="927946"/>
                  </a:cubicBezTo>
                  <a:cubicBezTo>
                    <a:pt x="1370833" y="921684"/>
                    <a:pt x="1379962" y="914973"/>
                    <a:pt x="1388533" y="907626"/>
                  </a:cubicBezTo>
                  <a:cubicBezTo>
                    <a:pt x="1412021" y="887493"/>
                    <a:pt x="1413516" y="879075"/>
                    <a:pt x="1435947" y="853440"/>
                  </a:cubicBezTo>
                  <a:cubicBezTo>
                    <a:pt x="1442255" y="846231"/>
                    <a:pt x="1450520" y="840783"/>
                    <a:pt x="1456267" y="833120"/>
                  </a:cubicBezTo>
                  <a:cubicBezTo>
                    <a:pt x="1472459" y="811531"/>
                    <a:pt x="1477850" y="794971"/>
                    <a:pt x="1490133" y="772160"/>
                  </a:cubicBezTo>
                  <a:cubicBezTo>
                    <a:pt x="1501154" y="751693"/>
                    <a:pt x="1511680" y="730912"/>
                    <a:pt x="1524000" y="711200"/>
                  </a:cubicBezTo>
                  <a:cubicBezTo>
                    <a:pt x="1618743" y="559611"/>
                    <a:pt x="1491747" y="782804"/>
                    <a:pt x="1591733" y="602826"/>
                  </a:cubicBezTo>
                  <a:cubicBezTo>
                    <a:pt x="1593991" y="591537"/>
                    <a:pt x="1592405" y="578722"/>
                    <a:pt x="1598507" y="568960"/>
                  </a:cubicBezTo>
                  <a:cubicBezTo>
                    <a:pt x="1604490" y="559387"/>
                    <a:pt x="1617618" y="556622"/>
                    <a:pt x="1625600" y="548640"/>
                  </a:cubicBezTo>
                  <a:cubicBezTo>
                    <a:pt x="1635822" y="538417"/>
                    <a:pt x="1641813" y="524293"/>
                    <a:pt x="1652693" y="514773"/>
                  </a:cubicBezTo>
                  <a:cubicBezTo>
                    <a:pt x="1660292" y="508124"/>
                    <a:pt x="1671224" y="506578"/>
                    <a:pt x="1679787" y="501226"/>
                  </a:cubicBezTo>
                  <a:cubicBezTo>
                    <a:pt x="1689360" y="495243"/>
                    <a:pt x="1697694" y="487467"/>
                    <a:pt x="1706880" y="480906"/>
                  </a:cubicBezTo>
                  <a:cubicBezTo>
                    <a:pt x="1713504" y="476175"/>
                    <a:pt x="1720427" y="471875"/>
                    <a:pt x="1727200" y="467360"/>
                  </a:cubicBezTo>
                  <a:cubicBezTo>
                    <a:pt x="1741343" y="424928"/>
                    <a:pt x="1721679" y="467958"/>
                    <a:pt x="1761067" y="433493"/>
                  </a:cubicBezTo>
                  <a:cubicBezTo>
                    <a:pt x="1771947" y="423973"/>
                    <a:pt x="1780141" y="411655"/>
                    <a:pt x="1788160" y="399626"/>
                  </a:cubicBezTo>
                  <a:cubicBezTo>
                    <a:pt x="1835464" y="328670"/>
                    <a:pt x="1799144" y="365886"/>
                    <a:pt x="1849120" y="270933"/>
                  </a:cubicBezTo>
                  <a:cubicBezTo>
                    <a:pt x="1869647" y="231932"/>
                    <a:pt x="1879017" y="224945"/>
                    <a:pt x="1910080" y="203200"/>
                  </a:cubicBezTo>
                  <a:cubicBezTo>
                    <a:pt x="1923418" y="193863"/>
                    <a:pt x="1935755" y="182519"/>
                    <a:pt x="1950720" y="176106"/>
                  </a:cubicBezTo>
                  <a:cubicBezTo>
                    <a:pt x="1967833" y="168772"/>
                    <a:pt x="1986845" y="167075"/>
                    <a:pt x="2004907" y="162560"/>
                  </a:cubicBezTo>
                  <a:cubicBezTo>
                    <a:pt x="2065508" y="114077"/>
                    <a:pt x="2009040" y="151539"/>
                    <a:pt x="2092960" y="121920"/>
                  </a:cubicBezTo>
                  <a:cubicBezTo>
                    <a:pt x="2113929" y="114519"/>
                    <a:pt x="2133274" y="103084"/>
                    <a:pt x="2153920" y="94826"/>
                  </a:cubicBezTo>
                  <a:cubicBezTo>
                    <a:pt x="2167178" y="89523"/>
                    <a:pt x="2181013" y="85795"/>
                    <a:pt x="2194560" y="81280"/>
                  </a:cubicBezTo>
                  <a:cubicBezTo>
                    <a:pt x="2201333" y="76764"/>
                    <a:pt x="2207398" y="70940"/>
                    <a:pt x="2214880" y="67733"/>
                  </a:cubicBezTo>
                  <a:cubicBezTo>
                    <a:pt x="2223436" y="64066"/>
                    <a:pt x="2232871" y="62910"/>
                    <a:pt x="2241973" y="60960"/>
                  </a:cubicBezTo>
                  <a:cubicBezTo>
                    <a:pt x="2264487" y="56136"/>
                    <a:pt x="2287129" y="51929"/>
                    <a:pt x="2309707" y="47413"/>
                  </a:cubicBezTo>
                  <a:cubicBezTo>
                    <a:pt x="2323254" y="38382"/>
                    <a:pt x="2335151" y="26165"/>
                    <a:pt x="2350347" y="20320"/>
                  </a:cubicBezTo>
                  <a:cubicBezTo>
                    <a:pt x="2365248" y="14589"/>
                    <a:pt x="2382204" y="17136"/>
                    <a:pt x="2397760" y="13546"/>
                  </a:cubicBezTo>
                  <a:cubicBezTo>
                    <a:pt x="2411674" y="10335"/>
                    <a:pt x="2424853" y="4515"/>
                    <a:pt x="2438400" y="0"/>
                  </a:cubicBezTo>
                  <a:cubicBezTo>
                    <a:pt x="2526453" y="6773"/>
                    <a:pt x="2615021" y="8648"/>
                    <a:pt x="2702560" y="20320"/>
                  </a:cubicBezTo>
                  <a:cubicBezTo>
                    <a:pt x="2717573" y="22322"/>
                    <a:pt x="2729279" y="34674"/>
                    <a:pt x="2743200" y="40640"/>
                  </a:cubicBezTo>
                  <a:cubicBezTo>
                    <a:pt x="2775680" y="54560"/>
                    <a:pt x="2825457" y="70317"/>
                    <a:pt x="2858347" y="81280"/>
                  </a:cubicBezTo>
                  <a:cubicBezTo>
                    <a:pt x="2920611" y="127978"/>
                    <a:pt x="2892339" y="111824"/>
                    <a:pt x="2939627" y="135466"/>
                  </a:cubicBezTo>
                  <a:cubicBezTo>
                    <a:pt x="2975747" y="189648"/>
                    <a:pt x="2928341" y="124181"/>
                    <a:pt x="2973493" y="169333"/>
                  </a:cubicBezTo>
                  <a:cubicBezTo>
                    <a:pt x="2981475" y="177315"/>
                    <a:pt x="2986379" y="187930"/>
                    <a:pt x="2993813" y="196426"/>
                  </a:cubicBezTo>
                  <a:cubicBezTo>
                    <a:pt x="3002224" y="206038"/>
                    <a:pt x="3011876" y="214489"/>
                    <a:pt x="3020907" y="223520"/>
                  </a:cubicBezTo>
                  <a:cubicBezTo>
                    <a:pt x="3055701" y="310507"/>
                    <a:pt x="3010484" y="202676"/>
                    <a:pt x="3054773" y="291253"/>
                  </a:cubicBezTo>
                  <a:cubicBezTo>
                    <a:pt x="3060211" y="302128"/>
                    <a:pt x="3060104" y="316157"/>
                    <a:pt x="3068320" y="325120"/>
                  </a:cubicBezTo>
                  <a:cubicBezTo>
                    <a:pt x="3085715" y="344096"/>
                    <a:pt x="3111077" y="354330"/>
                    <a:pt x="3129280" y="372533"/>
                  </a:cubicBezTo>
                  <a:cubicBezTo>
                    <a:pt x="3145084" y="388337"/>
                    <a:pt x="3163283" y="402065"/>
                    <a:pt x="3176693" y="419946"/>
                  </a:cubicBezTo>
                  <a:cubicBezTo>
                    <a:pt x="3183466" y="428977"/>
                    <a:pt x="3187982" y="440267"/>
                    <a:pt x="3197013" y="447040"/>
                  </a:cubicBezTo>
                  <a:cubicBezTo>
                    <a:pt x="3206740" y="454335"/>
                    <a:pt x="3219591" y="456071"/>
                    <a:pt x="3230880" y="460586"/>
                  </a:cubicBezTo>
                  <a:cubicBezTo>
                    <a:pt x="3318989" y="531075"/>
                    <a:pt x="3229765" y="454080"/>
                    <a:pt x="3278293" y="508000"/>
                  </a:cubicBezTo>
                  <a:cubicBezTo>
                    <a:pt x="3293245" y="524613"/>
                    <a:pt x="3309902" y="539609"/>
                    <a:pt x="3325707" y="555413"/>
                  </a:cubicBezTo>
                  <a:cubicBezTo>
                    <a:pt x="3333689" y="563395"/>
                    <a:pt x="3338680" y="573935"/>
                    <a:pt x="3346027" y="582506"/>
                  </a:cubicBezTo>
                  <a:cubicBezTo>
                    <a:pt x="3352261" y="589779"/>
                    <a:pt x="3360600" y="595163"/>
                    <a:pt x="3366347" y="602826"/>
                  </a:cubicBezTo>
                  <a:cubicBezTo>
                    <a:pt x="3374246" y="613358"/>
                    <a:pt x="3379015" y="625980"/>
                    <a:pt x="3386667" y="636693"/>
                  </a:cubicBezTo>
                  <a:cubicBezTo>
                    <a:pt x="3492037" y="784212"/>
                    <a:pt x="3385315" y="628118"/>
                    <a:pt x="3467947" y="738293"/>
                  </a:cubicBezTo>
                  <a:cubicBezTo>
                    <a:pt x="3520041" y="807750"/>
                    <a:pt x="3448897" y="715553"/>
                    <a:pt x="3522133" y="799253"/>
                  </a:cubicBezTo>
                  <a:cubicBezTo>
                    <a:pt x="3527494" y="805379"/>
                    <a:pt x="3529499" y="814275"/>
                    <a:pt x="3535680" y="819573"/>
                  </a:cubicBezTo>
                  <a:cubicBezTo>
                    <a:pt x="3545676" y="828141"/>
                    <a:pt x="3559015" y="831994"/>
                    <a:pt x="3569547" y="839893"/>
                  </a:cubicBezTo>
                  <a:cubicBezTo>
                    <a:pt x="3577210" y="845640"/>
                    <a:pt x="3582020" y="854720"/>
                    <a:pt x="3589867" y="860213"/>
                  </a:cubicBezTo>
                  <a:cubicBezTo>
                    <a:pt x="3604779" y="870652"/>
                    <a:pt x="3621476" y="878275"/>
                    <a:pt x="3637280" y="887306"/>
                  </a:cubicBezTo>
                  <a:cubicBezTo>
                    <a:pt x="3644053" y="898595"/>
                    <a:pt x="3649517" y="910781"/>
                    <a:pt x="3657600" y="921173"/>
                  </a:cubicBezTo>
                  <a:cubicBezTo>
                    <a:pt x="3673969" y="942219"/>
                    <a:pt x="3691010" y="953004"/>
                    <a:pt x="3711787" y="968586"/>
                  </a:cubicBezTo>
                  <a:cubicBezTo>
                    <a:pt x="3725334" y="991164"/>
                    <a:pt x="3738628" y="1013896"/>
                    <a:pt x="3752427" y="1036320"/>
                  </a:cubicBezTo>
                  <a:cubicBezTo>
                    <a:pt x="3756693" y="1043253"/>
                    <a:pt x="3762332" y="1049359"/>
                    <a:pt x="3765973" y="1056640"/>
                  </a:cubicBezTo>
                  <a:cubicBezTo>
                    <a:pt x="3770489" y="1065671"/>
                    <a:pt x="3774616" y="1074907"/>
                    <a:pt x="3779520" y="1083733"/>
                  </a:cubicBezTo>
                  <a:cubicBezTo>
                    <a:pt x="3785914" y="1095241"/>
                    <a:pt x="3790531" y="1108291"/>
                    <a:pt x="3799840" y="1117600"/>
                  </a:cubicBezTo>
                  <a:cubicBezTo>
                    <a:pt x="3806980" y="1124740"/>
                    <a:pt x="3818371" y="1125795"/>
                    <a:pt x="3826933" y="1131146"/>
                  </a:cubicBezTo>
                  <a:cubicBezTo>
                    <a:pt x="3836506" y="1137129"/>
                    <a:pt x="3845531" y="1144032"/>
                    <a:pt x="3854027" y="1151466"/>
                  </a:cubicBezTo>
                  <a:cubicBezTo>
                    <a:pt x="3894439" y="1186827"/>
                    <a:pt x="3863819" y="1174235"/>
                    <a:pt x="3908213" y="1185333"/>
                  </a:cubicBezTo>
                  <a:cubicBezTo>
                    <a:pt x="3914986" y="1194364"/>
                    <a:pt x="3919861" y="1205199"/>
                    <a:pt x="3928533" y="1212426"/>
                  </a:cubicBezTo>
                  <a:cubicBezTo>
                    <a:pt x="3934018" y="1216997"/>
                    <a:pt x="3942798" y="1215416"/>
                    <a:pt x="3948853" y="1219200"/>
                  </a:cubicBezTo>
                  <a:cubicBezTo>
                    <a:pt x="3961112" y="1226862"/>
                    <a:pt x="3970323" y="1238855"/>
                    <a:pt x="3982720" y="1246293"/>
                  </a:cubicBezTo>
                  <a:cubicBezTo>
                    <a:pt x="3993146" y="1252549"/>
                    <a:pt x="4005958" y="1253935"/>
                    <a:pt x="4016587" y="1259840"/>
                  </a:cubicBezTo>
                  <a:cubicBezTo>
                    <a:pt x="4026455" y="1265322"/>
                    <a:pt x="4033929" y="1274472"/>
                    <a:pt x="4043680" y="1280160"/>
                  </a:cubicBezTo>
                  <a:cubicBezTo>
                    <a:pt x="4061123" y="1290335"/>
                    <a:pt x="4083588" y="1292974"/>
                    <a:pt x="4097867" y="1307253"/>
                  </a:cubicBezTo>
                  <a:cubicBezTo>
                    <a:pt x="4111414" y="1320800"/>
                    <a:pt x="4127012" y="1332567"/>
                    <a:pt x="4138507" y="1347893"/>
                  </a:cubicBezTo>
                  <a:cubicBezTo>
                    <a:pt x="4163711" y="1381498"/>
                    <a:pt x="4149434" y="1368724"/>
                    <a:pt x="4179147" y="1388533"/>
                  </a:cubicBezTo>
                  <a:cubicBezTo>
                    <a:pt x="4201982" y="1422788"/>
                    <a:pt x="4180296" y="1399268"/>
                    <a:pt x="4213013" y="1415626"/>
                  </a:cubicBezTo>
                  <a:cubicBezTo>
                    <a:pt x="4220294" y="1419267"/>
                    <a:pt x="4226709" y="1424441"/>
                    <a:pt x="4233333" y="1429173"/>
                  </a:cubicBezTo>
                  <a:cubicBezTo>
                    <a:pt x="4242519" y="1435735"/>
                    <a:pt x="4250111" y="1444908"/>
                    <a:pt x="4260427" y="1449493"/>
                  </a:cubicBezTo>
                  <a:cubicBezTo>
                    <a:pt x="4270947" y="1454169"/>
                    <a:pt x="4283004" y="1454008"/>
                    <a:pt x="4294293" y="1456266"/>
                  </a:cubicBezTo>
                  <a:cubicBezTo>
                    <a:pt x="4326849" y="1499676"/>
                    <a:pt x="4298809" y="1472071"/>
                    <a:pt x="4348480" y="1496906"/>
                  </a:cubicBezTo>
                  <a:cubicBezTo>
                    <a:pt x="4373510" y="1509421"/>
                    <a:pt x="4381174" y="1517339"/>
                    <a:pt x="4402667" y="1530773"/>
                  </a:cubicBezTo>
                  <a:cubicBezTo>
                    <a:pt x="4413831" y="1537750"/>
                    <a:pt x="4424310" y="1546204"/>
                    <a:pt x="4436533" y="1551093"/>
                  </a:cubicBezTo>
                  <a:cubicBezTo>
                    <a:pt x="4447222" y="1555369"/>
                    <a:pt x="4459111" y="1555608"/>
                    <a:pt x="4470400" y="1557866"/>
                  </a:cubicBezTo>
                  <a:cubicBezTo>
                    <a:pt x="4548132" y="1620052"/>
                    <a:pt x="4471642" y="1565261"/>
                    <a:pt x="4524587" y="1591733"/>
                  </a:cubicBezTo>
                  <a:cubicBezTo>
                    <a:pt x="4583176" y="1621027"/>
                    <a:pt x="4533844" y="1605901"/>
                    <a:pt x="4585547" y="1618826"/>
                  </a:cubicBezTo>
                  <a:cubicBezTo>
                    <a:pt x="4669128" y="1674547"/>
                    <a:pt x="4622170" y="1657438"/>
                    <a:pt x="4727787" y="1666240"/>
                  </a:cubicBezTo>
                  <a:cubicBezTo>
                    <a:pt x="4739076" y="1668498"/>
                    <a:pt x="4750230" y="1671585"/>
                    <a:pt x="4761653" y="1673013"/>
                  </a:cubicBezTo>
                  <a:cubicBezTo>
                    <a:pt x="4786399" y="1676106"/>
                    <a:pt x="4811706" y="1674895"/>
                    <a:pt x="4836160" y="1679786"/>
                  </a:cubicBezTo>
                  <a:cubicBezTo>
                    <a:pt x="4846061" y="1681766"/>
                    <a:pt x="4853179" y="1692646"/>
                    <a:pt x="4863253" y="1693333"/>
                  </a:cubicBezTo>
                  <a:cubicBezTo>
                    <a:pt x="4953383" y="1699478"/>
                    <a:pt x="5043876" y="1697848"/>
                    <a:pt x="5134187" y="1700106"/>
                  </a:cubicBezTo>
                  <a:cubicBezTo>
                    <a:pt x="5174695" y="1708209"/>
                    <a:pt x="5156541" y="1706880"/>
                    <a:pt x="5188373" y="1706880"/>
                  </a:cubicBezTo>
                </a:path>
              </a:pathLst>
            </a:custGeom>
            <a:grp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9" name="Straight Connector 18">
              <a:extLst>
                <a:ext uri="{FF2B5EF4-FFF2-40B4-BE49-F238E27FC236}">
                  <a16:creationId xmlns:a16="http://schemas.microsoft.com/office/drawing/2014/main" id="{5839F4CB-D2DE-5923-51F2-65271AF65C0C}"/>
                </a:ext>
              </a:extLst>
            </p:cNvPr>
            <p:cNvCxnSpPr>
              <a:cxnSpLocks/>
            </p:cNvCxnSpPr>
            <p:nvPr/>
          </p:nvCxnSpPr>
          <p:spPr>
            <a:xfrm>
              <a:off x="5688850" y="1639147"/>
              <a:ext cx="6351" cy="1789369"/>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0" name="Object 19">
            <a:extLst>
              <a:ext uri="{FF2B5EF4-FFF2-40B4-BE49-F238E27FC236}">
                <a16:creationId xmlns:a16="http://schemas.microsoft.com/office/drawing/2014/main" id="{0D41EC4C-2B01-E5A2-7E83-49D87D05E58C}"/>
              </a:ext>
            </a:extLst>
          </p:cNvPr>
          <p:cNvGraphicFramePr>
            <a:graphicFrameLocks noChangeAspect="1"/>
          </p:cNvGraphicFramePr>
          <p:nvPr>
            <p:extLst>
              <p:ext uri="{D42A27DB-BD31-4B8C-83A1-F6EECF244321}">
                <p14:modId xmlns:p14="http://schemas.microsoft.com/office/powerpoint/2010/main" val="4193355588"/>
              </p:ext>
            </p:extLst>
          </p:nvPr>
        </p:nvGraphicFramePr>
        <p:xfrm>
          <a:off x="2969551" y="5394603"/>
          <a:ext cx="522512" cy="566055"/>
        </p:xfrm>
        <a:graphic>
          <a:graphicData uri="http://schemas.openxmlformats.org/presentationml/2006/ole">
            <mc:AlternateContent xmlns:mc="http://schemas.openxmlformats.org/markup-compatibility/2006">
              <mc:Choice xmlns:v="urn:schemas-microsoft-com:vml" Requires="v">
                <p:oleObj name="Equation" r:id="rId11" imgW="152280" imgH="164880" progId="Equation.DSMT4">
                  <p:embed/>
                </p:oleObj>
              </mc:Choice>
              <mc:Fallback>
                <p:oleObj name="Equation" r:id="rId11" imgW="152280" imgH="164880" progId="Equation.DSMT4">
                  <p:embed/>
                  <p:pic>
                    <p:nvPicPr>
                      <p:cNvPr id="20" name="Object 19">
                        <a:extLst>
                          <a:ext uri="{FF2B5EF4-FFF2-40B4-BE49-F238E27FC236}">
                            <a16:creationId xmlns:a16="http://schemas.microsoft.com/office/drawing/2014/main" id="{0D41EC4C-2B01-E5A2-7E83-49D87D05E58C}"/>
                          </a:ext>
                        </a:extLst>
                      </p:cNvPr>
                      <p:cNvPicPr/>
                      <p:nvPr/>
                    </p:nvPicPr>
                    <p:blipFill>
                      <a:blip r:embed="rId12"/>
                      <a:stretch>
                        <a:fillRect/>
                      </a:stretch>
                    </p:blipFill>
                    <p:spPr>
                      <a:xfrm>
                        <a:off x="2969551" y="5394603"/>
                        <a:ext cx="522512" cy="566055"/>
                      </a:xfrm>
                      <a:prstGeom prst="rect">
                        <a:avLst/>
                      </a:prstGeom>
                      <a:solidFill>
                        <a:schemeClr val="bg1"/>
                      </a:solidFill>
                    </p:spPr>
                  </p:pic>
                </p:oleObj>
              </mc:Fallback>
            </mc:AlternateContent>
          </a:graphicData>
        </a:graphic>
      </p:graphicFrame>
      <p:sp>
        <p:nvSpPr>
          <p:cNvPr id="11" name="Content Placeholder 2">
            <a:extLst>
              <a:ext uri="{FF2B5EF4-FFF2-40B4-BE49-F238E27FC236}">
                <a16:creationId xmlns:a16="http://schemas.microsoft.com/office/drawing/2014/main" id="{33DB80AD-EC5C-C78C-E19D-B6572A7338B3}"/>
              </a:ext>
            </a:extLst>
          </p:cNvPr>
          <p:cNvSpPr txBox="1">
            <a:spLocks/>
          </p:cNvSpPr>
          <p:nvPr/>
        </p:nvSpPr>
        <p:spPr bwMode="auto">
          <a:xfrm>
            <a:off x="55577" y="1826945"/>
            <a:ext cx="11480578" cy="83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Suppose we take one sample of size “n”, getting any sample within this distribution is likely</a:t>
            </a:r>
          </a:p>
        </p:txBody>
      </p:sp>
      <p:cxnSp>
        <p:nvCxnSpPr>
          <p:cNvPr id="22" name="Straight Connector 21">
            <a:extLst>
              <a:ext uri="{FF2B5EF4-FFF2-40B4-BE49-F238E27FC236}">
                <a16:creationId xmlns:a16="http://schemas.microsoft.com/office/drawing/2014/main" id="{93D8C656-D7D2-5CCF-A518-305397599D14}"/>
              </a:ext>
            </a:extLst>
          </p:cNvPr>
          <p:cNvCxnSpPr/>
          <p:nvPr/>
        </p:nvCxnSpPr>
        <p:spPr>
          <a:xfrm flipV="1">
            <a:off x="3563704" y="2864879"/>
            <a:ext cx="0" cy="2506717"/>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3" name="Object 22">
            <a:extLst>
              <a:ext uri="{FF2B5EF4-FFF2-40B4-BE49-F238E27FC236}">
                <a16:creationId xmlns:a16="http://schemas.microsoft.com/office/drawing/2014/main" id="{260EE132-4B1D-D1BF-2813-49A69065AD80}"/>
              </a:ext>
            </a:extLst>
          </p:cNvPr>
          <p:cNvGraphicFramePr>
            <a:graphicFrameLocks noChangeAspect="1"/>
          </p:cNvGraphicFramePr>
          <p:nvPr>
            <p:extLst>
              <p:ext uri="{D42A27DB-BD31-4B8C-83A1-F6EECF244321}">
                <p14:modId xmlns:p14="http://schemas.microsoft.com/office/powerpoint/2010/main" val="1158804106"/>
              </p:ext>
            </p:extLst>
          </p:nvPr>
        </p:nvGraphicFramePr>
        <p:xfrm>
          <a:off x="3403300" y="2503932"/>
          <a:ext cx="421311" cy="646718"/>
        </p:xfrm>
        <a:graphic>
          <a:graphicData uri="http://schemas.openxmlformats.org/presentationml/2006/ole">
            <mc:AlternateContent xmlns:mc="http://schemas.openxmlformats.org/markup-compatibility/2006">
              <mc:Choice xmlns:v="urn:schemas-microsoft-com:vml" Requires="v">
                <p:oleObj name="Equation" r:id="rId13" imgW="164880" imgH="253800" progId="Equation.DSMT4">
                  <p:embed/>
                </p:oleObj>
              </mc:Choice>
              <mc:Fallback>
                <p:oleObj name="Equation" r:id="rId13" imgW="164880" imgH="253800" progId="Equation.DSMT4">
                  <p:embed/>
                  <p:pic>
                    <p:nvPicPr>
                      <p:cNvPr id="23" name="Object 22">
                        <a:extLst>
                          <a:ext uri="{FF2B5EF4-FFF2-40B4-BE49-F238E27FC236}">
                            <a16:creationId xmlns:a16="http://schemas.microsoft.com/office/drawing/2014/main" id="{260EE132-4B1D-D1BF-2813-49A69065AD80}"/>
                          </a:ext>
                        </a:extLst>
                      </p:cNvPr>
                      <p:cNvPicPr/>
                      <p:nvPr/>
                    </p:nvPicPr>
                    <p:blipFill>
                      <a:blip r:embed="rId14"/>
                      <a:stretch>
                        <a:fillRect/>
                      </a:stretch>
                    </p:blipFill>
                    <p:spPr>
                      <a:xfrm>
                        <a:off x="3403300" y="2503932"/>
                        <a:ext cx="421311" cy="646718"/>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1FE33CA-13D7-66C7-6938-B70E432CD86B}"/>
                  </a:ext>
                </a:extLst>
              </p:cNvPr>
              <p:cNvSpPr txBox="1"/>
              <p:nvPr/>
            </p:nvSpPr>
            <p:spPr>
              <a:xfrm>
                <a:off x="4039605" y="2473097"/>
                <a:ext cx="7280455" cy="822469"/>
              </a:xfrm>
              <a:prstGeom prst="rect">
                <a:avLst/>
              </a:prstGeom>
              <a:noFill/>
            </p:spPr>
            <p:txBody>
              <a:bodyPr wrap="none" rtlCol="0">
                <a:spAutoFit/>
              </a:bodyPr>
              <a:lstStyle/>
              <a:p>
                <a:r>
                  <a:rPr lang="en-US" sz="2200" dirty="0">
                    <a:solidFill>
                      <a:srgbClr val="FF0000"/>
                    </a:solidFill>
                  </a:rPr>
                  <a:t>Getting a sample mean at </a:t>
                </a:r>
                <a:r>
                  <a:rPr lang="en-US" sz="2400" dirty="0"/>
                  <a:t> </a:t>
                </a:r>
                <a14:m>
                  <m:oMath xmlns:m="http://schemas.openxmlformats.org/officeDocument/2006/math">
                    <m:acc>
                      <m:accPr>
                        <m:chr m:val="̅"/>
                        <m:ctrlPr>
                          <a:rPr lang="en-US" sz="2400" i="1" dirty="0">
                            <a:latin typeface="Cambria Math" panose="02040503050406030204" pitchFamily="18" charset="0"/>
                          </a:rPr>
                        </m:ctrlPr>
                      </m:accPr>
                      <m:e>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e>
                    </m:acc>
                  </m:oMath>
                </a14:m>
                <a:r>
                  <a:rPr lang="en-US" sz="2200" dirty="0">
                    <a:solidFill>
                      <a:srgbClr val="FF0000"/>
                    </a:solidFill>
                  </a:rPr>
                  <a:t> is very likely, and the prob.</a:t>
                </a:r>
                <a:br>
                  <a:rPr lang="en-US" sz="2200" dirty="0">
                    <a:solidFill>
                      <a:srgbClr val="FF0000"/>
                    </a:solidFill>
                  </a:rPr>
                </a:br>
                <a:r>
                  <a:rPr lang="en-US" sz="2200" dirty="0">
                    <a:solidFill>
                      <a:srgbClr val="FF0000"/>
                    </a:solidFill>
                  </a:rPr>
                  <a:t>Of getting </a:t>
                </a:r>
                <a14:m>
                  <m:oMath xmlns:m="http://schemas.openxmlformats.org/officeDocument/2006/math">
                    <m:acc>
                      <m:accPr>
                        <m:chr m:val="̅"/>
                        <m:ctrlPr>
                          <a:rPr lang="en-US" sz="2000" i="1" dirty="0">
                            <a:latin typeface="Cambria Math" panose="02040503050406030204" pitchFamily="18" charset="0"/>
                          </a:rPr>
                        </m:ctrlPr>
                      </m:acc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1</m:t>
                            </m:r>
                          </m:sub>
                        </m:sSub>
                      </m:e>
                    </m:acc>
                  </m:oMath>
                </a14:m>
                <a:r>
                  <a:rPr lang="en-US" sz="2000" dirty="0">
                    <a:solidFill>
                      <a:srgbClr val="FF0000"/>
                    </a:solidFill>
                  </a:rPr>
                  <a:t>  </a:t>
                </a:r>
                <a:r>
                  <a:rPr lang="en-US" sz="2200" dirty="0">
                    <a:solidFill>
                      <a:srgbClr val="FF0000"/>
                    </a:solidFill>
                  </a:rPr>
                  <a:t>is equal to this shaded area</a:t>
                </a:r>
              </a:p>
            </p:txBody>
          </p:sp>
        </mc:Choice>
        <mc:Fallback xmlns="">
          <p:sp>
            <p:nvSpPr>
              <p:cNvPr id="24" name="TextBox 23">
                <a:extLst>
                  <a:ext uri="{FF2B5EF4-FFF2-40B4-BE49-F238E27FC236}">
                    <a16:creationId xmlns:a16="http://schemas.microsoft.com/office/drawing/2014/main" id="{91FE33CA-13D7-66C7-6938-B70E432CD86B}"/>
                  </a:ext>
                </a:extLst>
              </p:cNvPr>
              <p:cNvSpPr txBox="1">
                <a:spLocks noRot="1" noChangeAspect="1" noMove="1" noResize="1" noEditPoints="1" noAdjustHandles="1" noChangeArrowheads="1" noChangeShapeType="1" noTextEdit="1"/>
              </p:cNvSpPr>
              <p:nvPr/>
            </p:nvSpPr>
            <p:spPr>
              <a:xfrm>
                <a:off x="4039605" y="2473097"/>
                <a:ext cx="7280455" cy="822469"/>
              </a:xfrm>
              <a:prstGeom prst="rect">
                <a:avLst/>
              </a:prstGeom>
              <a:blipFill>
                <a:blip r:embed="rId15"/>
                <a:stretch>
                  <a:fillRect l="-1089" t="-1481" r="-251" b="-1185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C2612DCC-113A-5AD5-E6E8-4A5160645EDF}"/>
              </a:ext>
            </a:extLst>
          </p:cNvPr>
          <p:cNvCxnSpPr>
            <a:cxnSpLocks/>
          </p:cNvCxnSpPr>
          <p:nvPr/>
        </p:nvCxnSpPr>
        <p:spPr>
          <a:xfrm flipH="1">
            <a:off x="3741121" y="3308901"/>
            <a:ext cx="1523860" cy="17290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D316D0A7-86A5-00D4-0B0F-82F297A3F111}"/>
              </a:ext>
            </a:extLst>
          </p:cNvPr>
          <p:cNvSpPr/>
          <p:nvPr/>
        </p:nvSpPr>
        <p:spPr>
          <a:xfrm>
            <a:off x="3563704" y="3936806"/>
            <a:ext cx="802717" cy="1370437"/>
          </a:xfrm>
          <a:custGeom>
            <a:avLst/>
            <a:gdLst>
              <a:gd name="connsiteX0" fmla="*/ 0 w 802717"/>
              <a:gd name="connsiteY0" fmla="*/ 0 h 1370437"/>
              <a:gd name="connsiteX1" fmla="*/ 2326 w 802717"/>
              <a:gd name="connsiteY1" fmla="*/ 1370437 h 1370437"/>
              <a:gd name="connsiteX2" fmla="*/ 802717 w 802717"/>
              <a:gd name="connsiteY2" fmla="*/ 1370437 h 1370437"/>
              <a:gd name="connsiteX3" fmla="*/ 595639 w 802717"/>
              <a:gd name="connsiteY3" fmla="*/ 1314596 h 1370437"/>
              <a:gd name="connsiteX4" fmla="*/ 532818 w 802717"/>
              <a:gd name="connsiteY4" fmla="*/ 1195933 h 1370437"/>
              <a:gd name="connsiteX5" fmla="*/ 516531 w 802717"/>
              <a:gd name="connsiteY5" fmla="*/ 1158705 h 1370437"/>
              <a:gd name="connsiteX6" fmla="*/ 476977 w 802717"/>
              <a:gd name="connsiteY6" fmla="*/ 1105191 h 1370437"/>
              <a:gd name="connsiteX7" fmla="*/ 451383 w 802717"/>
              <a:gd name="connsiteY7" fmla="*/ 1088904 h 1370437"/>
              <a:gd name="connsiteX8" fmla="*/ 425789 w 802717"/>
              <a:gd name="connsiteY8" fmla="*/ 1060983 h 1370437"/>
              <a:gd name="connsiteX9" fmla="*/ 407175 w 802717"/>
              <a:gd name="connsiteY9" fmla="*/ 1051676 h 1370437"/>
              <a:gd name="connsiteX10" fmla="*/ 402522 w 802717"/>
              <a:gd name="connsiteY10" fmla="*/ 1044696 h 1370437"/>
              <a:gd name="connsiteX11" fmla="*/ 400195 w 802717"/>
              <a:gd name="connsiteY11" fmla="*/ 1035389 h 1370437"/>
              <a:gd name="connsiteX12" fmla="*/ 388561 w 802717"/>
              <a:gd name="connsiteY12" fmla="*/ 981875 h 1370437"/>
              <a:gd name="connsiteX13" fmla="*/ 379255 w 802717"/>
              <a:gd name="connsiteY13" fmla="*/ 949301 h 1370437"/>
              <a:gd name="connsiteX14" fmla="*/ 374601 w 802717"/>
              <a:gd name="connsiteY14" fmla="*/ 930687 h 1370437"/>
              <a:gd name="connsiteX15" fmla="*/ 362968 w 802717"/>
              <a:gd name="connsiteY15" fmla="*/ 907420 h 1370437"/>
              <a:gd name="connsiteX16" fmla="*/ 344354 w 802717"/>
              <a:gd name="connsiteY16" fmla="*/ 860886 h 1370437"/>
              <a:gd name="connsiteX17" fmla="*/ 311780 w 802717"/>
              <a:gd name="connsiteY17" fmla="*/ 823658 h 1370437"/>
              <a:gd name="connsiteX18" fmla="*/ 297819 w 802717"/>
              <a:gd name="connsiteY18" fmla="*/ 807371 h 1370437"/>
              <a:gd name="connsiteX19" fmla="*/ 283859 w 802717"/>
              <a:gd name="connsiteY19" fmla="*/ 793411 h 1370437"/>
              <a:gd name="connsiteX20" fmla="*/ 272226 w 802717"/>
              <a:gd name="connsiteY20" fmla="*/ 777124 h 1370437"/>
              <a:gd name="connsiteX21" fmla="*/ 0 w 802717"/>
              <a:gd name="connsiteY21" fmla="*/ 0 h 137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2717" h="1370437">
                <a:moveTo>
                  <a:pt x="0" y="0"/>
                </a:moveTo>
                <a:cubicBezTo>
                  <a:pt x="775" y="456812"/>
                  <a:pt x="1551" y="913625"/>
                  <a:pt x="2326" y="1370437"/>
                </a:cubicBezTo>
                <a:lnTo>
                  <a:pt x="802717" y="1370437"/>
                </a:lnTo>
                <a:lnTo>
                  <a:pt x="595639" y="1314596"/>
                </a:lnTo>
                <a:cubicBezTo>
                  <a:pt x="574699" y="1275042"/>
                  <a:pt x="550757" y="1236936"/>
                  <a:pt x="532818" y="1195933"/>
                </a:cubicBezTo>
                <a:cubicBezTo>
                  <a:pt x="527389" y="1183524"/>
                  <a:pt x="522905" y="1170656"/>
                  <a:pt x="516531" y="1158705"/>
                </a:cubicBezTo>
                <a:cubicBezTo>
                  <a:pt x="508873" y="1144345"/>
                  <a:pt x="490902" y="1116918"/>
                  <a:pt x="476977" y="1105191"/>
                </a:cubicBezTo>
                <a:cubicBezTo>
                  <a:pt x="469242" y="1098677"/>
                  <a:pt x="451383" y="1088904"/>
                  <a:pt x="451383" y="1088904"/>
                </a:cubicBezTo>
                <a:cubicBezTo>
                  <a:pt x="441549" y="1075792"/>
                  <a:pt x="438928" y="1069069"/>
                  <a:pt x="425789" y="1060983"/>
                </a:cubicBezTo>
                <a:cubicBezTo>
                  <a:pt x="419881" y="1057347"/>
                  <a:pt x="407175" y="1051676"/>
                  <a:pt x="407175" y="1051676"/>
                </a:cubicBezTo>
                <a:cubicBezTo>
                  <a:pt x="405624" y="1049349"/>
                  <a:pt x="403623" y="1047266"/>
                  <a:pt x="402522" y="1044696"/>
                </a:cubicBezTo>
                <a:cubicBezTo>
                  <a:pt x="401262" y="1041757"/>
                  <a:pt x="400889" y="1038511"/>
                  <a:pt x="400195" y="1035389"/>
                </a:cubicBezTo>
                <a:cubicBezTo>
                  <a:pt x="396235" y="1017569"/>
                  <a:pt x="393576" y="999427"/>
                  <a:pt x="388561" y="981875"/>
                </a:cubicBezTo>
                <a:cubicBezTo>
                  <a:pt x="385459" y="971017"/>
                  <a:pt x="382226" y="960196"/>
                  <a:pt x="379255" y="949301"/>
                </a:cubicBezTo>
                <a:cubicBezTo>
                  <a:pt x="377572" y="943131"/>
                  <a:pt x="376919" y="936648"/>
                  <a:pt x="374601" y="930687"/>
                </a:cubicBezTo>
                <a:cubicBezTo>
                  <a:pt x="371458" y="922606"/>
                  <a:pt x="366333" y="915412"/>
                  <a:pt x="362968" y="907420"/>
                </a:cubicBezTo>
                <a:cubicBezTo>
                  <a:pt x="351381" y="879901"/>
                  <a:pt x="361124" y="890233"/>
                  <a:pt x="344354" y="860886"/>
                </a:cubicBezTo>
                <a:cubicBezTo>
                  <a:pt x="326784" y="830137"/>
                  <a:pt x="333128" y="845005"/>
                  <a:pt x="311780" y="823658"/>
                </a:cubicBezTo>
                <a:cubicBezTo>
                  <a:pt x="306724" y="818602"/>
                  <a:pt x="302669" y="812625"/>
                  <a:pt x="297819" y="807371"/>
                </a:cubicBezTo>
                <a:cubicBezTo>
                  <a:pt x="293355" y="802535"/>
                  <a:pt x="288072" y="798467"/>
                  <a:pt x="283859" y="793411"/>
                </a:cubicBezTo>
                <a:cubicBezTo>
                  <a:pt x="259072" y="763665"/>
                  <a:pt x="281422" y="786320"/>
                  <a:pt x="272226" y="777124"/>
                </a:cubicBezTo>
                <a:lnTo>
                  <a:pt x="0" y="0"/>
                </a:lnTo>
                <a:close/>
              </a:path>
            </a:pathLst>
          </a:cu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F19B413-4EC0-D259-E8C2-7E5A881C10A4}"/>
              </a:ext>
            </a:extLst>
          </p:cNvPr>
          <p:cNvCxnSpPr>
            <a:cxnSpLocks/>
          </p:cNvCxnSpPr>
          <p:nvPr/>
        </p:nvCxnSpPr>
        <p:spPr>
          <a:xfrm flipV="1">
            <a:off x="4223251" y="4034118"/>
            <a:ext cx="0" cy="1337478"/>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31" name="Object 30">
            <a:extLst>
              <a:ext uri="{FF2B5EF4-FFF2-40B4-BE49-F238E27FC236}">
                <a16:creationId xmlns:a16="http://schemas.microsoft.com/office/drawing/2014/main" id="{56697E4B-1555-5D00-3A3C-B44D19E39E54}"/>
              </a:ext>
            </a:extLst>
          </p:cNvPr>
          <p:cNvGraphicFramePr>
            <a:graphicFrameLocks noChangeAspect="1"/>
          </p:cNvGraphicFramePr>
          <p:nvPr>
            <p:extLst>
              <p:ext uri="{D42A27DB-BD31-4B8C-83A1-F6EECF244321}">
                <p14:modId xmlns:p14="http://schemas.microsoft.com/office/powerpoint/2010/main" val="1444282937"/>
              </p:ext>
            </p:extLst>
          </p:nvPr>
        </p:nvGraphicFramePr>
        <p:xfrm>
          <a:off x="3988072" y="3589438"/>
          <a:ext cx="452437" cy="646112"/>
        </p:xfrm>
        <a:graphic>
          <a:graphicData uri="http://schemas.openxmlformats.org/presentationml/2006/ole">
            <mc:AlternateContent xmlns:mc="http://schemas.openxmlformats.org/markup-compatibility/2006">
              <mc:Choice xmlns:v="urn:schemas-microsoft-com:vml" Requires="v">
                <p:oleObj name="Equation" r:id="rId16" imgW="177480" imgH="253800" progId="Equation.DSMT4">
                  <p:embed/>
                </p:oleObj>
              </mc:Choice>
              <mc:Fallback>
                <p:oleObj name="Equation" r:id="rId16" imgW="177480" imgH="253800" progId="Equation.DSMT4">
                  <p:embed/>
                  <p:pic>
                    <p:nvPicPr>
                      <p:cNvPr id="31" name="Object 30">
                        <a:extLst>
                          <a:ext uri="{FF2B5EF4-FFF2-40B4-BE49-F238E27FC236}">
                            <a16:creationId xmlns:a16="http://schemas.microsoft.com/office/drawing/2014/main" id="{56697E4B-1555-5D00-3A3C-B44D19E39E54}"/>
                          </a:ext>
                        </a:extLst>
                      </p:cNvPr>
                      <p:cNvPicPr/>
                      <p:nvPr/>
                    </p:nvPicPr>
                    <p:blipFill>
                      <a:blip r:embed="rId17"/>
                      <a:stretch>
                        <a:fillRect/>
                      </a:stretch>
                    </p:blipFill>
                    <p:spPr>
                      <a:xfrm>
                        <a:off x="3988072" y="3589438"/>
                        <a:ext cx="452437" cy="646112"/>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DC2F0CE-3120-ABE0-C3CB-C4EC7343C894}"/>
                  </a:ext>
                </a:extLst>
              </p:cNvPr>
              <p:cNvSpPr txBox="1"/>
              <p:nvPr/>
            </p:nvSpPr>
            <p:spPr>
              <a:xfrm>
                <a:off x="4485147" y="3591359"/>
                <a:ext cx="6516528" cy="800219"/>
              </a:xfrm>
              <a:prstGeom prst="rect">
                <a:avLst/>
              </a:prstGeom>
              <a:noFill/>
            </p:spPr>
            <p:txBody>
              <a:bodyPr wrap="none" rtlCol="0">
                <a:spAutoFit/>
              </a:bodyPr>
              <a:lstStyle/>
              <a:p>
                <a:r>
                  <a:rPr lang="en-US" sz="2200" dirty="0">
                    <a:solidFill>
                      <a:srgbClr val="FF0000"/>
                    </a:solidFill>
                  </a:rPr>
                  <a:t>Getting a sample mean at </a:t>
                </a:r>
                <a:r>
                  <a:rPr lang="en-US" sz="2400" dirty="0"/>
                  <a:t> </a:t>
                </a:r>
                <a14:m>
                  <m:oMath xmlns:m="http://schemas.openxmlformats.org/officeDocument/2006/math">
                    <m:acc>
                      <m:accPr>
                        <m:chr m:val="̅"/>
                        <m:ctrlPr>
                          <a:rPr lang="en-US" sz="2400" i="1" dirty="0">
                            <a:latin typeface="Cambria Math" panose="02040503050406030204" pitchFamily="18" charset="0"/>
                          </a:rPr>
                        </m:ctrlPr>
                      </m:accPr>
                      <m:e>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e>
                    </m:acc>
                  </m:oMath>
                </a14:m>
                <a:r>
                  <a:rPr lang="en-US" sz="2200" dirty="0">
                    <a:solidFill>
                      <a:srgbClr val="FF0000"/>
                    </a:solidFill>
                  </a:rPr>
                  <a:t> would be less likely, </a:t>
                </a:r>
                <a:br>
                  <a:rPr lang="en-US" sz="2200" dirty="0">
                    <a:solidFill>
                      <a:srgbClr val="FF0000"/>
                    </a:solidFill>
                  </a:rPr>
                </a:br>
                <a:r>
                  <a:rPr lang="en-US" sz="2200" dirty="0">
                    <a:solidFill>
                      <a:srgbClr val="FF0000"/>
                    </a:solidFill>
                  </a:rPr>
                  <a:t>and the prob. of getting </a:t>
                </a:r>
                <a14:m>
                  <m:oMath xmlns:m="http://schemas.openxmlformats.org/officeDocument/2006/math">
                    <m:acc>
                      <m:accPr>
                        <m:chr m:val="̅"/>
                        <m:ctrlPr>
                          <a:rPr lang="en-US" sz="2000" i="1" dirty="0">
                            <a:latin typeface="Cambria Math" panose="02040503050406030204" pitchFamily="18" charset="0"/>
                          </a:rPr>
                        </m:ctrlPr>
                      </m:acc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𝑥</m:t>
                            </m:r>
                          </m:e>
                          <m:sub>
                            <m:r>
                              <a:rPr lang="en-US" sz="2000" b="0" i="1" dirty="0" smtClean="0">
                                <a:latin typeface="Cambria Math" panose="02040503050406030204" pitchFamily="18" charset="0"/>
                              </a:rPr>
                              <m:t>2</m:t>
                            </m:r>
                          </m:sub>
                        </m:sSub>
                      </m:e>
                    </m:acc>
                  </m:oMath>
                </a14:m>
                <a:r>
                  <a:rPr lang="en-US" sz="2000" dirty="0">
                    <a:solidFill>
                      <a:srgbClr val="FF0000"/>
                    </a:solidFill>
                  </a:rPr>
                  <a:t>  </a:t>
                </a:r>
                <a:r>
                  <a:rPr lang="en-US" sz="2200" dirty="0">
                    <a:solidFill>
                      <a:srgbClr val="FF0000"/>
                    </a:solidFill>
                  </a:rPr>
                  <a:t>is very small</a:t>
                </a:r>
              </a:p>
            </p:txBody>
          </p:sp>
        </mc:Choice>
        <mc:Fallback xmlns="">
          <p:sp>
            <p:nvSpPr>
              <p:cNvPr id="32" name="TextBox 31">
                <a:extLst>
                  <a:ext uri="{FF2B5EF4-FFF2-40B4-BE49-F238E27FC236}">
                    <a16:creationId xmlns:a16="http://schemas.microsoft.com/office/drawing/2014/main" id="{FDC2F0CE-3120-ABE0-C3CB-C4EC7343C894}"/>
                  </a:ext>
                </a:extLst>
              </p:cNvPr>
              <p:cNvSpPr txBox="1">
                <a:spLocks noRot="1" noChangeAspect="1" noMove="1" noResize="1" noEditPoints="1" noAdjustHandles="1" noChangeArrowheads="1" noChangeShapeType="1" noTextEdit="1"/>
              </p:cNvSpPr>
              <p:nvPr/>
            </p:nvSpPr>
            <p:spPr>
              <a:xfrm>
                <a:off x="4485147" y="3591359"/>
                <a:ext cx="6516528" cy="800219"/>
              </a:xfrm>
              <a:prstGeom prst="rect">
                <a:avLst/>
              </a:prstGeom>
              <a:blipFill>
                <a:blip r:embed="rId18"/>
                <a:stretch>
                  <a:fillRect l="-1216" t="-1527" r="-187" b="-16031"/>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06794F42-C815-2902-8002-2B05087AE750}"/>
              </a:ext>
            </a:extLst>
          </p:cNvPr>
          <p:cNvCxnSpPr>
            <a:cxnSpLocks/>
          </p:cNvCxnSpPr>
          <p:nvPr/>
        </p:nvCxnSpPr>
        <p:spPr>
          <a:xfrm flipH="1">
            <a:off x="4300665" y="4348252"/>
            <a:ext cx="1279662" cy="9513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434403B-B4C9-B81B-6D4A-A7AE1C2759BA}"/>
                  </a:ext>
                </a:extLst>
              </p:cNvPr>
              <p:cNvSpPr txBox="1"/>
              <p:nvPr/>
            </p:nvSpPr>
            <p:spPr>
              <a:xfrm>
                <a:off x="5342394" y="4429268"/>
                <a:ext cx="6718460" cy="1634935"/>
              </a:xfrm>
              <a:prstGeom prst="rect">
                <a:avLst/>
              </a:prstGeom>
              <a:solidFill>
                <a:schemeClr val="bg1">
                  <a:alpha val="50000"/>
                </a:schemeClr>
              </a:solidFill>
            </p:spPr>
            <p:txBody>
              <a:bodyPr wrap="square" rtlCol="0">
                <a:spAutoFit/>
              </a:bodyPr>
              <a:lstStyle/>
              <a:p>
                <a:r>
                  <a:rPr lang="en-US" sz="2200" dirty="0">
                    <a:solidFill>
                      <a:srgbClr val="FF0000"/>
                    </a:solidFill>
                  </a:rPr>
                  <a:t>Getting a sample mean at </a:t>
                </a:r>
                <a:r>
                  <a:rPr lang="en-US" sz="2400" dirty="0"/>
                  <a:t> </a:t>
                </a:r>
                <a14:m>
                  <m:oMath xmlns:m="http://schemas.openxmlformats.org/officeDocument/2006/math">
                    <m:acc>
                      <m:accPr>
                        <m:chr m:val="̅"/>
                        <m:ctrlPr>
                          <a:rPr lang="en-US" sz="2400" i="1" dirty="0">
                            <a:latin typeface="Cambria Math" panose="02040503050406030204" pitchFamily="18" charset="0"/>
                          </a:rPr>
                        </m:ctrlPr>
                      </m:accPr>
                      <m:e>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e>
                    </m:acc>
                  </m:oMath>
                </a14:m>
                <a:r>
                  <a:rPr lang="en-US" sz="2200" dirty="0">
                    <a:solidFill>
                      <a:srgbClr val="FF0000"/>
                    </a:solidFill>
                  </a:rPr>
                  <a:t> would be </a:t>
                </a:r>
                <a:r>
                  <a:rPr lang="en-US" sz="2200" dirty="0" err="1">
                    <a:solidFill>
                      <a:srgbClr val="FF0000"/>
                    </a:solidFill>
                  </a:rPr>
                  <a:t>Sooo</a:t>
                </a:r>
                <a:r>
                  <a:rPr lang="en-US" sz="2200" dirty="0">
                    <a:solidFill>
                      <a:srgbClr val="FF0000"/>
                    </a:solidFill>
                  </a:rPr>
                  <a:t> unlikely, such that we call it “significant”, b/c it is significant enough for us to “reject” our population mean  </a:t>
                </a:r>
                <a14:m>
                  <m:oMath xmlns:m="http://schemas.openxmlformats.org/officeDocument/2006/math">
                    <m:r>
                      <a:rPr lang="en-US" sz="3300" i="1" smtClean="0">
                        <a:solidFill>
                          <a:srgbClr val="FF0000"/>
                        </a:solidFill>
                        <a:latin typeface="Cambria Math" panose="02040503050406030204" pitchFamily="18" charset="0"/>
                        <a:ea typeface="Cambria Math" panose="02040503050406030204" pitchFamily="18" charset="0"/>
                      </a:rPr>
                      <m:t>𝜇</m:t>
                    </m:r>
                  </m:oMath>
                </a14:m>
                <a:r>
                  <a:rPr lang="en-US" sz="2200" dirty="0">
                    <a:solidFill>
                      <a:srgbClr val="FF0000"/>
                    </a:solidFill>
                  </a:rPr>
                  <a:t>  as being true</a:t>
                </a:r>
              </a:p>
            </p:txBody>
          </p:sp>
        </mc:Choice>
        <mc:Fallback xmlns="">
          <p:sp>
            <p:nvSpPr>
              <p:cNvPr id="35" name="TextBox 34">
                <a:extLst>
                  <a:ext uri="{FF2B5EF4-FFF2-40B4-BE49-F238E27FC236}">
                    <a16:creationId xmlns:a16="http://schemas.microsoft.com/office/drawing/2014/main" id="{F434403B-B4C9-B81B-6D4A-A7AE1C2759BA}"/>
                  </a:ext>
                </a:extLst>
              </p:cNvPr>
              <p:cNvSpPr txBox="1">
                <a:spLocks noRot="1" noChangeAspect="1" noMove="1" noResize="1" noEditPoints="1" noAdjustHandles="1" noChangeArrowheads="1" noChangeShapeType="1" noTextEdit="1"/>
              </p:cNvSpPr>
              <p:nvPr/>
            </p:nvSpPr>
            <p:spPr>
              <a:xfrm>
                <a:off x="5342394" y="4429268"/>
                <a:ext cx="6718460" cy="1634935"/>
              </a:xfrm>
              <a:prstGeom prst="rect">
                <a:avLst/>
              </a:prstGeom>
              <a:blipFill>
                <a:blip r:embed="rId19"/>
                <a:stretch>
                  <a:fillRect l="-1180" t="-746" b="-485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95672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up)">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5" presetClass="emph" presetSubtype="0" repeatCount="4000" fill="hold" grpId="1" nodeType="clickEffect">
                                  <p:stCondLst>
                                    <p:cond delay="0"/>
                                  </p:stCondLst>
                                  <p:childTnLst>
                                    <p:anim calcmode="discrete" valueType="str">
                                      <p:cBhvr>
                                        <p:cTn id="91" dur="5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22"/>
                                        </p:tgtEl>
                                      </p:cBhvr>
                                    </p:animEffect>
                                    <p:set>
                                      <p:cBhvr>
                                        <p:cTn id="96" dur="1" fill="hold">
                                          <p:stCondLst>
                                            <p:cond delay="499"/>
                                          </p:stCondLst>
                                        </p:cTn>
                                        <p:tgtEl>
                                          <p:spTgt spid="2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3"/>
                                        </p:tgtEl>
                                      </p:cBhvr>
                                    </p:animEffect>
                                    <p:set>
                                      <p:cBhvr>
                                        <p:cTn id="99" dur="1" fill="hold">
                                          <p:stCondLst>
                                            <p:cond delay="499"/>
                                          </p:stCondLst>
                                        </p:cTn>
                                        <p:tgtEl>
                                          <p:spTgt spid="2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26"/>
                                        </p:tgtEl>
                                      </p:cBhvr>
                                    </p:animEffect>
                                    <p:set>
                                      <p:cBhvr>
                                        <p:cTn id="102" dur="1" fill="hold">
                                          <p:stCondLst>
                                            <p:cond delay="499"/>
                                          </p:stCondLst>
                                        </p:cTn>
                                        <p:tgtEl>
                                          <p:spTgt spid="26"/>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down)">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up)">
                                      <p:cBhvr>
                                        <p:cTn id="125" dur="500"/>
                                        <p:tgtEl>
                                          <p:spTgt spid="3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33"/>
                                        </p:tgtEl>
                                      </p:cBhvr>
                                    </p:animEffect>
                                    <p:set>
                                      <p:cBhvr>
                                        <p:cTn id="130" dur="1" fill="hold">
                                          <p:stCondLst>
                                            <p:cond delay="499"/>
                                          </p:stCondLst>
                                        </p:cTn>
                                        <p:tgtEl>
                                          <p:spTgt spid="33"/>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5" grpId="0"/>
      <p:bldP spid="16" grpId="0"/>
      <p:bldP spid="11" grpId="0"/>
      <p:bldP spid="24" grpId="0"/>
      <p:bldP spid="27" grpId="0" animBg="1"/>
      <p:bldP spid="27" grpId="1" animBg="1"/>
      <p:bldP spid="27" grpId="2" animBg="1"/>
      <p:bldP spid="32" grpId="0"/>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1CBB-4E68-4F61-C612-62F55A568432}"/>
              </a:ext>
            </a:extLst>
          </p:cNvPr>
          <p:cNvSpPr>
            <a:spLocks noGrp="1"/>
          </p:cNvSpPr>
          <p:nvPr>
            <p:ph type="title"/>
          </p:nvPr>
        </p:nvSpPr>
        <p:spPr>
          <a:xfrm>
            <a:off x="485775" y="150813"/>
            <a:ext cx="9956800" cy="687387"/>
          </a:xfrm>
        </p:spPr>
        <p:txBody>
          <a:bodyPr/>
          <a:lstStyle/>
          <a:p>
            <a:r>
              <a:rPr lang="en-US" dirty="0"/>
              <a:t>TRICKY Example!</a:t>
            </a:r>
          </a:p>
        </p:txBody>
      </p:sp>
      <p:grpSp>
        <p:nvGrpSpPr>
          <p:cNvPr id="4" name="Group 14">
            <a:extLst>
              <a:ext uri="{FF2B5EF4-FFF2-40B4-BE49-F238E27FC236}">
                <a16:creationId xmlns:a16="http://schemas.microsoft.com/office/drawing/2014/main" id="{5564A1DD-0979-41A9-42E6-49DE9D58CF1A}"/>
              </a:ext>
            </a:extLst>
          </p:cNvPr>
          <p:cNvGrpSpPr>
            <a:grpSpLocks/>
          </p:cNvGrpSpPr>
          <p:nvPr/>
        </p:nvGrpSpPr>
        <p:grpSpPr bwMode="auto">
          <a:xfrm>
            <a:off x="2103987" y="3038475"/>
            <a:ext cx="6968025" cy="2924174"/>
            <a:chOff x="1966913" y="4567238"/>
            <a:chExt cx="5153025" cy="1857375"/>
          </a:xfrm>
        </p:grpSpPr>
        <p:pic>
          <p:nvPicPr>
            <p:cNvPr id="5" name="Picture 2">
              <a:extLst>
                <a:ext uri="{FF2B5EF4-FFF2-40B4-BE49-F238E27FC236}">
                  <a16:creationId xmlns:a16="http://schemas.microsoft.com/office/drawing/2014/main" id="{D79B015C-31D9-B40F-AE02-6E4BC8A36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4567238"/>
              <a:ext cx="5153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F4C3D07-FF87-546B-6160-6EC19C5AE680}"/>
                </a:ext>
              </a:extLst>
            </p:cNvPr>
            <p:cNvCxnSpPr/>
            <p:nvPr/>
          </p:nvCxnSpPr>
          <p:spPr>
            <a:xfrm rot="5400000">
              <a:off x="3613853" y="5525545"/>
              <a:ext cx="1798137" cy="0"/>
            </a:xfrm>
            <a:prstGeom prst="line">
              <a:avLst/>
            </a:prstGeom>
            <a:ln w="25400">
              <a:solidFill>
                <a:schemeClr val="tx1">
                  <a:alpha val="42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Object 6">
            <a:extLst>
              <a:ext uri="{FF2B5EF4-FFF2-40B4-BE49-F238E27FC236}">
                <a16:creationId xmlns:a16="http://schemas.microsoft.com/office/drawing/2014/main" id="{08CE251E-88FE-AB8C-5BE4-ADA64E50AA52}"/>
              </a:ext>
            </a:extLst>
          </p:cNvPr>
          <p:cNvGraphicFramePr>
            <a:graphicFrameLocks noChangeAspect="1"/>
          </p:cNvGraphicFramePr>
          <p:nvPr>
            <p:extLst>
              <p:ext uri="{D42A27DB-BD31-4B8C-83A1-F6EECF244321}">
                <p14:modId xmlns:p14="http://schemas.microsoft.com/office/powerpoint/2010/main" val="3650527199"/>
              </p:ext>
            </p:extLst>
          </p:nvPr>
        </p:nvGraphicFramePr>
        <p:xfrm>
          <a:off x="439855" y="1030313"/>
          <a:ext cx="712343" cy="753674"/>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7" name="Object 6">
                        <a:extLst>
                          <a:ext uri="{FF2B5EF4-FFF2-40B4-BE49-F238E27FC236}">
                            <a16:creationId xmlns:a16="http://schemas.microsoft.com/office/drawing/2014/main" id="{08CE251E-88FE-AB8C-5BE4-ADA64E50AA52}"/>
                          </a:ext>
                        </a:extLst>
                      </p:cNvPr>
                      <p:cNvPicPr/>
                      <p:nvPr/>
                    </p:nvPicPr>
                    <p:blipFill>
                      <a:blip r:embed="rId4"/>
                      <a:stretch>
                        <a:fillRect/>
                      </a:stretch>
                    </p:blipFill>
                    <p:spPr>
                      <a:xfrm>
                        <a:off x="439855" y="1030313"/>
                        <a:ext cx="712343" cy="75367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74E1A78-B615-EEC8-B875-6985F33C1A7E}"/>
              </a:ext>
            </a:extLst>
          </p:cNvPr>
          <p:cNvGraphicFramePr>
            <a:graphicFrameLocks noChangeAspect="1"/>
          </p:cNvGraphicFramePr>
          <p:nvPr>
            <p:extLst>
              <p:ext uri="{D42A27DB-BD31-4B8C-83A1-F6EECF244321}">
                <p14:modId xmlns:p14="http://schemas.microsoft.com/office/powerpoint/2010/main" val="1635222363"/>
              </p:ext>
            </p:extLst>
          </p:nvPr>
        </p:nvGraphicFramePr>
        <p:xfrm>
          <a:off x="1166813" y="1030288"/>
          <a:ext cx="1550987" cy="669925"/>
        </p:xfrm>
        <a:graphic>
          <a:graphicData uri="http://schemas.openxmlformats.org/presentationml/2006/ole">
            <mc:AlternateContent xmlns:mc="http://schemas.openxmlformats.org/markup-compatibility/2006">
              <mc:Choice xmlns:v="urn:schemas-microsoft-com:vml" Requires="v">
                <p:oleObj name="Equation" r:id="rId5" imgW="469800" imgH="203040" progId="Equation.DSMT4">
                  <p:embed/>
                </p:oleObj>
              </mc:Choice>
              <mc:Fallback>
                <p:oleObj name="Equation" r:id="rId5" imgW="469800" imgH="203040" progId="Equation.DSMT4">
                  <p:embed/>
                  <p:pic>
                    <p:nvPicPr>
                      <p:cNvPr id="8" name="Object 7">
                        <a:extLst>
                          <a:ext uri="{FF2B5EF4-FFF2-40B4-BE49-F238E27FC236}">
                            <a16:creationId xmlns:a16="http://schemas.microsoft.com/office/drawing/2014/main" id="{F74E1A78-B615-EEC8-B875-6985F33C1A7E}"/>
                          </a:ext>
                        </a:extLst>
                      </p:cNvPr>
                      <p:cNvPicPr/>
                      <p:nvPr/>
                    </p:nvPicPr>
                    <p:blipFill>
                      <a:blip r:embed="rId6"/>
                      <a:stretch>
                        <a:fillRect/>
                      </a:stretch>
                    </p:blipFill>
                    <p:spPr>
                      <a:xfrm>
                        <a:off x="1166813" y="1030288"/>
                        <a:ext cx="1550987" cy="6699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FB90865-0298-E657-5001-1F12424D2BBD}"/>
              </a:ext>
            </a:extLst>
          </p:cNvPr>
          <p:cNvGraphicFramePr>
            <a:graphicFrameLocks noChangeAspect="1"/>
          </p:cNvGraphicFramePr>
          <p:nvPr>
            <p:extLst>
              <p:ext uri="{D42A27DB-BD31-4B8C-83A1-F6EECF244321}">
                <p14:modId xmlns:p14="http://schemas.microsoft.com/office/powerpoint/2010/main" val="2684122836"/>
              </p:ext>
            </p:extLst>
          </p:nvPr>
        </p:nvGraphicFramePr>
        <p:xfrm>
          <a:off x="419100" y="2154826"/>
          <a:ext cx="755650" cy="752475"/>
        </p:xfrm>
        <a:graphic>
          <a:graphicData uri="http://schemas.openxmlformats.org/presentationml/2006/ole">
            <mc:AlternateContent xmlns:mc="http://schemas.openxmlformats.org/markup-compatibility/2006">
              <mc:Choice xmlns:v="urn:schemas-microsoft-com:vml" Requires="v">
                <p:oleObj name="Equation" r:id="rId7" imgW="228600" imgH="228600" progId="Equation.DSMT4">
                  <p:embed/>
                </p:oleObj>
              </mc:Choice>
              <mc:Fallback>
                <p:oleObj name="Equation" r:id="rId7" imgW="228600" imgH="228600" progId="Equation.DSMT4">
                  <p:embed/>
                  <p:pic>
                    <p:nvPicPr>
                      <p:cNvPr id="9" name="Object 8">
                        <a:extLst>
                          <a:ext uri="{FF2B5EF4-FFF2-40B4-BE49-F238E27FC236}">
                            <a16:creationId xmlns:a16="http://schemas.microsoft.com/office/drawing/2014/main" id="{CFB90865-0298-E657-5001-1F12424D2BBD}"/>
                          </a:ext>
                        </a:extLst>
                      </p:cNvPr>
                      <p:cNvPicPr/>
                      <p:nvPr/>
                    </p:nvPicPr>
                    <p:blipFill>
                      <a:blip r:embed="rId8"/>
                      <a:stretch>
                        <a:fillRect/>
                      </a:stretch>
                    </p:blipFill>
                    <p:spPr>
                      <a:xfrm>
                        <a:off x="419100" y="2154826"/>
                        <a:ext cx="755650" cy="7524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E5CD15C-CE38-6EA3-39A2-42D6704E3A52}"/>
              </a:ext>
            </a:extLst>
          </p:cNvPr>
          <p:cNvGraphicFramePr>
            <a:graphicFrameLocks noChangeAspect="1"/>
          </p:cNvGraphicFramePr>
          <p:nvPr>
            <p:extLst>
              <p:ext uri="{D42A27DB-BD31-4B8C-83A1-F6EECF244321}">
                <p14:modId xmlns:p14="http://schemas.microsoft.com/office/powerpoint/2010/main" val="4143898658"/>
              </p:ext>
            </p:extLst>
          </p:nvPr>
        </p:nvGraphicFramePr>
        <p:xfrm>
          <a:off x="1211263" y="2181225"/>
          <a:ext cx="1549400" cy="669925"/>
        </p:xfrm>
        <a:graphic>
          <a:graphicData uri="http://schemas.openxmlformats.org/presentationml/2006/ole">
            <mc:AlternateContent xmlns:mc="http://schemas.openxmlformats.org/markup-compatibility/2006">
              <mc:Choice xmlns:v="urn:schemas-microsoft-com:vml" Requires="v">
                <p:oleObj name="Equation" r:id="rId9" imgW="469800" imgH="203040" progId="Equation.DSMT4">
                  <p:embed/>
                </p:oleObj>
              </mc:Choice>
              <mc:Fallback>
                <p:oleObj name="Equation" r:id="rId9" imgW="469800" imgH="203040" progId="Equation.DSMT4">
                  <p:embed/>
                  <p:pic>
                    <p:nvPicPr>
                      <p:cNvPr id="10" name="Object 9">
                        <a:extLst>
                          <a:ext uri="{FF2B5EF4-FFF2-40B4-BE49-F238E27FC236}">
                            <a16:creationId xmlns:a16="http://schemas.microsoft.com/office/drawing/2014/main" id="{6E5CD15C-CE38-6EA3-39A2-42D6704E3A52}"/>
                          </a:ext>
                        </a:extLst>
                      </p:cNvPr>
                      <p:cNvPicPr/>
                      <p:nvPr/>
                    </p:nvPicPr>
                    <p:blipFill>
                      <a:blip r:embed="rId10"/>
                      <a:stretch>
                        <a:fillRect/>
                      </a:stretch>
                    </p:blipFill>
                    <p:spPr>
                      <a:xfrm>
                        <a:off x="1211263" y="2181225"/>
                        <a:ext cx="1549400" cy="6699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8737602-4223-12F5-3E83-B2567B14B00A}"/>
              </a:ext>
            </a:extLst>
          </p:cNvPr>
          <p:cNvGraphicFramePr>
            <a:graphicFrameLocks noChangeAspect="1"/>
          </p:cNvGraphicFramePr>
          <p:nvPr>
            <p:extLst>
              <p:ext uri="{D42A27DB-BD31-4B8C-83A1-F6EECF244321}">
                <p14:modId xmlns:p14="http://schemas.microsoft.com/office/powerpoint/2010/main" val="323931096"/>
              </p:ext>
            </p:extLst>
          </p:nvPr>
        </p:nvGraphicFramePr>
        <p:xfrm>
          <a:off x="4918894" y="5920950"/>
          <a:ext cx="1255713" cy="669925"/>
        </p:xfrm>
        <a:graphic>
          <a:graphicData uri="http://schemas.openxmlformats.org/presentationml/2006/ole">
            <mc:AlternateContent xmlns:mc="http://schemas.openxmlformats.org/markup-compatibility/2006">
              <mc:Choice xmlns:v="urn:schemas-microsoft-com:vml" Requires="v">
                <p:oleObj name="Equation" r:id="rId11" imgW="380880" imgH="203040" progId="Equation.DSMT4">
                  <p:embed/>
                </p:oleObj>
              </mc:Choice>
              <mc:Fallback>
                <p:oleObj name="Equation" r:id="rId11" imgW="380880" imgH="203040" progId="Equation.DSMT4">
                  <p:embed/>
                  <p:pic>
                    <p:nvPicPr>
                      <p:cNvPr id="11" name="Object 10">
                        <a:extLst>
                          <a:ext uri="{FF2B5EF4-FFF2-40B4-BE49-F238E27FC236}">
                            <a16:creationId xmlns:a16="http://schemas.microsoft.com/office/drawing/2014/main" id="{08737602-4223-12F5-3E83-B2567B14B00A}"/>
                          </a:ext>
                        </a:extLst>
                      </p:cNvPr>
                      <p:cNvPicPr/>
                      <p:nvPr/>
                    </p:nvPicPr>
                    <p:blipFill>
                      <a:blip r:embed="rId12"/>
                      <a:stretch>
                        <a:fillRect/>
                      </a:stretch>
                    </p:blipFill>
                    <p:spPr>
                      <a:xfrm>
                        <a:off x="4918894" y="5920950"/>
                        <a:ext cx="1255713" cy="669925"/>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08708CED-2ED7-3F44-AC9A-36282101C5AD}"/>
              </a:ext>
            </a:extLst>
          </p:cNvPr>
          <p:cNvCxnSpPr>
            <a:cxnSpLocks/>
          </p:cNvCxnSpPr>
          <p:nvPr/>
        </p:nvCxnSpPr>
        <p:spPr>
          <a:xfrm flipV="1">
            <a:off x="4114800" y="4470994"/>
            <a:ext cx="0" cy="1266825"/>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5" name="Object 14">
            <a:extLst>
              <a:ext uri="{FF2B5EF4-FFF2-40B4-BE49-F238E27FC236}">
                <a16:creationId xmlns:a16="http://schemas.microsoft.com/office/drawing/2014/main" id="{C32ECD00-C339-9CFA-99D7-723D71CC633B}"/>
              </a:ext>
            </a:extLst>
          </p:cNvPr>
          <p:cNvGraphicFramePr>
            <a:graphicFrameLocks noChangeAspect="1"/>
          </p:cNvGraphicFramePr>
          <p:nvPr>
            <p:extLst>
              <p:ext uri="{D42A27DB-BD31-4B8C-83A1-F6EECF244321}">
                <p14:modId xmlns:p14="http://schemas.microsoft.com/office/powerpoint/2010/main" val="2126437485"/>
              </p:ext>
            </p:extLst>
          </p:nvPr>
        </p:nvGraphicFramePr>
        <p:xfrm>
          <a:off x="3905250" y="3807419"/>
          <a:ext cx="419100" cy="712788"/>
        </p:xfrm>
        <a:graphic>
          <a:graphicData uri="http://schemas.openxmlformats.org/presentationml/2006/ole">
            <mc:AlternateContent xmlns:mc="http://schemas.openxmlformats.org/markup-compatibility/2006">
              <mc:Choice xmlns:v="urn:schemas-microsoft-com:vml" Requires="v">
                <p:oleObj name="Equation" r:id="rId13" imgW="126720" imgH="215640" progId="Equation.DSMT4">
                  <p:embed/>
                </p:oleObj>
              </mc:Choice>
              <mc:Fallback>
                <p:oleObj name="Equation" r:id="rId13" imgW="126720" imgH="215640" progId="Equation.DSMT4">
                  <p:embed/>
                  <p:pic>
                    <p:nvPicPr>
                      <p:cNvPr id="15" name="Object 14">
                        <a:extLst>
                          <a:ext uri="{FF2B5EF4-FFF2-40B4-BE49-F238E27FC236}">
                            <a16:creationId xmlns:a16="http://schemas.microsoft.com/office/drawing/2014/main" id="{C32ECD00-C339-9CFA-99D7-723D71CC633B}"/>
                          </a:ext>
                        </a:extLst>
                      </p:cNvPr>
                      <p:cNvPicPr/>
                      <p:nvPr/>
                    </p:nvPicPr>
                    <p:blipFill>
                      <a:blip r:embed="rId14"/>
                      <a:stretch>
                        <a:fillRect/>
                      </a:stretch>
                    </p:blipFill>
                    <p:spPr>
                      <a:xfrm>
                        <a:off x="3905250" y="3807419"/>
                        <a:ext cx="419100" cy="712788"/>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0E24DDD-FEF9-361A-D477-BE4DFAA74794}"/>
              </a:ext>
            </a:extLst>
          </p:cNvPr>
          <p:cNvSpPr txBox="1"/>
          <p:nvPr/>
        </p:nvSpPr>
        <p:spPr>
          <a:xfrm>
            <a:off x="4751333" y="786438"/>
            <a:ext cx="6392918" cy="1446550"/>
          </a:xfrm>
          <a:prstGeom prst="rect">
            <a:avLst/>
          </a:prstGeom>
          <a:noFill/>
        </p:spPr>
        <p:txBody>
          <a:bodyPr wrap="square">
            <a:spAutoFit/>
          </a:bodyPr>
          <a:lstStyle/>
          <a:p>
            <a:pPr algn="ctr" eaLnBrk="1" hangingPunct="1">
              <a:defRPr/>
            </a:pPr>
            <a:r>
              <a:rPr lang="en-US" sz="4400" dirty="0">
                <a:solidFill>
                  <a:srgbClr val="FF0000"/>
                </a:solidFill>
                <a:latin typeface="+mj-lt"/>
                <a:cs typeface="Arial" charset="0"/>
              </a:rPr>
              <a:t>WHICH SIDE IS THE P-VALUE??</a:t>
            </a:r>
            <a:endParaRPr lang="en-CA" sz="4400" baseline="-25000" dirty="0">
              <a:solidFill>
                <a:srgbClr val="FF0000"/>
              </a:solidFill>
              <a:latin typeface="+mj-lt"/>
              <a:cs typeface="Arial" charset="0"/>
            </a:endParaRPr>
          </a:p>
        </p:txBody>
      </p:sp>
      <p:graphicFrame>
        <p:nvGraphicFramePr>
          <p:cNvPr id="17" name="Object 16">
            <a:extLst>
              <a:ext uri="{FF2B5EF4-FFF2-40B4-BE49-F238E27FC236}">
                <a16:creationId xmlns:a16="http://schemas.microsoft.com/office/drawing/2014/main" id="{A43BDD27-D25A-7614-5B83-99021B3751B8}"/>
              </a:ext>
            </a:extLst>
          </p:cNvPr>
          <p:cNvGraphicFramePr>
            <a:graphicFrameLocks noChangeAspect="1"/>
          </p:cNvGraphicFramePr>
          <p:nvPr>
            <p:extLst>
              <p:ext uri="{D42A27DB-BD31-4B8C-83A1-F6EECF244321}">
                <p14:modId xmlns:p14="http://schemas.microsoft.com/office/powerpoint/2010/main" val="1625062837"/>
              </p:ext>
            </p:extLst>
          </p:nvPr>
        </p:nvGraphicFramePr>
        <p:xfrm>
          <a:off x="3550047" y="5174257"/>
          <a:ext cx="501650" cy="544512"/>
        </p:xfrm>
        <a:graphic>
          <a:graphicData uri="http://schemas.openxmlformats.org/presentationml/2006/ole">
            <mc:AlternateContent xmlns:mc="http://schemas.openxmlformats.org/markup-compatibility/2006">
              <mc:Choice xmlns:v="urn:schemas-microsoft-com:vml" Requires="v">
                <p:oleObj name="Equation" r:id="rId15" imgW="152280" imgH="164880" progId="Equation.DSMT4">
                  <p:embed/>
                </p:oleObj>
              </mc:Choice>
              <mc:Fallback>
                <p:oleObj name="Equation" r:id="rId15" imgW="152280" imgH="164880" progId="Equation.DSMT4">
                  <p:embed/>
                  <p:pic>
                    <p:nvPicPr>
                      <p:cNvPr id="17" name="Object 16">
                        <a:extLst>
                          <a:ext uri="{FF2B5EF4-FFF2-40B4-BE49-F238E27FC236}">
                            <a16:creationId xmlns:a16="http://schemas.microsoft.com/office/drawing/2014/main" id="{A43BDD27-D25A-7614-5B83-99021B3751B8}"/>
                          </a:ext>
                        </a:extLst>
                      </p:cNvPr>
                      <p:cNvPicPr/>
                      <p:nvPr/>
                    </p:nvPicPr>
                    <p:blipFill>
                      <a:blip r:embed="rId16"/>
                      <a:stretch>
                        <a:fillRect/>
                      </a:stretch>
                    </p:blipFill>
                    <p:spPr>
                      <a:xfrm>
                        <a:off x="3550047" y="5174257"/>
                        <a:ext cx="501650" cy="54451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15F12B9-E3BD-33C5-9143-C12AEA0C852C}"/>
              </a:ext>
            </a:extLst>
          </p:cNvPr>
          <p:cNvGraphicFramePr>
            <a:graphicFrameLocks noChangeAspect="1"/>
          </p:cNvGraphicFramePr>
          <p:nvPr>
            <p:extLst>
              <p:ext uri="{D42A27DB-BD31-4B8C-83A1-F6EECF244321}">
                <p14:modId xmlns:p14="http://schemas.microsoft.com/office/powerpoint/2010/main" val="161479325"/>
              </p:ext>
            </p:extLst>
          </p:nvPr>
        </p:nvGraphicFramePr>
        <p:xfrm>
          <a:off x="5295925" y="4601170"/>
          <a:ext cx="501650" cy="544512"/>
        </p:xfrm>
        <a:graphic>
          <a:graphicData uri="http://schemas.openxmlformats.org/presentationml/2006/ole">
            <mc:AlternateContent xmlns:mc="http://schemas.openxmlformats.org/markup-compatibility/2006">
              <mc:Choice xmlns:v="urn:schemas-microsoft-com:vml" Requires="v">
                <p:oleObj name="Equation" r:id="rId17" imgW="152280" imgH="164880" progId="Equation.DSMT4">
                  <p:embed/>
                </p:oleObj>
              </mc:Choice>
              <mc:Fallback>
                <p:oleObj name="Equation" r:id="rId17" imgW="152280" imgH="164880" progId="Equation.DSMT4">
                  <p:embed/>
                  <p:pic>
                    <p:nvPicPr>
                      <p:cNvPr id="18" name="Object 17">
                        <a:extLst>
                          <a:ext uri="{FF2B5EF4-FFF2-40B4-BE49-F238E27FC236}">
                            <a16:creationId xmlns:a16="http://schemas.microsoft.com/office/drawing/2014/main" id="{315F12B9-E3BD-33C5-9143-C12AEA0C852C}"/>
                          </a:ext>
                        </a:extLst>
                      </p:cNvPr>
                      <p:cNvPicPr/>
                      <p:nvPr/>
                    </p:nvPicPr>
                    <p:blipFill>
                      <a:blip r:embed="rId18"/>
                      <a:stretch>
                        <a:fillRect/>
                      </a:stretch>
                    </p:blipFill>
                    <p:spPr>
                      <a:xfrm>
                        <a:off x="5295925" y="4601170"/>
                        <a:ext cx="501650" cy="54451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F6BE527-CD0F-973F-4E59-38079804287A}"/>
              </a:ext>
            </a:extLst>
          </p:cNvPr>
          <p:cNvGraphicFramePr>
            <a:graphicFrameLocks noChangeAspect="1"/>
          </p:cNvGraphicFramePr>
          <p:nvPr>
            <p:extLst>
              <p:ext uri="{D42A27DB-BD31-4B8C-83A1-F6EECF244321}">
                <p14:modId xmlns:p14="http://schemas.microsoft.com/office/powerpoint/2010/main" val="1915058929"/>
              </p:ext>
            </p:extLst>
          </p:nvPr>
        </p:nvGraphicFramePr>
        <p:xfrm>
          <a:off x="7049961" y="5271871"/>
          <a:ext cx="408113" cy="477854"/>
        </p:xfrm>
        <a:graphic>
          <a:graphicData uri="http://schemas.openxmlformats.org/presentationml/2006/ole">
            <mc:AlternateContent xmlns:mc="http://schemas.openxmlformats.org/markup-compatibility/2006">
              <mc:Choice xmlns:v="urn:schemas-microsoft-com:vml" Requires="v">
                <p:oleObj name="Equation" r:id="rId19" imgW="152280" imgH="177480" progId="Equation.DSMT4">
                  <p:embed/>
                </p:oleObj>
              </mc:Choice>
              <mc:Fallback>
                <p:oleObj name="Equation" r:id="rId19" imgW="152280" imgH="177480" progId="Equation.DSMT4">
                  <p:embed/>
                  <p:pic>
                    <p:nvPicPr>
                      <p:cNvPr id="19" name="Object 18">
                        <a:extLst>
                          <a:ext uri="{FF2B5EF4-FFF2-40B4-BE49-F238E27FC236}">
                            <a16:creationId xmlns:a16="http://schemas.microsoft.com/office/drawing/2014/main" id="{DF6BE527-CD0F-973F-4E59-38079804287A}"/>
                          </a:ext>
                        </a:extLst>
                      </p:cNvPr>
                      <p:cNvPicPr/>
                      <p:nvPr/>
                    </p:nvPicPr>
                    <p:blipFill>
                      <a:blip r:embed="rId20"/>
                      <a:stretch>
                        <a:fillRect/>
                      </a:stretch>
                    </p:blipFill>
                    <p:spPr>
                      <a:xfrm>
                        <a:off x="7049961" y="5271871"/>
                        <a:ext cx="408113" cy="477854"/>
                      </a:xfrm>
                      <a:prstGeom prst="rect">
                        <a:avLst/>
                      </a:prstGeom>
                    </p:spPr>
                  </p:pic>
                </p:oleObj>
              </mc:Fallback>
            </mc:AlternateContent>
          </a:graphicData>
        </a:graphic>
      </p:graphicFrame>
    </p:spTree>
    <p:extLst>
      <p:ext uri="{BB962C8B-B14F-4D97-AF65-F5344CB8AC3E}">
        <p14:creationId xmlns:p14="http://schemas.microsoft.com/office/powerpoint/2010/main" val="25579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ECA1A1F1-0BDB-4ABF-BDD1-444567EF19EC}"/>
              </a:ext>
            </a:extLst>
          </p:cNvPr>
          <p:cNvSpPr>
            <a:spLocks noGrp="1"/>
          </p:cNvSpPr>
          <p:nvPr>
            <p:ph sz="quarter" idx="1"/>
          </p:nvPr>
        </p:nvSpPr>
        <p:spPr>
          <a:xfrm>
            <a:off x="1636713" y="-20638"/>
            <a:ext cx="6921500" cy="541338"/>
          </a:xfrm>
        </p:spPr>
        <p:txBody>
          <a:bodyPr/>
          <a:lstStyle/>
          <a:p>
            <a:pPr marL="0" indent="0">
              <a:buNone/>
            </a:pPr>
            <a:r>
              <a:rPr lang="en-CA" altLang="en-US" dirty="0"/>
              <a:t>Ex: Find the P-value for each of the following</a:t>
            </a:r>
          </a:p>
        </p:txBody>
      </p:sp>
      <p:sp>
        <p:nvSpPr>
          <p:cNvPr id="27651" name="Content Placeholder 2">
            <a:extLst>
              <a:ext uri="{FF2B5EF4-FFF2-40B4-BE49-F238E27FC236}">
                <a16:creationId xmlns:a16="http://schemas.microsoft.com/office/drawing/2014/main" id="{39B46598-E806-42EC-9818-41989B70F05F}"/>
              </a:ext>
            </a:extLst>
          </p:cNvPr>
          <p:cNvSpPr txBox="1">
            <a:spLocks/>
          </p:cNvSpPr>
          <p:nvPr/>
        </p:nvSpPr>
        <p:spPr bwMode="auto">
          <a:xfrm>
            <a:off x="198304" y="405098"/>
            <a:ext cx="114134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err="1"/>
              <a:t>i</a:t>
            </a:r>
            <a:r>
              <a:rPr lang="en-CA" altLang="en-US" sz="2100" dirty="0"/>
              <a:t>) Prior to renovation, your customers spend $35 on average with a std dev of $4.  Post renovation, your SRS of 50 customer spends $40.  Did average customer expense increase after the renovation?  </a:t>
            </a:r>
            <a:br>
              <a:rPr lang="en-CA" altLang="en-US" sz="2100" dirty="0"/>
            </a:br>
            <a:r>
              <a:rPr lang="en-CA" altLang="en-US" sz="2100" dirty="0"/>
              <a:t>Find the P-value.  Use “Ha” to determine if average it is one tail OR two tail.</a:t>
            </a:r>
          </a:p>
        </p:txBody>
      </p:sp>
      <p:sp>
        <p:nvSpPr>
          <p:cNvPr id="27652" name="Content Placeholder 2">
            <a:extLst>
              <a:ext uri="{FF2B5EF4-FFF2-40B4-BE49-F238E27FC236}">
                <a16:creationId xmlns:a16="http://schemas.microsoft.com/office/drawing/2014/main" id="{6D1513EA-9A79-493C-9C23-709629CA6778}"/>
              </a:ext>
            </a:extLst>
          </p:cNvPr>
          <p:cNvSpPr txBox="1">
            <a:spLocks/>
          </p:cNvSpPr>
          <p:nvPr/>
        </p:nvSpPr>
        <p:spPr bwMode="auto">
          <a:xfrm>
            <a:off x="242373" y="3370610"/>
            <a:ext cx="11666862"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Pringles advertises that there is only 2mg of sodium in their chips per serving with a std dev of 0.45mg. A consumer wants to know if there is any false advertising.  You took a box of 50 sample and found and average of 2.5mg of salt per serving.  Find the P value, explain if it is one tail or  two tail.</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EE2DAC9-9AD2-471F-8FAC-1B9A996C1DF7}"/>
                  </a:ext>
                </a:extLst>
              </p:cNvPr>
              <p:cNvSpPr txBox="1">
                <a:spLocks noChangeArrowheads="1"/>
              </p:cNvSpPr>
              <p:nvPr/>
            </p:nvSpPr>
            <p:spPr bwMode="auto">
              <a:xfrm>
                <a:off x="1631949" y="1793875"/>
                <a:ext cx="5650199" cy="4832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This is a one tail Test  b/c Ha:</a:t>
                </a:r>
                <a14:m>
                  <m:oMath xmlns:m="http://schemas.openxmlformats.org/officeDocument/2006/math">
                    <m:r>
                      <a:rPr lang="en-US" altLang="en-US" sz="2600" b="0" i="0" dirty="0" smtClean="0">
                        <a:solidFill>
                          <a:srgbClr val="FF0000"/>
                        </a:solidFill>
                        <a:latin typeface="Cambria Math" panose="02040503050406030204" pitchFamily="18" charset="0"/>
                        <a:ea typeface="Cambria Math" panose="02040503050406030204" pitchFamily="18" charset="0"/>
                      </a:rPr>
                      <m:t>  </m:t>
                    </m:r>
                    <m:r>
                      <a:rPr lang="en-CA" altLang="en-US" sz="2600" i="1" dirty="0">
                        <a:solidFill>
                          <a:srgbClr val="FF0000"/>
                        </a:solidFill>
                        <a:latin typeface="Cambria Math" panose="02040503050406030204" pitchFamily="18" charset="0"/>
                        <a:ea typeface="Cambria Math" panose="02040503050406030204" pitchFamily="18" charset="0"/>
                      </a:rPr>
                      <m:t>𝜇</m:t>
                    </m:r>
                    <m:r>
                      <a:rPr lang="en-US" altLang="en-US" sz="2600" b="0" i="1" dirty="0" smtClean="0">
                        <a:solidFill>
                          <a:srgbClr val="FF0000"/>
                        </a:solidFill>
                        <a:latin typeface="Cambria Math" panose="02040503050406030204" pitchFamily="18" charset="0"/>
                        <a:ea typeface="Cambria Math" panose="02040503050406030204" pitchFamily="18" charset="0"/>
                      </a:rPr>
                      <m:t> </m:t>
                    </m:r>
                  </m:oMath>
                </a14:m>
                <a:r>
                  <a:rPr lang="en-CA" altLang="en-US" dirty="0">
                    <a:solidFill>
                      <a:srgbClr val="FF0000"/>
                    </a:solidFill>
                  </a:rPr>
                  <a:t>&gt; $35</a:t>
                </a:r>
              </a:p>
            </p:txBody>
          </p:sp>
        </mc:Choice>
        <mc:Fallback xmlns="">
          <p:sp>
            <p:nvSpPr>
              <p:cNvPr id="2" name="TextBox 1">
                <a:extLst>
                  <a:ext uri="{FF2B5EF4-FFF2-40B4-BE49-F238E27FC236}">
                    <a16:creationId xmlns:a16="http://schemas.microsoft.com/office/drawing/2014/main" id="{BEE2DAC9-9AD2-471F-8FAC-1B9A996C1DF7}"/>
                  </a:ext>
                </a:extLst>
              </p:cNvPr>
              <p:cNvSpPr txBox="1">
                <a:spLocks noRot="1" noChangeAspect="1" noMove="1" noResize="1" noEditPoints="1" noAdjustHandles="1" noChangeArrowheads="1" noChangeShapeType="1" noTextEdit="1"/>
              </p:cNvSpPr>
              <p:nvPr/>
            </p:nvSpPr>
            <p:spPr bwMode="auto">
              <a:xfrm>
                <a:off x="1631949" y="1793875"/>
                <a:ext cx="5650199" cy="483209"/>
              </a:xfrm>
              <a:prstGeom prst="rect">
                <a:avLst/>
              </a:prstGeom>
              <a:blipFill>
                <a:blip r:embed="rId4"/>
                <a:stretch>
                  <a:fillRect l="-971" b="-1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TextBox 5">
            <a:extLst>
              <a:ext uri="{FF2B5EF4-FFF2-40B4-BE49-F238E27FC236}">
                <a16:creationId xmlns:a16="http://schemas.microsoft.com/office/drawing/2014/main" id="{08CB2800-37DD-4BA9-99FF-4001307542ED}"/>
              </a:ext>
            </a:extLst>
          </p:cNvPr>
          <p:cNvSpPr txBox="1">
            <a:spLocks noChangeArrowheads="1"/>
          </p:cNvSpPr>
          <p:nvPr/>
        </p:nvSpPr>
        <p:spPr bwMode="auto">
          <a:xfrm>
            <a:off x="1631950" y="2201864"/>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Pop. Mean is $35</a:t>
            </a:r>
          </a:p>
        </p:txBody>
      </p:sp>
      <p:sp>
        <p:nvSpPr>
          <p:cNvPr id="8" name="TextBox 7">
            <a:extLst>
              <a:ext uri="{FF2B5EF4-FFF2-40B4-BE49-F238E27FC236}">
                <a16:creationId xmlns:a16="http://schemas.microsoft.com/office/drawing/2014/main" id="{F5BA5468-784B-4BED-BF0B-D526924503C2}"/>
              </a:ext>
            </a:extLst>
          </p:cNvPr>
          <p:cNvSpPr txBox="1">
            <a:spLocks noChangeArrowheads="1"/>
          </p:cNvSpPr>
          <p:nvPr/>
        </p:nvSpPr>
        <p:spPr bwMode="auto">
          <a:xfrm>
            <a:off x="1633538" y="2946400"/>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Sample mean is $40</a:t>
            </a:r>
          </a:p>
        </p:txBody>
      </p:sp>
      <p:graphicFrame>
        <p:nvGraphicFramePr>
          <p:cNvPr id="3" name="Object 2">
            <a:extLst>
              <a:ext uri="{FF2B5EF4-FFF2-40B4-BE49-F238E27FC236}">
                <a16:creationId xmlns:a16="http://schemas.microsoft.com/office/drawing/2014/main" id="{FCF41C2B-56E6-4BEE-9893-97A5000C63B3}"/>
              </a:ext>
            </a:extLst>
          </p:cNvPr>
          <p:cNvGraphicFramePr>
            <a:graphicFrameLocks noChangeAspect="1"/>
          </p:cNvGraphicFramePr>
          <p:nvPr>
            <p:extLst>
              <p:ext uri="{D42A27DB-BD31-4B8C-83A1-F6EECF244321}">
                <p14:modId xmlns:p14="http://schemas.microsoft.com/office/powerpoint/2010/main" val="3561139065"/>
              </p:ext>
            </p:extLst>
          </p:nvPr>
        </p:nvGraphicFramePr>
        <p:xfrm>
          <a:off x="5887618" y="2386033"/>
          <a:ext cx="3816350" cy="676275"/>
        </p:xfrm>
        <a:graphic>
          <a:graphicData uri="http://schemas.openxmlformats.org/presentationml/2006/ole">
            <mc:AlternateContent xmlns:mc="http://schemas.openxmlformats.org/markup-compatibility/2006">
              <mc:Choice xmlns:v="urn:schemas-microsoft-com:vml" Requires="v">
                <p:oleObj name="Equation" r:id="rId5" imgW="2578100" imgH="457200" progId="Equation.DSMT4">
                  <p:embed/>
                </p:oleObj>
              </mc:Choice>
              <mc:Fallback>
                <p:oleObj name="Equation" r:id="rId5" imgW="2578100" imgH="457200" progId="Equation.DSMT4">
                  <p:embed/>
                  <p:pic>
                    <p:nvPicPr>
                      <p:cNvPr id="3" name="Object 2">
                        <a:extLst>
                          <a:ext uri="{FF2B5EF4-FFF2-40B4-BE49-F238E27FC236}">
                            <a16:creationId xmlns:a16="http://schemas.microsoft.com/office/drawing/2014/main" id="{FCF41C2B-56E6-4BEE-9893-97A5000C63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7618" y="2386033"/>
                        <a:ext cx="38163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a:extLst>
              <a:ext uri="{FF2B5EF4-FFF2-40B4-BE49-F238E27FC236}">
                <a16:creationId xmlns:a16="http://schemas.microsoft.com/office/drawing/2014/main" id="{F435628F-D05C-46FB-9956-E648E7F7134C}"/>
              </a:ext>
            </a:extLst>
          </p:cNvPr>
          <p:cNvSpPr txBox="1">
            <a:spLocks noChangeArrowheads="1"/>
          </p:cNvSpPr>
          <p:nvPr/>
        </p:nvSpPr>
        <p:spPr bwMode="auto">
          <a:xfrm>
            <a:off x="198304" y="4768411"/>
            <a:ext cx="1110500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This is a two tail Test b/c you are not testing only for more or only for less.  Since we are testing if their claim of 2mg per serving, the alternative hypothesis would be not equal to 2mg.</a:t>
            </a:r>
          </a:p>
        </p:txBody>
      </p:sp>
      <p:sp>
        <p:nvSpPr>
          <p:cNvPr id="16" name="TextBox 15">
            <a:extLst>
              <a:ext uri="{FF2B5EF4-FFF2-40B4-BE49-F238E27FC236}">
                <a16:creationId xmlns:a16="http://schemas.microsoft.com/office/drawing/2014/main" id="{1E0BA5FC-8CAF-4BAA-B949-E7E85ACDD0FA}"/>
              </a:ext>
            </a:extLst>
          </p:cNvPr>
          <p:cNvSpPr txBox="1">
            <a:spLocks noChangeArrowheads="1"/>
          </p:cNvSpPr>
          <p:nvPr/>
        </p:nvSpPr>
        <p:spPr bwMode="auto">
          <a:xfrm>
            <a:off x="385208" y="5544948"/>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Pop. Mean is $2mg</a:t>
            </a:r>
          </a:p>
        </p:txBody>
      </p:sp>
      <p:sp>
        <p:nvSpPr>
          <p:cNvPr id="18" name="TextBox 17">
            <a:extLst>
              <a:ext uri="{FF2B5EF4-FFF2-40B4-BE49-F238E27FC236}">
                <a16:creationId xmlns:a16="http://schemas.microsoft.com/office/drawing/2014/main" id="{337D309A-E293-41CD-AB76-1B834C67630F}"/>
              </a:ext>
            </a:extLst>
          </p:cNvPr>
          <p:cNvSpPr txBox="1">
            <a:spLocks noChangeArrowheads="1"/>
          </p:cNvSpPr>
          <p:nvPr/>
        </p:nvSpPr>
        <p:spPr bwMode="auto">
          <a:xfrm>
            <a:off x="375779" y="6300501"/>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Sample mean is $2.5</a:t>
            </a:r>
          </a:p>
        </p:txBody>
      </p:sp>
      <p:graphicFrame>
        <p:nvGraphicFramePr>
          <p:cNvPr id="19" name="Object 18">
            <a:extLst>
              <a:ext uri="{FF2B5EF4-FFF2-40B4-BE49-F238E27FC236}">
                <a16:creationId xmlns:a16="http://schemas.microsoft.com/office/drawing/2014/main" id="{E80530BD-9106-447C-9C32-03A3DAACF734}"/>
              </a:ext>
            </a:extLst>
          </p:cNvPr>
          <p:cNvGraphicFramePr>
            <a:graphicFrameLocks noChangeAspect="1"/>
          </p:cNvGraphicFramePr>
          <p:nvPr>
            <p:extLst>
              <p:ext uri="{D42A27DB-BD31-4B8C-83A1-F6EECF244321}">
                <p14:modId xmlns:p14="http://schemas.microsoft.com/office/powerpoint/2010/main" val="581179550"/>
              </p:ext>
            </p:extLst>
          </p:nvPr>
        </p:nvGraphicFramePr>
        <p:xfrm>
          <a:off x="3057240" y="5479992"/>
          <a:ext cx="7287599" cy="748846"/>
        </p:xfrm>
        <a:graphic>
          <a:graphicData uri="http://schemas.openxmlformats.org/presentationml/2006/ole">
            <mc:AlternateContent xmlns:mc="http://schemas.openxmlformats.org/markup-compatibility/2006">
              <mc:Choice xmlns:v="urn:schemas-microsoft-com:vml" Requires="v">
                <p:oleObj name="Equation" r:id="rId7" imgW="4444920" imgH="457200" progId="Equation.DSMT4">
                  <p:embed/>
                </p:oleObj>
              </mc:Choice>
              <mc:Fallback>
                <p:oleObj name="Equation" r:id="rId7" imgW="4444920" imgH="457200" progId="Equation.DSMT4">
                  <p:embed/>
                  <p:pic>
                    <p:nvPicPr>
                      <p:cNvPr id="19" name="Object 18">
                        <a:extLst>
                          <a:ext uri="{FF2B5EF4-FFF2-40B4-BE49-F238E27FC236}">
                            <a16:creationId xmlns:a16="http://schemas.microsoft.com/office/drawing/2014/main" id="{E80530BD-9106-447C-9C32-03A3DAACF734}"/>
                          </a:ext>
                        </a:extLst>
                      </p:cNvPr>
                      <p:cNvPicPr>
                        <a:picLocks noChangeAspect="1" noChangeArrowheads="1"/>
                      </p:cNvPicPr>
                      <p:nvPr/>
                    </p:nvPicPr>
                    <p:blipFill>
                      <a:blip r:embed="rId8"/>
                      <a:srcRect/>
                      <a:stretch>
                        <a:fillRect/>
                      </a:stretch>
                    </p:blipFill>
                    <p:spPr bwMode="auto">
                      <a:xfrm>
                        <a:off x="3057240" y="5479992"/>
                        <a:ext cx="7287599" cy="748846"/>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DD2F1F8-8FFF-4890-A903-5FF831C1F700}"/>
                  </a:ext>
                </a:extLst>
              </p:cNvPr>
              <p:cNvSpPr txBox="1">
                <a:spLocks noChangeArrowheads="1"/>
              </p:cNvSpPr>
              <p:nvPr/>
            </p:nvSpPr>
            <p:spPr bwMode="auto">
              <a:xfrm>
                <a:off x="405405" y="5873618"/>
                <a:ext cx="3390900" cy="499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Std Error:  </a:t>
                </a:r>
                <a14:m>
                  <m:oMath xmlns:m="http://schemas.openxmlformats.org/officeDocument/2006/math">
                    <m:f>
                      <m:fPr>
                        <m:ctrlPr>
                          <a:rPr lang="en-CA" altLang="en-US" i="1" smtClean="0">
                            <a:solidFill>
                              <a:srgbClr val="FF0000"/>
                            </a:solidFill>
                            <a:latin typeface="Cambria Math" panose="02040503050406030204" pitchFamily="18" charset="0"/>
                          </a:rPr>
                        </m:ctrlPr>
                      </m:fPr>
                      <m:num>
                        <m:r>
                          <a:rPr lang="en-US" altLang="en-US" b="0" i="1" smtClean="0">
                            <a:solidFill>
                              <a:srgbClr val="FF0000"/>
                            </a:solidFill>
                            <a:latin typeface="Cambria Math" panose="02040503050406030204" pitchFamily="18" charset="0"/>
                          </a:rPr>
                          <m:t>0.45</m:t>
                        </m:r>
                      </m:num>
                      <m:den>
                        <m:rad>
                          <m:radPr>
                            <m:degHide m:val="on"/>
                            <m:ctrlPr>
                              <a:rPr lang="en-CA" altLang="en-US" i="1" smtClean="0">
                                <a:solidFill>
                                  <a:srgbClr val="FF0000"/>
                                </a:solidFill>
                                <a:latin typeface="Cambria Math" panose="02040503050406030204" pitchFamily="18" charset="0"/>
                              </a:rPr>
                            </m:ctrlPr>
                          </m:radPr>
                          <m:deg/>
                          <m:e>
                            <m:r>
                              <a:rPr lang="en-US" altLang="en-US" b="0" i="1" smtClean="0">
                                <a:solidFill>
                                  <a:srgbClr val="FF0000"/>
                                </a:solidFill>
                                <a:latin typeface="Cambria Math" panose="02040503050406030204" pitchFamily="18" charset="0"/>
                              </a:rPr>
                              <m:t>50</m:t>
                            </m:r>
                          </m:e>
                        </m:rad>
                      </m:den>
                    </m:f>
                  </m:oMath>
                </a14:m>
                <a:endParaRPr lang="en-CA" altLang="en-US" dirty="0">
                  <a:solidFill>
                    <a:srgbClr val="FF0000"/>
                  </a:solidFill>
                </a:endParaRPr>
              </a:p>
            </p:txBody>
          </p:sp>
        </mc:Choice>
        <mc:Fallback xmlns="">
          <p:sp>
            <p:nvSpPr>
              <p:cNvPr id="20" name="TextBox 19">
                <a:extLst>
                  <a:ext uri="{FF2B5EF4-FFF2-40B4-BE49-F238E27FC236}">
                    <a16:creationId xmlns:a16="http://schemas.microsoft.com/office/drawing/2014/main" id="{EDD2F1F8-8FFF-4890-A903-5FF831C1F700}"/>
                  </a:ext>
                </a:extLst>
              </p:cNvPr>
              <p:cNvSpPr txBox="1">
                <a:spLocks noRot="1" noChangeAspect="1" noMove="1" noResize="1" noEditPoints="1" noAdjustHandles="1" noChangeArrowheads="1" noChangeShapeType="1" noTextEdit="1"/>
              </p:cNvSpPr>
              <p:nvPr/>
            </p:nvSpPr>
            <p:spPr bwMode="auto">
              <a:xfrm>
                <a:off x="405405" y="5873618"/>
                <a:ext cx="3390900" cy="499880"/>
              </a:xfrm>
              <a:prstGeom prst="rect">
                <a:avLst/>
              </a:prstGeom>
              <a:blipFill>
                <a:blip r:embed="rId9"/>
                <a:stretch>
                  <a:fillRect l="-1619" b="-36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21" name="Object 20">
            <a:extLst>
              <a:ext uri="{FF2B5EF4-FFF2-40B4-BE49-F238E27FC236}">
                <a16:creationId xmlns:a16="http://schemas.microsoft.com/office/drawing/2014/main" id="{F8298083-D54B-47B4-9D46-E67E872A4165}"/>
              </a:ext>
            </a:extLst>
          </p:cNvPr>
          <p:cNvGraphicFramePr>
            <a:graphicFrameLocks noChangeAspect="1"/>
          </p:cNvGraphicFramePr>
          <p:nvPr>
            <p:extLst>
              <p:ext uri="{D42A27DB-BD31-4B8C-83A1-F6EECF244321}">
                <p14:modId xmlns:p14="http://schemas.microsoft.com/office/powerpoint/2010/main" val="3440875189"/>
              </p:ext>
            </p:extLst>
          </p:nvPr>
        </p:nvGraphicFramePr>
        <p:xfrm>
          <a:off x="5449735" y="6217091"/>
          <a:ext cx="979487" cy="415925"/>
        </p:xfrm>
        <a:graphic>
          <a:graphicData uri="http://schemas.openxmlformats.org/presentationml/2006/ole">
            <mc:AlternateContent xmlns:mc="http://schemas.openxmlformats.org/markup-compatibility/2006">
              <mc:Choice xmlns:v="urn:schemas-microsoft-com:vml" Requires="v">
                <p:oleObj name="Equation" r:id="rId10" imgW="596880" imgH="253800" progId="Equation.DSMT4">
                  <p:embed/>
                </p:oleObj>
              </mc:Choice>
              <mc:Fallback>
                <p:oleObj name="Equation" r:id="rId10" imgW="596880" imgH="253800" progId="Equation.DSMT4">
                  <p:embed/>
                  <p:pic>
                    <p:nvPicPr>
                      <p:cNvPr id="21" name="Object 20">
                        <a:extLst>
                          <a:ext uri="{FF2B5EF4-FFF2-40B4-BE49-F238E27FC236}">
                            <a16:creationId xmlns:a16="http://schemas.microsoft.com/office/drawing/2014/main" id="{F8298083-D54B-47B4-9D46-E67E872A4165}"/>
                          </a:ext>
                        </a:extLst>
                      </p:cNvPr>
                      <p:cNvPicPr>
                        <a:picLocks noChangeAspect="1" noChangeArrowheads="1"/>
                      </p:cNvPicPr>
                      <p:nvPr/>
                    </p:nvPicPr>
                    <p:blipFill>
                      <a:blip r:embed="rId11"/>
                      <a:srcRect/>
                      <a:stretch>
                        <a:fillRect/>
                      </a:stretch>
                    </p:blipFill>
                    <p:spPr bwMode="auto">
                      <a:xfrm>
                        <a:off x="5449735" y="6217091"/>
                        <a:ext cx="979487" cy="415925"/>
                      </a:xfrm>
                      <a:prstGeom prst="rect">
                        <a:avLst/>
                      </a:prstGeom>
                      <a:noFill/>
                      <a:ln>
                        <a:noFill/>
                      </a:ln>
                    </p:spPr>
                  </p:pic>
                </p:oleObj>
              </mc:Fallback>
            </mc:AlternateContent>
          </a:graphicData>
        </a:graphic>
      </p:graphicFrame>
      <p:graphicFrame>
        <p:nvGraphicFramePr>
          <p:cNvPr id="22" name="Object 21">
            <a:extLst>
              <a:ext uri="{FF2B5EF4-FFF2-40B4-BE49-F238E27FC236}">
                <a16:creationId xmlns:a16="http://schemas.microsoft.com/office/drawing/2014/main" id="{AA266063-F2F4-4DE2-AD90-9DAFC2AB6666}"/>
              </a:ext>
            </a:extLst>
          </p:cNvPr>
          <p:cNvGraphicFramePr>
            <a:graphicFrameLocks noChangeAspect="1"/>
          </p:cNvGraphicFramePr>
          <p:nvPr>
            <p:extLst>
              <p:ext uri="{D42A27DB-BD31-4B8C-83A1-F6EECF244321}">
                <p14:modId xmlns:p14="http://schemas.microsoft.com/office/powerpoint/2010/main" val="2716732405"/>
              </p:ext>
            </p:extLst>
          </p:nvPr>
        </p:nvGraphicFramePr>
        <p:xfrm>
          <a:off x="8618538" y="6227763"/>
          <a:ext cx="1166812" cy="415925"/>
        </p:xfrm>
        <a:graphic>
          <a:graphicData uri="http://schemas.openxmlformats.org/presentationml/2006/ole">
            <mc:AlternateContent xmlns:mc="http://schemas.openxmlformats.org/markup-compatibility/2006">
              <mc:Choice xmlns:v="urn:schemas-microsoft-com:vml" Requires="v">
                <p:oleObj name="Equation" r:id="rId12" imgW="711000" imgH="253800" progId="Equation.DSMT4">
                  <p:embed/>
                </p:oleObj>
              </mc:Choice>
              <mc:Fallback>
                <p:oleObj name="Equation" r:id="rId12" imgW="711000" imgH="253800" progId="Equation.DSMT4">
                  <p:embed/>
                  <p:pic>
                    <p:nvPicPr>
                      <p:cNvPr id="22" name="Object 21">
                        <a:extLst>
                          <a:ext uri="{FF2B5EF4-FFF2-40B4-BE49-F238E27FC236}">
                            <a16:creationId xmlns:a16="http://schemas.microsoft.com/office/drawing/2014/main" id="{AA266063-F2F4-4DE2-AD90-9DAFC2AB6666}"/>
                          </a:ext>
                        </a:extLst>
                      </p:cNvPr>
                      <p:cNvPicPr>
                        <a:picLocks noChangeAspect="1" noChangeArrowheads="1"/>
                      </p:cNvPicPr>
                      <p:nvPr/>
                    </p:nvPicPr>
                    <p:blipFill>
                      <a:blip r:embed="rId13"/>
                      <a:srcRect/>
                      <a:stretch>
                        <a:fillRect/>
                      </a:stretch>
                    </p:blipFill>
                    <p:spPr bwMode="auto">
                      <a:xfrm>
                        <a:off x="8618538" y="6227763"/>
                        <a:ext cx="1166812" cy="415925"/>
                      </a:xfrm>
                      <a:prstGeom prst="rect">
                        <a:avLst/>
                      </a:prstGeom>
                      <a:noFill/>
                      <a:ln>
                        <a:noFill/>
                      </a:ln>
                    </p:spPr>
                  </p:pic>
                </p:oleObj>
              </mc:Fallback>
            </mc:AlternateContent>
          </a:graphicData>
        </a:graphic>
      </p:graphicFrame>
      <p:pic>
        <p:nvPicPr>
          <p:cNvPr id="5" name="Picture 4">
            <a:extLst>
              <a:ext uri="{FF2B5EF4-FFF2-40B4-BE49-F238E27FC236}">
                <a16:creationId xmlns:a16="http://schemas.microsoft.com/office/drawing/2014/main" id="{9DCE8C99-4148-60B0-BE81-6A051D1C079E}"/>
              </a:ext>
            </a:extLst>
          </p:cNvPr>
          <p:cNvPicPr>
            <a:picLocks noChangeAspect="1"/>
          </p:cNvPicPr>
          <p:nvPr/>
        </p:nvPicPr>
        <p:blipFill>
          <a:blip r:embed="rId14"/>
          <a:stretch>
            <a:fillRect/>
          </a:stretch>
        </p:blipFill>
        <p:spPr>
          <a:xfrm>
            <a:off x="1655297" y="2482644"/>
            <a:ext cx="1792532" cy="57396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5" grpId="0"/>
      <p:bldP spid="16"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73AC-4E67-AEA4-B2AF-3EA066BEBF93}"/>
              </a:ext>
            </a:extLst>
          </p:cNvPr>
          <p:cNvSpPr>
            <a:spLocks noGrp="1"/>
          </p:cNvSpPr>
          <p:nvPr>
            <p:ph type="title"/>
          </p:nvPr>
        </p:nvSpPr>
        <p:spPr>
          <a:xfrm>
            <a:off x="217715" y="274638"/>
            <a:ext cx="10624456" cy="570093"/>
          </a:xfrm>
        </p:spPr>
        <p:txBody>
          <a:bodyPr/>
          <a:lstStyle/>
          <a:p>
            <a:r>
              <a:rPr lang="en-US" dirty="0"/>
              <a:t>Step 4: Compare P-Value Against Significance level </a:t>
            </a:r>
          </a:p>
        </p:txBody>
      </p:sp>
      <p:sp>
        <p:nvSpPr>
          <p:cNvPr id="3" name="Content Placeholder 2">
            <a:extLst>
              <a:ext uri="{FF2B5EF4-FFF2-40B4-BE49-F238E27FC236}">
                <a16:creationId xmlns:a16="http://schemas.microsoft.com/office/drawing/2014/main" id="{DDD97F9A-30D2-A103-02FA-7C34F9EF531D}"/>
              </a:ext>
            </a:extLst>
          </p:cNvPr>
          <p:cNvSpPr>
            <a:spLocks noGrp="1"/>
          </p:cNvSpPr>
          <p:nvPr>
            <p:ph sz="quarter" idx="1"/>
          </p:nvPr>
        </p:nvSpPr>
        <p:spPr>
          <a:xfrm>
            <a:off x="296091" y="1045029"/>
            <a:ext cx="11434355" cy="5428923"/>
          </a:xfrm>
        </p:spPr>
        <p:txBody>
          <a:bodyPr/>
          <a:lstStyle/>
          <a:p>
            <a:r>
              <a:rPr lang="en-US" sz="2200" dirty="0"/>
              <a:t>The P-value is a conditional probability: the probability of getting your statistics given the parameter from your Null Hypothesis</a:t>
            </a:r>
          </a:p>
          <a:p>
            <a:r>
              <a:rPr lang="en-CA" altLang="en-US" sz="2200" dirty="0"/>
              <a:t>QUOTE: </a:t>
            </a:r>
            <a:r>
              <a:rPr lang="en-CA" altLang="en-US" sz="2200" i="1" dirty="0"/>
              <a:t>“an outcome that would rarely happen if a claim were true is good evidence that the claim is not true”</a:t>
            </a:r>
            <a:br>
              <a:rPr lang="en-CA" altLang="en-US" sz="2200" i="1" dirty="0"/>
            </a:br>
            <a:endParaRPr lang="en-CA" altLang="en-US" sz="2200" i="1" dirty="0"/>
          </a:p>
          <a:p>
            <a:r>
              <a:rPr lang="en-US" sz="2300" dirty="0"/>
              <a:t>If P-value &gt; </a:t>
            </a:r>
            <a:r>
              <a:rPr lang="en-CA" altLang="en-US" sz="2300" dirty="0"/>
              <a:t>  </a:t>
            </a:r>
            <a:r>
              <a:rPr lang="en-CA" altLang="en-US" sz="2300" dirty="0">
                <a:sym typeface="Wingdings" panose="05000000000000000000" pitchFamily="2" charset="2"/>
              </a:rPr>
              <a:t> Sample is NOT statistically significant  Fail to Reject Ho	</a:t>
            </a:r>
            <a:br>
              <a:rPr lang="en-CA" altLang="en-US" sz="2300" dirty="0">
                <a:sym typeface="Wingdings" panose="05000000000000000000" pitchFamily="2" charset="2"/>
              </a:rPr>
            </a:br>
            <a:endParaRPr lang="en-CA" altLang="en-US" sz="2300" dirty="0">
              <a:sym typeface="Wingdings" panose="05000000000000000000" pitchFamily="2" charset="2"/>
            </a:endParaRPr>
          </a:p>
          <a:p>
            <a:r>
              <a:rPr lang="en-US" sz="2300" dirty="0"/>
              <a:t>If P-value &lt; </a:t>
            </a:r>
            <a:r>
              <a:rPr lang="en-CA" altLang="en-US" sz="2300" dirty="0"/>
              <a:t></a:t>
            </a:r>
            <a:r>
              <a:rPr lang="en-CA" altLang="en-US" sz="2300" dirty="0">
                <a:sym typeface="Wingdings" panose="05000000000000000000" pitchFamily="2" charset="2"/>
              </a:rPr>
              <a:t>   Sample is statistically significant  Reject Ho</a:t>
            </a:r>
          </a:p>
          <a:p>
            <a:endParaRPr lang="en-CA" altLang="en-US" sz="2300" dirty="0">
              <a:sym typeface="Wingdings" panose="05000000000000000000" pitchFamily="2" charset="2"/>
            </a:endParaRPr>
          </a:p>
          <a:p>
            <a:r>
              <a:rPr lang="en-CA" altLang="en-US" sz="2300" dirty="0">
                <a:sym typeface="Wingdings" panose="05000000000000000000" pitchFamily="2" charset="2"/>
              </a:rPr>
              <a:t>If your P-Value is “LOW” , then REJECT the NULL “HO”</a:t>
            </a:r>
          </a:p>
        </p:txBody>
      </p:sp>
    </p:spTree>
    <p:custDataLst>
      <p:tags r:id="rId1"/>
    </p:custDataLst>
    <p:extLst>
      <p:ext uri="{BB962C8B-B14F-4D97-AF65-F5344CB8AC3E}">
        <p14:creationId xmlns:p14="http://schemas.microsoft.com/office/powerpoint/2010/main" val="4663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C043-1A28-9700-79F7-4C7B896A0FC1}"/>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72F65455-F17B-04F0-156D-9A4E7B3C6A20}"/>
              </a:ext>
            </a:extLst>
          </p:cNvPr>
          <p:cNvPicPr>
            <a:picLocks noChangeAspect="1"/>
          </p:cNvPicPr>
          <p:nvPr/>
        </p:nvPicPr>
        <p:blipFill>
          <a:blip r:embed="rId4"/>
          <a:stretch>
            <a:fillRect/>
          </a:stretch>
        </p:blipFill>
        <p:spPr>
          <a:xfrm>
            <a:off x="174739" y="189974"/>
            <a:ext cx="11728380" cy="4530072"/>
          </a:xfrm>
          <a:prstGeom prst="rect">
            <a:avLst/>
          </a:prstGeom>
        </p:spPr>
      </p:pic>
    </p:spTree>
    <p:custDataLst>
      <p:tags r:id="rId1"/>
    </p:custDataLst>
    <p:extLst>
      <p:ext uri="{BB962C8B-B14F-4D97-AF65-F5344CB8AC3E}">
        <p14:creationId xmlns:p14="http://schemas.microsoft.com/office/powerpoint/2010/main" val="1103037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3985-1EC1-4D07-92DD-75376DEC0BAD}"/>
              </a:ext>
            </a:extLst>
          </p:cNvPr>
          <p:cNvSpPr>
            <a:spLocks noGrp="1"/>
          </p:cNvSpPr>
          <p:nvPr>
            <p:ph type="title"/>
          </p:nvPr>
        </p:nvSpPr>
        <p:spPr>
          <a:xfrm>
            <a:off x="1795464" y="274638"/>
            <a:ext cx="7653337" cy="463550"/>
          </a:xfrm>
        </p:spPr>
        <p:txBody>
          <a:bodyPr>
            <a:noAutofit/>
          </a:bodyPr>
          <a:lstStyle/>
          <a:p>
            <a:pPr>
              <a:defRPr/>
            </a:pPr>
            <a:r>
              <a:rPr lang="en-CA" sz="2600" dirty="0"/>
              <a:t>Summary on Hypothesis testing:</a:t>
            </a:r>
          </a:p>
        </p:txBody>
      </p:sp>
      <p:sp>
        <p:nvSpPr>
          <p:cNvPr id="3" name="Content Placeholder 2">
            <a:extLst>
              <a:ext uri="{FF2B5EF4-FFF2-40B4-BE49-F238E27FC236}">
                <a16:creationId xmlns:a16="http://schemas.microsoft.com/office/drawing/2014/main" id="{5176460B-3D2F-46E0-8EDA-2622F8F9C9DD}"/>
              </a:ext>
            </a:extLst>
          </p:cNvPr>
          <p:cNvSpPr>
            <a:spLocks noGrp="1"/>
          </p:cNvSpPr>
          <p:nvPr>
            <p:ph sz="quarter" idx="1"/>
          </p:nvPr>
        </p:nvSpPr>
        <p:spPr>
          <a:xfrm>
            <a:off x="294640" y="738189"/>
            <a:ext cx="11541760" cy="5505857"/>
          </a:xfrm>
        </p:spPr>
        <p:txBody>
          <a:bodyPr/>
          <a:lstStyle/>
          <a:p>
            <a:r>
              <a:rPr lang="en-CA" altLang="en-US" sz="2100" dirty="0"/>
              <a:t>Begin with the Null and Alternative Hypothesis:</a:t>
            </a:r>
          </a:p>
          <a:p>
            <a:pPr lvl="1"/>
            <a:r>
              <a:rPr lang="en-CA" altLang="en-US" sz="1800" dirty="0"/>
              <a:t>Null is always equal/no change</a:t>
            </a:r>
          </a:p>
          <a:p>
            <a:pPr lvl="1"/>
            <a:r>
              <a:rPr lang="en-CA" altLang="en-US" sz="1800" dirty="0"/>
              <a:t>Alternative depends on the context of the question:  &gt; , &lt; , or ≠</a:t>
            </a:r>
          </a:p>
          <a:p>
            <a:pPr lvl="1"/>
            <a:r>
              <a:rPr lang="en-CA" altLang="en-US" sz="1800" dirty="0"/>
              <a:t>Your hypothesis should be about a parameter [population </a:t>
            </a:r>
            <a:r>
              <a:rPr lang="en-CA" altLang="en-US" sz="1800" b="1" u="sng" dirty="0"/>
              <a:t>mean</a:t>
            </a:r>
            <a:r>
              <a:rPr lang="en-CA" altLang="en-US" sz="1800" dirty="0"/>
              <a:t>]</a:t>
            </a:r>
            <a:br>
              <a:rPr lang="en-CA" altLang="en-US" sz="1800" dirty="0"/>
            </a:br>
            <a:endParaRPr lang="en-CA" altLang="en-US" sz="1800" dirty="0"/>
          </a:p>
          <a:p>
            <a:r>
              <a:rPr lang="en-CA" altLang="en-US" sz="2100" dirty="0"/>
              <a:t>Determine the significance level </a:t>
            </a:r>
            <a:r>
              <a:rPr lang="el-GR" altLang="en-US" sz="2100" i="1" dirty="0"/>
              <a:t>α</a:t>
            </a:r>
            <a:endParaRPr lang="en-CA" altLang="en-US" sz="2100" i="1" dirty="0"/>
          </a:p>
          <a:p>
            <a:pPr lvl="1"/>
            <a:r>
              <a:rPr lang="en-CA" altLang="en-US" sz="1800" dirty="0"/>
              <a:t>The significance level is usually given to you: 5%, 10%, or 1%</a:t>
            </a:r>
            <a:br>
              <a:rPr lang="en-CA" altLang="en-US" sz="1800" dirty="0"/>
            </a:br>
            <a:endParaRPr lang="en-CA" altLang="en-US" sz="1800" dirty="0"/>
          </a:p>
          <a:p>
            <a:r>
              <a:rPr lang="en-CA" altLang="en-US" sz="2100" dirty="0"/>
              <a:t>Get a sample statistics and Calculate the P-value</a:t>
            </a:r>
          </a:p>
          <a:p>
            <a:pPr lvl="1"/>
            <a:r>
              <a:rPr lang="en-CA" altLang="en-US" sz="1800" dirty="0"/>
              <a:t>Use the sample mean to calculate your P-value [conditional probability]</a:t>
            </a:r>
          </a:p>
          <a:p>
            <a:pPr lvl="1"/>
            <a:r>
              <a:rPr lang="en-CA" altLang="en-US" sz="1800" dirty="0"/>
              <a:t>Your P-value depends on how many tails [Alternative Hypothesis]</a:t>
            </a:r>
            <a:br>
              <a:rPr lang="en-CA" altLang="en-US" sz="1800" dirty="0"/>
            </a:br>
            <a:endParaRPr lang="en-CA" altLang="en-US" sz="1800" dirty="0"/>
          </a:p>
          <a:p>
            <a:r>
              <a:rPr lang="en-CA" altLang="en-US" sz="2100" dirty="0"/>
              <a:t>Compare your P-value against your significance level</a:t>
            </a:r>
          </a:p>
          <a:p>
            <a:pPr lvl="1"/>
            <a:r>
              <a:rPr lang="en-US" dirty="0"/>
              <a:t>If P-value &gt; </a:t>
            </a:r>
            <a:r>
              <a:rPr lang="en-CA" altLang="en-US" dirty="0"/>
              <a:t>  </a:t>
            </a:r>
            <a:r>
              <a:rPr lang="en-CA" altLang="en-US" dirty="0">
                <a:sym typeface="Wingdings" panose="05000000000000000000" pitchFamily="2" charset="2"/>
              </a:rPr>
              <a:t> Sample is NOT statistically significant  Fail to Reject Ho</a:t>
            </a:r>
          </a:p>
          <a:p>
            <a:pPr lvl="1"/>
            <a:r>
              <a:rPr lang="en-US" dirty="0"/>
              <a:t>If P-value &lt; </a:t>
            </a:r>
            <a:r>
              <a:rPr lang="en-CA" altLang="en-US" dirty="0"/>
              <a:t></a:t>
            </a:r>
            <a:r>
              <a:rPr lang="en-CA" altLang="en-US" dirty="0">
                <a:sym typeface="Wingdings" panose="05000000000000000000" pitchFamily="2" charset="2"/>
              </a:rPr>
              <a:t>   Sample is statistically significant  Reject Ho</a:t>
            </a:r>
          </a:p>
          <a:p>
            <a:endParaRPr 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0D409-DF4D-477B-B121-4A78CDE70D71}"/>
              </a:ext>
            </a:extLst>
          </p:cNvPr>
          <p:cNvSpPr>
            <a:spLocks noGrp="1"/>
          </p:cNvSpPr>
          <p:nvPr>
            <p:ph sz="quarter" idx="1"/>
          </p:nvPr>
        </p:nvSpPr>
        <p:spPr>
          <a:xfrm>
            <a:off x="213360" y="238184"/>
            <a:ext cx="11724640" cy="5344010"/>
          </a:xfrm>
        </p:spPr>
        <p:txBody>
          <a:bodyPr/>
          <a:lstStyle/>
          <a:p>
            <a:pPr marL="0" indent="0">
              <a:buNone/>
            </a:pPr>
            <a:r>
              <a:rPr lang="en-CA" altLang="en-US" sz="2100" dirty="0"/>
              <a:t>Ex: Suppose Jerry owns a grocery store and the average customer spends $120 with a std dev of $20.  His good friend Chris decides to give him a lucky charm to help boost his business.  Next week Jerry takes a random sample of 50 customers and the sample average was $150.  </a:t>
            </a:r>
          </a:p>
          <a:p>
            <a:pPr marL="0" indent="0">
              <a:buNone/>
            </a:pPr>
            <a:r>
              <a:rPr lang="en-CA" altLang="en-US" sz="2100" dirty="0"/>
              <a:t>a: Will your P-value be ONE Tail or TWO Tail?  Explain</a:t>
            </a:r>
          </a:p>
          <a:p>
            <a:pPr marL="0" indent="0">
              <a:buNone/>
            </a:pPr>
            <a:endParaRPr lang="en-CA" altLang="en-US" sz="2100" dirty="0"/>
          </a:p>
          <a:p>
            <a:pPr marL="0" indent="0">
              <a:buNone/>
            </a:pPr>
            <a:endParaRPr lang="en-CA" altLang="en-US" sz="2100" dirty="0"/>
          </a:p>
          <a:p>
            <a:pPr marL="0" indent="0">
              <a:buNone/>
            </a:pPr>
            <a:r>
              <a:rPr lang="en-CA" altLang="en-US" sz="2100" dirty="0"/>
              <a:t>b) What is the P-value of your statistics? Show all your Calculations:</a:t>
            </a:r>
          </a:p>
          <a:p>
            <a:pPr marL="0" indent="0">
              <a:buNone/>
            </a:pPr>
            <a:endParaRPr lang="en-CA" altLang="en-US" sz="2100" dirty="0"/>
          </a:p>
          <a:p>
            <a:pPr marL="0" indent="0">
              <a:buNone/>
            </a:pPr>
            <a:br>
              <a:rPr lang="en-CA" altLang="en-US" sz="2100" dirty="0"/>
            </a:br>
            <a:br>
              <a:rPr lang="en-CA" altLang="en-US" sz="2100" dirty="0"/>
            </a:br>
            <a:endParaRPr lang="en-CA" altLang="en-US" sz="2100" dirty="0"/>
          </a:p>
          <a:p>
            <a:pPr marL="0" indent="0">
              <a:buNone/>
            </a:pPr>
            <a:endParaRPr lang="en-CA" altLang="en-US" sz="2100" dirty="0"/>
          </a:p>
          <a:p>
            <a:pPr marL="0" indent="0">
              <a:buNone/>
            </a:pPr>
            <a:r>
              <a:rPr lang="en-CA" altLang="en-US" sz="2100" dirty="0"/>
              <a:t>c) Suppose your significance level is 5%, will you “Reject” or “Fail to Reject” the Null Hypothesis.  Explain</a:t>
            </a:r>
          </a:p>
          <a:p>
            <a:pPr marL="0" indent="0">
              <a:buNone/>
            </a:pPr>
            <a:br>
              <a:rPr lang="en-CA" altLang="en-US" sz="2100" dirty="0"/>
            </a:br>
            <a:endParaRPr lang="en-CA" altLang="en-US" sz="2100" dirty="0"/>
          </a:p>
        </p:txBody>
      </p:sp>
      <p:pic>
        <p:nvPicPr>
          <p:cNvPr id="5" name="Picture 4">
            <a:extLst>
              <a:ext uri="{FF2B5EF4-FFF2-40B4-BE49-F238E27FC236}">
                <a16:creationId xmlns:a16="http://schemas.microsoft.com/office/drawing/2014/main" id="{215BFC41-2857-4E98-8F2C-981590171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4979" y="1368536"/>
            <a:ext cx="2123661" cy="279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F3D10D-7086-8C49-7079-0568432BAB76}"/>
              </a:ext>
            </a:extLst>
          </p:cNvPr>
          <p:cNvSpPr txBox="1">
            <a:spLocks noChangeArrowheads="1"/>
          </p:cNvSpPr>
          <p:nvPr/>
        </p:nvSpPr>
        <p:spPr bwMode="auto">
          <a:xfrm>
            <a:off x="374469" y="1705127"/>
            <a:ext cx="83138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200" dirty="0">
                <a:solidFill>
                  <a:srgbClr val="FF0000"/>
                </a:solidFill>
              </a:rPr>
              <a:t>Our P-value will be One Tail b/c the Alt Hypothesis is that the customers are spending on avg more than $150</a:t>
            </a:r>
          </a:p>
        </p:txBody>
      </p:sp>
      <p:graphicFrame>
        <p:nvGraphicFramePr>
          <p:cNvPr id="4" name="Object 3">
            <a:extLst>
              <a:ext uri="{FF2B5EF4-FFF2-40B4-BE49-F238E27FC236}">
                <a16:creationId xmlns:a16="http://schemas.microsoft.com/office/drawing/2014/main" id="{358E0946-6438-0C2D-FE82-CA7B5051452F}"/>
              </a:ext>
            </a:extLst>
          </p:cNvPr>
          <p:cNvGraphicFramePr>
            <a:graphicFrameLocks noChangeAspect="1"/>
          </p:cNvGraphicFramePr>
          <p:nvPr>
            <p:extLst>
              <p:ext uri="{D42A27DB-BD31-4B8C-83A1-F6EECF244321}">
                <p14:modId xmlns:p14="http://schemas.microsoft.com/office/powerpoint/2010/main" val="764265386"/>
              </p:ext>
            </p:extLst>
          </p:nvPr>
        </p:nvGraphicFramePr>
        <p:xfrm>
          <a:off x="800154" y="3172071"/>
          <a:ext cx="3334240" cy="769440"/>
        </p:xfrm>
        <a:graphic>
          <a:graphicData uri="http://schemas.openxmlformats.org/presentationml/2006/ole">
            <mc:AlternateContent xmlns:mc="http://schemas.openxmlformats.org/markup-compatibility/2006">
              <mc:Choice xmlns:v="urn:schemas-microsoft-com:vml" Requires="v">
                <p:oleObj name="Equation" r:id="rId5" imgW="1981080" imgH="457200" progId="Equation.DSMT4">
                  <p:embed/>
                </p:oleObj>
              </mc:Choice>
              <mc:Fallback>
                <p:oleObj name="Equation" r:id="rId5" imgW="1981080" imgH="457200" progId="Equation.DSMT4">
                  <p:embed/>
                  <p:pic>
                    <p:nvPicPr>
                      <p:cNvPr id="4" name="Object 3">
                        <a:extLst>
                          <a:ext uri="{FF2B5EF4-FFF2-40B4-BE49-F238E27FC236}">
                            <a16:creationId xmlns:a16="http://schemas.microsoft.com/office/drawing/2014/main" id="{358E0946-6438-0C2D-FE82-CA7B5051452F}"/>
                          </a:ext>
                        </a:extLst>
                      </p:cNvPr>
                      <p:cNvPicPr/>
                      <p:nvPr/>
                    </p:nvPicPr>
                    <p:blipFill>
                      <a:blip r:embed="rId6"/>
                      <a:stretch>
                        <a:fillRect/>
                      </a:stretch>
                    </p:blipFill>
                    <p:spPr>
                      <a:xfrm>
                        <a:off x="800154" y="3172071"/>
                        <a:ext cx="3334240" cy="76944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A635E7A-C977-F971-13FB-7FC9678E577F}"/>
              </a:ext>
            </a:extLst>
          </p:cNvPr>
          <p:cNvGraphicFramePr>
            <a:graphicFrameLocks noChangeAspect="1"/>
          </p:cNvGraphicFramePr>
          <p:nvPr>
            <p:extLst>
              <p:ext uri="{D42A27DB-BD31-4B8C-83A1-F6EECF244321}">
                <p14:modId xmlns:p14="http://schemas.microsoft.com/office/powerpoint/2010/main" val="473141889"/>
              </p:ext>
            </p:extLst>
          </p:nvPr>
        </p:nvGraphicFramePr>
        <p:xfrm>
          <a:off x="4134394" y="3251154"/>
          <a:ext cx="1847441" cy="483799"/>
        </p:xfrm>
        <a:graphic>
          <a:graphicData uri="http://schemas.openxmlformats.org/presentationml/2006/ole">
            <mc:AlternateContent xmlns:mc="http://schemas.openxmlformats.org/markup-compatibility/2006">
              <mc:Choice xmlns:v="urn:schemas-microsoft-com:vml" Requires="v">
                <p:oleObj name="Equation" r:id="rId7" imgW="774360" imgH="203040" progId="Equation.DSMT4">
                  <p:embed/>
                </p:oleObj>
              </mc:Choice>
              <mc:Fallback>
                <p:oleObj name="Equation" r:id="rId7" imgW="774360" imgH="203040" progId="Equation.DSMT4">
                  <p:embed/>
                  <p:pic>
                    <p:nvPicPr>
                      <p:cNvPr id="6" name="Object 5">
                        <a:extLst>
                          <a:ext uri="{FF2B5EF4-FFF2-40B4-BE49-F238E27FC236}">
                            <a16:creationId xmlns:a16="http://schemas.microsoft.com/office/drawing/2014/main" id="{8A635E7A-C977-F971-13FB-7FC9678E577F}"/>
                          </a:ext>
                        </a:extLst>
                      </p:cNvPr>
                      <p:cNvPicPr/>
                      <p:nvPr/>
                    </p:nvPicPr>
                    <p:blipFill>
                      <a:blip r:embed="rId8"/>
                      <a:stretch>
                        <a:fillRect/>
                      </a:stretch>
                    </p:blipFill>
                    <p:spPr>
                      <a:xfrm>
                        <a:off x="4134394" y="3251154"/>
                        <a:ext cx="1847441" cy="48379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D888B6D-0B76-F8F0-4A48-7FCC821B6A3C}"/>
              </a:ext>
            </a:extLst>
          </p:cNvPr>
          <p:cNvSpPr txBox="1">
            <a:spLocks noChangeArrowheads="1"/>
          </p:cNvSpPr>
          <p:nvPr/>
        </p:nvSpPr>
        <p:spPr bwMode="auto">
          <a:xfrm>
            <a:off x="60963" y="3880867"/>
            <a:ext cx="101759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200" dirty="0">
                <a:solidFill>
                  <a:srgbClr val="FF0000"/>
                </a:solidFill>
              </a:rPr>
              <a:t>The probability of getting our sample statistics if our Null was true is very small, almost impossible.  </a:t>
            </a:r>
          </a:p>
        </p:txBody>
      </p:sp>
      <p:sp>
        <p:nvSpPr>
          <p:cNvPr id="8" name="TextBox 7">
            <a:extLst>
              <a:ext uri="{FF2B5EF4-FFF2-40B4-BE49-F238E27FC236}">
                <a16:creationId xmlns:a16="http://schemas.microsoft.com/office/drawing/2014/main" id="{6DC99DF5-0C10-EACA-E72E-FF2CA5883FED}"/>
              </a:ext>
            </a:extLst>
          </p:cNvPr>
          <p:cNvSpPr txBox="1">
            <a:spLocks noChangeArrowheads="1"/>
          </p:cNvSpPr>
          <p:nvPr/>
        </p:nvSpPr>
        <p:spPr bwMode="auto">
          <a:xfrm>
            <a:off x="213363" y="5653064"/>
            <a:ext cx="1076814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200" dirty="0">
                <a:solidFill>
                  <a:srgbClr val="FF0000"/>
                </a:solidFill>
              </a:rPr>
              <a:t>Our P-value is less than the significance level of 5%.  Thus we would “REJECT” our null hypothesis and accept the alternative hypothesis that customer are spending more than $120 on average.</a:t>
            </a:r>
          </a:p>
        </p:txBody>
      </p:sp>
    </p:spTree>
    <p:custDataLst>
      <p:tags r:id="rId1"/>
    </p:custDataLst>
    <p:extLst>
      <p:ext uri="{BB962C8B-B14F-4D97-AF65-F5344CB8AC3E}">
        <p14:creationId xmlns:p14="http://schemas.microsoft.com/office/powerpoint/2010/main" val="20224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CCB2-374B-D766-580E-6CEAB8A48CFD}"/>
              </a:ext>
            </a:extLst>
          </p:cNvPr>
          <p:cNvSpPr>
            <a:spLocks noGrp="1"/>
          </p:cNvSpPr>
          <p:nvPr>
            <p:ph type="title"/>
          </p:nvPr>
        </p:nvSpPr>
        <p:spPr>
          <a:xfrm>
            <a:off x="609600" y="274638"/>
            <a:ext cx="9956800" cy="509133"/>
          </a:xfrm>
        </p:spPr>
        <p:txBody>
          <a:bodyPr>
            <a:normAutofit fontScale="90000"/>
          </a:bodyPr>
          <a:lstStyle/>
          <a:p>
            <a:r>
              <a:rPr lang="en-US" dirty="0"/>
              <a:t>What does it Imply when we Reject Ho?</a:t>
            </a:r>
          </a:p>
        </p:txBody>
      </p:sp>
      <p:sp>
        <p:nvSpPr>
          <p:cNvPr id="3" name="Content Placeholder 2">
            <a:extLst>
              <a:ext uri="{FF2B5EF4-FFF2-40B4-BE49-F238E27FC236}">
                <a16:creationId xmlns:a16="http://schemas.microsoft.com/office/drawing/2014/main" id="{3D6D1E87-3B09-CE78-314E-5467539590AB}"/>
              </a:ext>
            </a:extLst>
          </p:cNvPr>
          <p:cNvSpPr>
            <a:spLocks noGrp="1"/>
          </p:cNvSpPr>
          <p:nvPr>
            <p:ph sz="quarter" idx="1"/>
          </p:nvPr>
        </p:nvSpPr>
        <p:spPr>
          <a:xfrm>
            <a:off x="269966" y="755465"/>
            <a:ext cx="11599818" cy="1299755"/>
          </a:xfrm>
        </p:spPr>
        <p:txBody>
          <a:bodyPr/>
          <a:lstStyle/>
          <a:p>
            <a:r>
              <a:rPr lang="en-US" sz="2200" dirty="0"/>
              <a:t>Our Null Hypothesis claims that this is our sampling distribution and the population mean is equal to $120</a:t>
            </a:r>
          </a:p>
          <a:p>
            <a:r>
              <a:rPr lang="en-US" sz="2200" dirty="0"/>
              <a:t>When we take a sample that is “statistically significant”, it means that the conditional probability of getting such a sample if “Ho” was true would be very small</a:t>
            </a:r>
          </a:p>
          <a:p>
            <a:pPr marL="0" indent="0">
              <a:buNone/>
            </a:pPr>
            <a:endParaRPr lang="en-US" sz="2200" dirty="0"/>
          </a:p>
        </p:txBody>
      </p:sp>
      <p:pic>
        <p:nvPicPr>
          <p:cNvPr id="4" name="Picture 4">
            <a:extLst>
              <a:ext uri="{FF2B5EF4-FFF2-40B4-BE49-F238E27FC236}">
                <a16:creationId xmlns:a16="http://schemas.microsoft.com/office/drawing/2014/main" id="{51834CF3-D693-3FA8-173D-5A71BDEA9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74878"/>
            <a:ext cx="49593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6">
            <a:extLst>
              <a:ext uri="{FF2B5EF4-FFF2-40B4-BE49-F238E27FC236}">
                <a16:creationId xmlns:a16="http://schemas.microsoft.com/office/drawing/2014/main" id="{EB904656-D75E-419A-2518-90E521E518BB}"/>
              </a:ext>
            </a:extLst>
          </p:cNvPr>
          <p:cNvGraphicFramePr>
            <a:graphicFrameLocks noChangeAspect="1"/>
          </p:cNvGraphicFramePr>
          <p:nvPr>
            <p:extLst>
              <p:ext uri="{D42A27DB-BD31-4B8C-83A1-F6EECF244321}">
                <p14:modId xmlns:p14="http://schemas.microsoft.com/office/powerpoint/2010/main" val="3027547742"/>
              </p:ext>
            </p:extLst>
          </p:nvPr>
        </p:nvGraphicFramePr>
        <p:xfrm>
          <a:off x="2714626" y="6200515"/>
          <a:ext cx="892175" cy="307975"/>
        </p:xfrm>
        <a:graphic>
          <a:graphicData uri="http://schemas.openxmlformats.org/presentationml/2006/ole">
            <mc:AlternateContent xmlns:mc="http://schemas.openxmlformats.org/markup-compatibility/2006">
              <mc:Choice xmlns:v="urn:schemas-microsoft-com:vml" Requires="v">
                <p:oleObj name="Equation" r:id="rId5" imgW="660400" imgH="228600" progId="Equation.DSMT4">
                  <p:embed/>
                </p:oleObj>
              </mc:Choice>
              <mc:Fallback>
                <p:oleObj name="Equation" r:id="rId5" imgW="660400" imgH="228600" progId="Equation.DSMT4">
                  <p:embed/>
                  <p:pic>
                    <p:nvPicPr>
                      <p:cNvPr id="5" name="Object 6">
                        <a:extLst>
                          <a:ext uri="{FF2B5EF4-FFF2-40B4-BE49-F238E27FC236}">
                            <a16:creationId xmlns:a16="http://schemas.microsoft.com/office/drawing/2014/main" id="{EB904656-D75E-419A-2518-90E521E518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6" y="6200515"/>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8">
            <a:extLst>
              <a:ext uri="{FF2B5EF4-FFF2-40B4-BE49-F238E27FC236}">
                <a16:creationId xmlns:a16="http://schemas.microsoft.com/office/drawing/2014/main" id="{43DEDB44-2949-EACD-2675-EF44204E83BB}"/>
              </a:ext>
            </a:extLst>
          </p:cNvPr>
          <p:cNvGraphicFramePr>
            <a:graphicFrameLocks noChangeAspect="1"/>
          </p:cNvGraphicFramePr>
          <p:nvPr>
            <p:extLst>
              <p:ext uri="{D42A27DB-BD31-4B8C-83A1-F6EECF244321}">
                <p14:modId xmlns:p14="http://schemas.microsoft.com/office/powerpoint/2010/main" val="1939069001"/>
              </p:ext>
            </p:extLst>
          </p:nvPr>
        </p:nvGraphicFramePr>
        <p:xfrm>
          <a:off x="2709082" y="6468569"/>
          <a:ext cx="790575" cy="309562"/>
        </p:xfrm>
        <a:graphic>
          <a:graphicData uri="http://schemas.openxmlformats.org/presentationml/2006/ole">
            <mc:AlternateContent xmlns:mc="http://schemas.openxmlformats.org/markup-compatibility/2006">
              <mc:Choice xmlns:v="urn:schemas-microsoft-com:vml" Requires="v">
                <p:oleObj name="Equation" r:id="rId7" imgW="583947" imgH="228501" progId="Equation.DSMT4">
                  <p:embed/>
                </p:oleObj>
              </mc:Choice>
              <mc:Fallback>
                <p:oleObj name="Equation" r:id="rId7" imgW="583947" imgH="228501" progId="Equation.DSMT4">
                  <p:embed/>
                  <p:pic>
                    <p:nvPicPr>
                      <p:cNvPr id="6" name="Object 8">
                        <a:extLst>
                          <a:ext uri="{FF2B5EF4-FFF2-40B4-BE49-F238E27FC236}">
                            <a16:creationId xmlns:a16="http://schemas.microsoft.com/office/drawing/2014/main" id="{43DEDB44-2949-EACD-2675-EF44204E83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9082" y="6468569"/>
                        <a:ext cx="7905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6">
            <a:extLst>
              <a:ext uri="{FF2B5EF4-FFF2-40B4-BE49-F238E27FC236}">
                <a16:creationId xmlns:a16="http://schemas.microsoft.com/office/drawing/2014/main" id="{26A1653B-C6D9-9295-FDE1-AA43448833A7}"/>
              </a:ext>
            </a:extLst>
          </p:cNvPr>
          <p:cNvGrpSpPr>
            <a:grpSpLocks/>
          </p:cNvGrpSpPr>
          <p:nvPr/>
        </p:nvGrpSpPr>
        <p:grpSpPr bwMode="auto">
          <a:xfrm>
            <a:off x="2200860" y="4391733"/>
            <a:ext cx="1910080" cy="1863090"/>
            <a:chOff x="3210560" y="1639147"/>
            <a:chExt cx="5188373" cy="1789369"/>
          </a:xfrm>
          <a:solidFill>
            <a:srgbClr val="FFC000">
              <a:alpha val="65000"/>
            </a:srgbClr>
          </a:solidFill>
        </p:grpSpPr>
        <p:sp>
          <p:nvSpPr>
            <p:cNvPr id="8" name="Freeform: Shape 7">
              <a:extLst>
                <a:ext uri="{FF2B5EF4-FFF2-40B4-BE49-F238E27FC236}">
                  <a16:creationId xmlns:a16="http://schemas.microsoft.com/office/drawing/2014/main" id="{781AA6CE-D8CA-8833-4F65-26374754330C}"/>
                </a:ext>
              </a:extLst>
            </p:cNvPr>
            <p:cNvSpPr/>
            <p:nvPr/>
          </p:nvSpPr>
          <p:spPr>
            <a:xfrm>
              <a:off x="3210560" y="1639147"/>
              <a:ext cx="5188373" cy="1727448"/>
            </a:xfrm>
            <a:custGeom>
              <a:avLst/>
              <a:gdLst>
                <a:gd name="connsiteX0" fmla="*/ 0 w 5188373"/>
                <a:gd name="connsiteY0" fmla="*/ 1727200 h 1727200"/>
                <a:gd name="connsiteX1" fmla="*/ 108373 w 5188373"/>
                <a:gd name="connsiteY1" fmla="*/ 1720426 h 1727200"/>
                <a:gd name="connsiteX2" fmla="*/ 358987 w 5188373"/>
                <a:gd name="connsiteY2" fmla="*/ 1700106 h 1727200"/>
                <a:gd name="connsiteX3" fmla="*/ 433493 w 5188373"/>
                <a:gd name="connsiteY3" fmla="*/ 1652693 h 1727200"/>
                <a:gd name="connsiteX4" fmla="*/ 480907 w 5188373"/>
                <a:gd name="connsiteY4" fmla="*/ 1639146 h 1727200"/>
                <a:gd name="connsiteX5" fmla="*/ 568960 w 5188373"/>
                <a:gd name="connsiteY5" fmla="*/ 1591733 h 1727200"/>
                <a:gd name="connsiteX6" fmla="*/ 609600 w 5188373"/>
                <a:gd name="connsiteY6" fmla="*/ 1564640 h 1727200"/>
                <a:gd name="connsiteX7" fmla="*/ 717973 w 5188373"/>
                <a:gd name="connsiteY7" fmla="*/ 1510453 h 1727200"/>
                <a:gd name="connsiteX8" fmla="*/ 806027 w 5188373"/>
                <a:gd name="connsiteY8" fmla="*/ 1435946 h 1727200"/>
                <a:gd name="connsiteX9" fmla="*/ 833120 w 5188373"/>
                <a:gd name="connsiteY9" fmla="*/ 1429173 h 1727200"/>
                <a:gd name="connsiteX10" fmla="*/ 860213 w 5188373"/>
                <a:gd name="connsiteY10" fmla="*/ 1395306 h 1727200"/>
                <a:gd name="connsiteX11" fmla="*/ 955040 w 5188373"/>
                <a:gd name="connsiteY11" fmla="*/ 1327573 h 1727200"/>
                <a:gd name="connsiteX12" fmla="*/ 1029547 w 5188373"/>
                <a:gd name="connsiteY12" fmla="*/ 1286933 h 1727200"/>
                <a:gd name="connsiteX13" fmla="*/ 1049867 w 5188373"/>
                <a:gd name="connsiteY13" fmla="*/ 1273386 h 1727200"/>
                <a:gd name="connsiteX14" fmla="*/ 1097280 w 5188373"/>
                <a:gd name="connsiteY14" fmla="*/ 1225973 h 1727200"/>
                <a:gd name="connsiteX15" fmla="*/ 1158240 w 5188373"/>
                <a:gd name="connsiteY15" fmla="*/ 1158240 h 1727200"/>
                <a:gd name="connsiteX16" fmla="*/ 1192107 w 5188373"/>
                <a:gd name="connsiteY16" fmla="*/ 1104053 h 1727200"/>
                <a:gd name="connsiteX17" fmla="*/ 1225973 w 5188373"/>
                <a:gd name="connsiteY17" fmla="*/ 1070186 h 1727200"/>
                <a:gd name="connsiteX18" fmla="*/ 1273387 w 5188373"/>
                <a:gd name="connsiteY18" fmla="*/ 1009226 h 1727200"/>
                <a:gd name="connsiteX19" fmla="*/ 1293707 w 5188373"/>
                <a:gd name="connsiteY19" fmla="*/ 988906 h 1727200"/>
                <a:gd name="connsiteX20" fmla="*/ 1327573 w 5188373"/>
                <a:gd name="connsiteY20" fmla="*/ 948266 h 1727200"/>
                <a:gd name="connsiteX21" fmla="*/ 1361440 w 5188373"/>
                <a:gd name="connsiteY21" fmla="*/ 927946 h 1727200"/>
                <a:gd name="connsiteX22" fmla="*/ 1388533 w 5188373"/>
                <a:gd name="connsiteY22" fmla="*/ 907626 h 1727200"/>
                <a:gd name="connsiteX23" fmla="*/ 1435947 w 5188373"/>
                <a:gd name="connsiteY23" fmla="*/ 853440 h 1727200"/>
                <a:gd name="connsiteX24" fmla="*/ 1456267 w 5188373"/>
                <a:gd name="connsiteY24" fmla="*/ 833120 h 1727200"/>
                <a:gd name="connsiteX25" fmla="*/ 1490133 w 5188373"/>
                <a:gd name="connsiteY25" fmla="*/ 772160 h 1727200"/>
                <a:gd name="connsiteX26" fmla="*/ 1524000 w 5188373"/>
                <a:gd name="connsiteY26" fmla="*/ 711200 h 1727200"/>
                <a:gd name="connsiteX27" fmla="*/ 1591733 w 5188373"/>
                <a:gd name="connsiteY27" fmla="*/ 602826 h 1727200"/>
                <a:gd name="connsiteX28" fmla="*/ 1598507 w 5188373"/>
                <a:gd name="connsiteY28" fmla="*/ 568960 h 1727200"/>
                <a:gd name="connsiteX29" fmla="*/ 1625600 w 5188373"/>
                <a:gd name="connsiteY29" fmla="*/ 548640 h 1727200"/>
                <a:gd name="connsiteX30" fmla="*/ 1652693 w 5188373"/>
                <a:gd name="connsiteY30" fmla="*/ 514773 h 1727200"/>
                <a:gd name="connsiteX31" fmla="*/ 1679787 w 5188373"/>
                <a:gd name="connsiteY31" fmla="*/ 501226 h 1727200"/>
                <a:gd name="connsiteX32" fmla="*/ 1706880 w 5188373"/>
                <a:gd name="connsiteY32" fmla="*/ 480906 h 1727200"/>
                <a:gd name="connsiteX33" fmla="*/ 1727200 w 5188373"/>
                <a:gd name="connsiteY33" fmla="*/ 467360 h 1727200"/>
                <a:gd name="connsiteX34" fmla="*/ 1761067 w 5188373"/>
                <a:gd name="connsiteY34" fmla="*/ 433493 h 1727200"/>
                <a:gd name="connsiteX35" fmla="*/ 1788160 w 5188373"/>
                <a:gd name="connsiteY35" fmla="*/ 399626 h 1727200"/>
                <a:gd name="connsiteX36" fmla="*/ 1849120 w 5188373"/>
                <a:gd name="connsiteY36" fmla="*/ 270933 h 1727200"/>
                <a:gd name="connsiteX37" fmla="*/ 1910080 w 5188373"/>
                <a:gd name="connsiteY37" fmla="*/ 203200 h 1727200"/>
                <a:gd name="connsiteX38" fmla="*/ 1950720 w 5188373"/>
                <a:gd name="connsiteY38" fmla="*/ 176106 h 1727200"/>
                <a:gd name="connsiteX39" fmla="*/ 2004907 w 5188373"/>
                <a:gd name="connsiteY39" fmla="*/ 162560 h 1727200"/>
                <a:gd name="connsiteX40" fmla="*/ 2092960 w 5188373"/>
                <a:gd name="connsiteY40" fmla="*/ 121920 h 1727200"/>
                <a:gd name="connsiteX41" fmla="*/ 2153920 w 5188373"/>
                <a:gd name="connsiteY41" fmla="*/ 94826 h 1727200"/>
                <a:gd name="connsiteX42" fmla="*/ 2194560 w 5188373"/>
                <a:gd name="connsiteY42" fmla="*/ 81280 h 1727200"/>
                <a:gd name="connsiteX43" fmla="*/ 2214880 w 5188373"/>
                <a:gd name="connsiteY43" fmla="*/ 67733 h 1727200"/>
                <a:gd name="connsiteX44" fmla="*/ 2241973 w 5188373"/>
                <a:gd name="connsiteY44" fmla="*/ 60960 h 1727200"/>
                <a:gd name="connsiteX45" fmla="*/ 2309707 w 5188373"/>
                <a:gd name="connsiteY45" fmla="*/ 47413 h 1727200"/>
                <a:gd name="connsiteX46" fmla="*/ 2350347 w 5188373"/>
                <a:gd name="connsiteY46" fmla="*/ 20320 h 1727200"/>
                <a:gd name="connsiteX47" fmla="*/ 2397760 w 5188373"/>
                <a:gd name="connsiteY47" fmla="*/ 13546 h 1727200"/>
                <a:gd name="connsiteX48" fmla="*/ 2438400 w 5188373"/>
                <a:gd name="connsiteY48" fmla="*/ 0 h 1727200"/>
                <a:gd name="connsiteX49" fmla="*/ 2702560 w 5188373"/>
                <a:gd name="connsiteY49" fmla="*/ 20320 h 1727200"/>
                <a:gd name="connsiteX50" fmla="*/ 2743200 w 5188373"/>
                <a:gd name="connsiteY50" fmla="*/ 40640 h 1727200"/>
                <a:gd name="connsiteX51" fmla="*/ 2858347 w 5188373"/>
                <a:gd name="connsiteY51" fmla="*/ 81280 h 1727200"/>
                <a:gd name="connsiteX52" fmla="*/ 2939627 w 5188373"/>
                <a:gd name="connsiteY52" fmla="*/ 135466 h 1727200"/>
                <a:gd name="connsiteX53" fmla="*/ 2973493 w 5188373"/>
                <a:gd name="connsiteY53" fmla="*/ 169333 h 1727200"/>
                <a:gd name="connsiteX54" fmla="*/ 2993813 w 5188373"/>
                <a:gd name="connsiteY54" fmla="*/ 196426 h 1727200"/>
                <a:gd name="connsiteX55" fmla="*/ 3020907 w 5188373"/>
                <a:gd name="connsiteY55" fmla="*/ 223520 h 1727200"/>
                <a:gd name="connsiteX56" fmla="*/ 3054773 w 5188373"/>
                <a:gd name="connsiteY56" fmla="*/ 291253 h 1727200"/>
                <a:gd name="connsiteX57" fmla="*/ 3068320 w 5188373"/>
                <a:gd name="connsiteY57" fmla="*/ 325120 h 1727200"/>
                <a:gd name="connsiteX58" fmla="*/ 3129280 w 5188373"/>
                <a:gd name="connsiteY58" fmla="*/ 372533 h 1727200"/>
                <a:gd name="connsiteX59" fmla="*/ 3176693 w 5188373"/>
                <a:gd name="connsiteY59" fmla="*/ 419946 h 1727200"/>
                <a:gd name="connsiteX60" fmla="*/ 3197013 w 5188373"/>
                <a:gd name="connsiteY60" fmla="*/ 447040 h 1727200"/>
                <a:gd name="connsiteX61" fmla="*/ 3230880 w 5188373"/>
                <a:gd name="connsiteY61" fmla="*/ 460586 h 1727200"/>
                <a:gd name="connsiteX62" fmla="*/ 3278293 w 5188373"/>
                <a:gd name="connsiteY62" fmla="*/ 508000 h 1727200"/>
                <a:gd name="connsiteX63" fmla="*/ 3325707 w 5188373"/>
                <a:gd name="connsiteY63" fmla="*/ 555413 h 1727200"/>
                <a:gd name="connsiteX64" fmla="*/ 3346027 w 5188373"/>
                <a:gd name="connsiteY64" fmla="*/ 582506 h 1727200"/>
                <a:gd name="connsiteX65" fmla="*/ 3366347 w 5188373"/>
                <a:gd name="connsiteY65" fmla="*/ 602826 h 1727200"/>
                <a:gd name="connsiteX66" fmla="*/ 3386667 w 5188373"/>
                <a:gd name="connsiteY66" fmla="*/ 636693 h 1727200"/>
                <a:gd name="connsiteX67" fmla="*/ 3467947 w 5188373"/>
                <a:gd name="connsiteY67" fmla="*/ 738293 h 1727200"/>
                <a:gd name="connsiteX68" fmla="*/ 3522133 w 5188373"/>
                <a:gd name="connsiteY68" fmla="*/ 799253 h 1727200"/>
                <a:gd name="connsiteX69" fmla="*/ 3535680 w 5188373"/>
                <a:gd name="connsiteY69" fmla="*/ 819573 h 1727200"/>
                <a:gd name="connsiteX70" fmla="*/ 3569547 w 5188373"/>
                <a:gd name="connsiteY70" fmla="*/ 839893 h 1727200"/>
                <a:gd name="connsiteX71" fmla="*/ 3589867 w 5188373"/>
                <a:gd name="connsiteY71" fmla="*/ 860213 h 1727200"/>
                <a:gd name="connsiteX72" fmla="*/ 3637280 w 5188373"/>
                <a:gd name="connsiteY72" fmla="*/ 887306 h 1727200"/>
                <a:gd name="connsiteX73" fmla="*/ 3657600 w 5188373"/>
                <a:gd name="connsiteY73" fmla="*/ 921173 h 1727200"/>
                <a:gd name="connsiteX74" fmla="*/ 3711787 w 5188373"/>
                <a:gd name="connsiteY74" fmla="*/ 968586 h 1727200"/>
                <a:gd name="connsiteX75" fmla="*/ 3752427 w 5188373"/>
                <a:gd name="connsiteY75" fmla="*/ 1036320 h 1727200"/>
                <a:gd name="connsiteX76" fmla="*/ 3765973 w 5188373"/>
                <a:gd name="connsiteY76" fmla="*/ 1056640 h 1727200"/>
                <a:gd name="connsiteX77" fmla="*/ 3779520 w 5188373"/>
                <a:gd name="connsiteY77" fmla="*/ 1083733 h 1727200"/>
                <a:gd name="connsiteX78" fmla="*/ 3799840 w 5188373"/>
                <a:gd name="connsiteY78" fmla="*/ 1117600 h 1727200"/>
                <a:gd name="connsiteX79" fmla="*/ 3826933 w 5188373"/>
                <a:gd name="connsiteY79" fmla="*/ 1131146 h 1727200"/>
                <a:gd name="connsiteX80" fmla="*/ 3854027 w 5188373"/>
                <a:gd name="connsiteY80" fmla="*/ 1151466 h 1727200"/>
                <a:gd name="connsiteX81" fmla="*/ 3908213 w 5188373"/>
                <a:gd name="connsiteY81" fmla="*/ 1185333 h 1727200"/>
                <a:gd name="connsiteX82" fmla="*/ 3928533 w 5188373"/>
                <a:gd name="connsiteY82" fmla="*/ 1212426 h 1727200"/>
                <a:gd name="connsiteX83" fmla="*/ 3948853 w 5188373"/>
                <a:gd name="connsiteY83" fmla="*/ 1219200 h 1727200"/>
                <a:gd name="connsiteX84" fmla="*/ 3982720 w 5188373"/>
                <a:gd name="connsiteY84" fmla="*/ 1246293 h 1727200"/>
                <a:gd name="connsiteX85" fmla="*/ 4016587 w 5188373"/>
                <a:gd name="connsiteY85" fmla="*/ 1259840 h 1727200"/>
                <a:gd name="connsiteX86" fmla="*/ 4043680 w 5188373"/>
                <a:gd name="connsiteY86" fmla="*/ 1280160 h 1727200"/>
                <a:gd name="connsiteX87" fmla="*/ 4097867 w 5188373"/>
                <a:gd name="connsiteY87" fmla="*/ 1307253 h 1727200"/>
                <a:gd name="connsiteX88" fmla="*/ 4138507 w 5188373"/>
                <a:gd name="connsiteY88" fmla="*/ 1347893 h 1727200"/>
                <a:gd name="connsiteX89" fmla="*/ 4179147 w 5188373"/>
                <a:gd name="connsiteY89" fmla="*/ 1388533 h 1727200"/>
                <a:gd name="connsiteX90" fmla="*/ 4213013 w 5188373"/>
                <a:gd name="connsiteY90" fmla="*/ 1415626 h 1727200"/>
                <a:gd name="connsiteX91" fmla="*/ 4233333 w 5188373"/>
                <a:gd name="connsiteY91" fmla="*/ 1429173 h 1727200"/>
                <a:gd name="connsiteX92" fmla="*/ 4260427 w 5188373"/>
                <a:gd name="connsiteY92" fmla="*/ 1449493 h 1727200"/>
                <a:gd name="connsiteX93" fmla="*/ 4294293 w 5188373"/>
                <a:gd name="connsiteY93" fmla="*/ 1456266 h 1727200"/>
                <a:gd name="connsiteX94" fmla="*/ 4348480 w 5188373"/>
                <a:gd name="connsiteY94" fmla="*/ 1496906 h 1727200"/>
                <a:gd name="connsiteX95" fmla="*/ 4402667 w 5188373"/>
                <a:gd name="connsiteY95" fmla="*/ 1530773 h 1727200"/>
                <a:gd name="connsiteX96" fmla="*/ 4436533 w 5188373"/>
                <a:gd name="connsiteY96" fmla="*/ 1551093 h 1727200"/>
                <a:gd name="connsiteX97" fmla="*/ 4470400 w 5188373"/>
                <a:gd name="connsiteY97" fmla="*/ 1557866 h 1727200"/>
                <a:gd name="connsiteX98" fmla="*/ 4524587 w 5188373"/>
                <a:gd name="connsiteY98" fmla="*/ 1591733 h 1727200"/>
                <a:gd name="connsiteX99" fmla="*/ 4585547 w 5188373"/>
                <a:gd name="connsiteY99" fmla="*/ 1618826 h 1727200"/>
                <a:gd name="connsiteX100" fmla="*/ 4727787 w 5188373"/>
                <a:gd name="connsiteY100" fmla="*/ 1666240 h 1727200"/>
                <a:gd name="connsiteX101" fmla="*/ 4761653 w 5188373"/>
                <a:gd name="connsiteY101" fmla="*/ 1673013 h 1727200"/>
                <a:gd name="connsiteX102" fmla="*/ 4836160 w 5188373"/>
                <a:gd name="connsiteY102" fmla="*/ 1679786 h 1727200"/>
                <a:gd name="connsiteX103" fmla="*/ 4863253 w 5188373"/>
                <a:gd name="connsiteY103" fmla="*/ 1693333 h 1727200"/>
                <a:gd name="connsiteX104" fmla="*/ 5134187 w 5188373"/>
                <a:gd name="connsiteY104" fmla="*/ 1700106 h 1727200"/>
                <a:gd name="connsiteX105" fmla="*/ 5188373 w 5188373"/>
                <a:gd name="connsiteY105" fmla="*/ 170688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88373" h="1727200">
                  <a:moveTo>
                    <a:pt x="0" y="1727200"/>
                  </a:moveTo>
                  <a:lnTo>
                    <a:pt x="108373" y="1720426"/>
                  </a:lnTo>
                  <a:lnTo>
                    <a:pt x="358987" y="1700106"/>
                  </a:lnTo>
                  <a:cubicBezTo>
                    <a:pt x="480306" y="1659668"/>
                    <a:pt x="316262" y="1721079"/>
                    <a:pt x="433493" y="1652693"/>
                  </a:cubicBezTo>
                  <a:cubicBezTo>
                    <a:pt x="447691" y="1644411"/>
                    <a:pt x="465102" y="1643662"/>
                    <a:pt x="480907" y="1639146"/>
                  </a:cubicBezTo>
                  <a:cubicBezTo>
                    <a:pt x="586480" y="1568765"/>
                    <a:pt x="453116" y="1654111"/>
                    <a:pt x="568960" y="1591733"/>
                  </a:cubicBezTo>
                  <a:cubicBezTo>
                    <a:pt x="583295" y="1584014"/>
                    <a:pt x="595038" y="1571921"/>
                    <a:pt x="609600" y="1564640"/>
                  </a:cubicBezTo>
                  <a:cubicBezTo>
                    <a:pt x="662394" y="1538243"/>
                    <a:pt x="661643" y="1566780"/>
                    <a:pt x="717973" y="1510453"/>
                  </a:cubicBezTo>
                  <a:cubicBezTo>
                    <a:pt x="738465" y="1489962"/>
                    <a:pt x="784981" y="1441207"/>
                    <a:pt x="806027" y="1435946"/>
                  </a:cubicBezTo>
                  <a:lnTo>
                    <a:pt x="833120" y="1429173"/>
                  </a:lnTo>
                  <a:cubicBezTo>
                    <a:pt x="842151" y="1417884"/>
                    <a:pt x="849990" y="1405529"/>
                    <a:pt x="860213" y="1395306"/>
                  </a:cubicBezTo>
                  <a:cubicBezTo>
                    <a:pt x="887891" y="1367628"/>
                    <a:pt x="921322" y="1346840"/>
                    <a:pt x="955040" y="1327573"/>
                  </a:cubicBezTo>
                  <a:cubicBezTo>
                    <a:pt x="1052180" y="1272064"/>
                    <a:pt x="943816" y="1340515"/>
                    <a:pt x="1029547" y="1286933"/>
                  </a:cubicBezTo>
                  <a:cubicBezTo>
                    <a:pt x="1036450" y="1282618"/>
                    <a:pt x="1043816" y="1278832"/>
                    <a:pt x="1049867" y="1273386"/>
                  </a:cubicBezTo>
                  <a:cubicBezTo>
                    <a:pt x="1066480" y="1258434"/>
                    <a:pt x="1081476" y="1241777"/>
                    <a:pt x="1097280" y="1225973"/>
                  </a:cubicBezTo>
                  <a:cubicBezTo>
                    <a:pt x="1121616" y="1201637"/>
                    <a:pt x="1137219" y="1187669"/>
                    <a:pt x="1158240" y="1158240"/>
                  </a:cubicBezTo>
                  <a:cubicBezTo>
                    <a:pt x="1170620" y="1140908"/>
                    <a:pt x="1179120" y="1120936"/>
                    <a:pt x="1192107" y="1104053"/>
                  </a:cubicBezTo>
                  <a:cubicBezTo>
                    <a:pt x="1201841" y="1091399"/>
                    <a:pt x="1215583" y="1082307"/>
                    <a:pt x="1225973" y="1070186"/>
                  </a:cubicBezTo>
                  <a:cubicBezTo>
                    <a:pt x="1242726" y="1050641"/>
                    <a:pt x="1255184" y="1027429"/>
                    <a:pt x="1273387" y="1009226"/>
                  </a:cubicBezTo>
                  <a:cubicBezTo>
                    <a:pt x="1280160" y="1002453"/>
                    <a:pt x="1287343" y="996065"/>
                    <a:pt x="1293707" y="988906"/>
                  </a:cubicBezTo>
                  <a:cubicBezTo>
                    <a:pt x="1305422" y="975726"/>
                    <a:pt x="1314466" y="960062"/>
                    <a:pt x="1327573" y="948266"/>
                  </a:cubicBezTo>
                  <a:cubicBezTo>
                    <a:pt x="1337359" y="939459"/>
                    <a:pt x="1350486" y="935249"/>
                    <a:pt x="1361440" y="927946"/>
                  </a:cubicBezTo>
                  <a:cubicBezTo>
                    <a:pt x="1370833" y="921684"/>
                    <a:pt x="1379962" y="914973"/>
                    <a:pt x="1388533" y="907626"/>
                  </a:cubicBezTo>
                  <a:cubicBezTo>
                    <a:pt x="1412021" y="887493"/>
                    <a:pt x="1413516" y="879075"/>
                    <a:pt x="1435947" y="853440"/>
                  </a:cubicBezTo>
                  <a:cubicBezTo>
                    <a:pt x="1442255" y="846231"/>
                    <a:pt x="1450520" y="840783"/>
                    <a:pt x="1456267" y="833120"/>
                  </a:cubicBezTo>
                  <a:cubicBezTo>
                    <a:pt x="1472459" y="811531"/>
                    <a:pt x="1477850" y="794971"/>
                    <a:pt x="1490133" y="772160"/>
                  </a:cubicBezTo>
                  <a:cubicBezTo>
                    <a:pt x="1501154" y="751693"/>
                    <a:pt x="1511680" y="730912"/>
                    <a:pt x="1524000" y="711200"/>
                  </a:cubicBezTo>
                  <a:cubicBezTo>
                    <a:pt x="1618743" y="559611"/>
                    <a:pt x="1491747" y="782804"/>
                    <a:pt x="1591733" y="602826"/>
                  </a:cubicBezTo>
                  <a:cubicBezTo>
                    <a:pt x="1593991" y="591537"/>
                    <a:pt x="1592405" y="578722"/>
                    <a:pt x="1598507" y="568960"/>
                  </a:cubicBezTo>
                  <a:cubicBezTo>
                    <a:pt x="1604490" y="559387"/>
                    <a:pt x="1617618" y="556622"/>
                    <a:pt x="1625600" y="548640"/>
                  </a:cubicBezTo>
                  <a:cubicBezTo>
                    <a:pt x="1635822" y="538417"/>
                    <a:pt x="1641813" y="524293"/>
                    <a:pt x="1652693" y="514773"/>
                  </a:cubicBezTo>
                  <a:cubicBezTo>
                    <a:pt x="1660292" y="508124"/>
                    <a:pt x="1671224" y="506578"/>
                    <a:pt x="1679787" y="501226"/>
                  </a:cubicBezTo>
                  <a:cubicBezTo>
                    <a:pt x="1689360" y="495243"/>
                    <a:pt x="1697694" y="487467"/>
                    <a:pt x="1706880" y="480906"/>
                  </a:cubicBezTo>
                  <a:cubicBezTo>
                    <a:pt x="1713504" y="476175"/>
                    <a:pt x="1720427" y="471875"/>
                    <a:pt x="1727200" y="467360"/>
                  </a:cubicBezTo>
                  <a:cubicBezTo>
                    <a:pt x="1741343" y="424928"/>
                    <a:pt x="1721679" y="467958"/>
                    <a:pt x="1761067" y="433493"/>
                  </a:cubicBezTo>
                  <a:cubicBezTo>
                    <a:pt x="1771947" y="423973"/>
                    <a:pt x="1780141" y="411655"/>
                    <a:pt x="1788160" y="399626"/>
                  </a:cubicBezTo>
                  <a:cubicBezTo>
                    <a:pt x="1835464" y="328670"/>
                    <a:pt x="1799144" y="365886"/>
                    <a:pt x="1849120" y="270933"/>
                  </a:cubicBezTo>
                  <a:cubicBezTo>
                    <a:pt x="1869647" y="231932"/>
                    <a:pt x="1879017" y="224945"/>
                    <a:pt x="1910080" y="203200"/>
                  </a:cubicBezTo>
                  <a:cubicBezTo>
                    <a:pt x="1923418" y="193863"/>
                    <a:pt x="1935755" y="182519"/>
                    <a:pt x="1950720" y="176106"/>
                  </a:cubicBezTo>
                  <a:cubicBezTo>
                    <a:pt x="1967833" y="168772"/>
                    <a:pt x="1986845" y="167075"/>
                    <a:pt x="2004907" y="162560"/>
                  </a:cubicBezTo>
                  <a:cubicBezTo>
                    <a:pt x="2065508" y="114077"/>
                    <a:pt x="2009040" y="151539"/>
                    <a:pt x="2092960" y="121920"/>
                  </a:cubicBezTo>
                  <a:cubicBezTo>
                    <a:pt x="2113929" y="114519"/>
                    <a:pt x="2133274" y="103084"/>
                    <a:pt x="2153920" y="94826"/>
                  </a:cubicBezTo>
                  <a:cubicBezTo>
                    <a:pt x="2167178" y="89523"/>
                    <a:pt x="2181013" y="85795"/>
                    <a:pt x="2194560" y="81280"/>
                  </a:cubicBezTo>
                  <a:cubicBezTo>
                    <a:pt x="2201333" y="76764"/>
                    <a:pt x="2207398" y="70940"/>
                    <a:pt x="2214880" y="67733"/>
                  </a:cubicBezTo>
                  <a:cubicBezTo>
                    <a:pt x="2223436" y="64066"/>
                    <a:pt x="2232871" y="62910"/>
                    <a:pt x="2241973" y="60960"/>
                  </a:cubicBezTo>
                  <a:cubicBezTo>
                    <a:pt x="2264487" y="56136"/>
                    <a:pt x="2287129" y="51929"/>
                    <a:pt x="2309707" y="47413"/>
                  </a:cubicBezTo>
                  <a:cubicBezTo>
                    <a:pt x="2323254" y="38382"/>
                    <a:pt x="2335151" y="26165"/>
                    <a:pt x="2350347" y="20320"/>
                  </a:cubicBezTo>
                  <a:cubicBezTo>
                    <a:pt x="2365248" y="14589"/>
                    <a:pt x="2382204" y="17136"/>
                    <a:pt x="2397760" y="13546"/>
                  </a:cubicBezTo>
                  <a:cubicBezTo>
                    <a:pt x="2411674" y="10335"/>
                    <a:pt x="2424853" y="4515"/>
                    <a:pt x="2438400" y="0"/>
                  </a:cubicBezTo>
                  <a:cubicBezTo>
                    <a:pt x="2526453" y="6773"/>
                    <a:pt x="2615021" y="8648"/>
                    <a:pt x="2702560" y="20320"/>
                  </a:cubicBezTo>
                  <a:cubicBezTo>
                    <a:pt x="2717573" y="22322"/>
                    <a:pt x="2729279" y="34674"/>
                    <a:pt x="2743200" y="40640"/>
                  </a:cubicBezTo>
                  <a:cubicBezTo>
                    <a:pt x="2775680" y="54560"/>
                    <a:pt x="2825457" y="70317"/>
                    <a:pt x="2858347" y="81280"/>
                  </a:cubicBezTo>
                  <a:cubicBezTo>
                    <a:pt x="2920611" y="127978"/>
                    <a:pt x="2892339" y="111824"/>
                    <a:pt x="2939627" y="135466"/>
                  </a:cubicBezTo>
                  <a:cubicBezTo>
                    <a:pt x="2975747" y="189648"/>
                    <a:pt x="2928341" y="124181"/>
                    <a:pt x="2973493" y="169333"/>
                  </a:cubicBezTo>
                  <a:cubicBezTo>
                    <a:pt x="2981475" y="177315"/>
                    <a:pt x="2986379" y="187930"/>
                    <a:pt x="2993813" y="196426"/>
                  </a:cubicBezTo>
                  <a:cubicBezTo>
                    <a:pt x="3002224" y="206038"/>
                    <a:pt x="3011876" y="214489"/>
                    <a:pt x="3020907" y="223520"/>
                  </a:cubicBezTo>
                  <a:cubicBezTo>
                    <a:pt x="3055701" y="310507"/>
                    <a:pt x="3010484" y="202676"/>
                    <a:pt x="3054773" y="291253"/>
                  </a:cubicBezTo>
                  <a:cubicBezTo>
                    <a:pt x="3060211" y="302128"/>
                    <a:pt x="3060104" y="316157"/>
                    <a:pt x="3068320" y="325120"/>
                  </a:cubicBezTo>
                  <a:cubicBezTo>
                    <a:pt x="3085715" y="344096"/>
                    <a:pt x="3111077" y="354330"/>
                    <a:pt x="3129280" y="372533"/>
                  </a:cubicBezTo>
                  <a:cubicBezTo>
                    <a:pt x="3145084" y="388337"/>
                    <a:pt x="3163283" y="402065"/>
                    <a:pt x="3176693" y="419946"/>
                  </a:cubicBezTo>
                  <a:cubicBezTo>
                    <a:pt x="3183466" y="428977"/>
                    <a:pt x="3187982" y="440267"/>
                    <a:pt x="3197013" y="447040"/>
                  </a:cubicBezTo>
                  <a:cubicBezTo>
                    <a:pt x="3206740" y="454335"/>
                    <a:pt x="3219591" y="456071"/>
                    <a:pt x="3230880" y="460586"/>
                  </a:cubicBezTo>
                  <a:cubicBezTo>
                    <a:pt x="3318989" y="531075"/>
                    <a:pt x="3229765" y="454080"/>
                    <a:pt x="3278293" y="508000"/>
                  </a:cubicBezTo>
                  <a:cubicBezTo>
                    <a:pt x="3293245" y="524613"/>
                    <a:pt x="3309902" y="539609"/>
                    <a:pt x="3325707" y="555413"/>
                  </a:cubicBezTo>
                  <a:cubicBezTo>
                    <a:pt x="3333689" y="563395"/>
                    <a:pt x="3338680" y="573935"/>
                    <a:pt x="3346027" y="582506"/>
                  </a:cubicBezTo>
                  <a:cubicBezTo>
                    <a:pt x="3352261" y="589779"/>
                    <a:pt x="3360600" y="595163"/>
                    <a:pt x="3366347" y="602826"/>
                  </a:cubicBezTo>
                  <a:cubicBezTo>
                    <a:pt x="3374246" y="613358"/>
                    <a:pt x="3379015" y="625980"/>
                    <a:pt x="3386667" y="636693"/>
                  </a:cubicBezTo>
                  <a:cubicBezTo>
                    <a:pt x="3492037" y="784212"/>
                    <a:pt x="3385315" y="628118"/>
                    <a:pt x="3467947" y="738293"/>
                  </a:cubicBezTo>
                  <a:cubicBezTo>
                    <a:pt x="3520041" y="807750"/>
                    <a:pt x="3448897" y="715553"/>
                    <a:pt x="3522133" y="799253"/>
                  </a:cubicBezTo>
                  <a:cubicBezTo>
                    <a:pt x="3527494" y="805379"/>
                    <a:pt x="3529499" y="814275"/>
                    <a:pt x="3535680" y="819573"/>
                  </a:cubicBezTo>
                  <a:cubicBezTo>
                    <a:pt x="3545676" y="828141"/>
                    <a:pt x="3559015" y="831994"/>
                    <a:pt x="3569547" y="839893"/>
                  </a:cubicBezTo>
                  <a:cubicBezTo>
                    <a:pt x="3577210" y="845640"/>
                    <a:pt x="3582020" y="854720"/>
                    <a:pt x="3589867" y="860213"/>
                  </a:cubicBezTo>
                  <a:cubicBezTo>
                    <a:pt x="3604779" y="870652"/>
                    <a:pt x="3621476" y="878275"/>
                    <a:pt x="3637280" y="887306"/>
                  </a:cubicBezTo>
                  <a:cubicBezTo>
                    <a:pt x="3644053" y="898595"/>
                    <a:pt x="3649517" y="910781"/>
                    <a:pt x="3657600" y="921173"/>
                  </a:cubicBezTo>
                  <a:cubicBezTo>
                    <a:pt x="3673969" y="942219"/>
                    <a:pt x="3691010" y="953004"/>
                    <a:pt x="3711787" y="968586"/>
                  </a:cubicBezTo>
                  <a:cubicBezTo>
                    <a:pt x="3725334" y="991164"/>
                    <a:pt x="3738628" y="1013896"/>
                    <a:pt x="3752427" y="1036320"/>
                  </a:cubicBezTo>
                  <a:cubicBezTo>
                    <a:pt x="3756693" y="1043253"/>
                    <a:pt x="3762332" y="1049359"/>
                    <a:pt x="3765973" y="1056640"/>
                  </a:cubicBezTo>
                  <a:cubicBezTo>
                    <a:pt x="3770489" y="1065671"/>
                    <a:pt x="3774616" y="1074907"/>
                    <a:pt x="3779520" y="1083733"/>
                  </a:cubicBezTo>
                  <a:cubicBezTo>
                    <a:pt x="3785914" y="1095241"/>
                    <a:pt x="3790531" y="1108291"/>
                    <a:pt x="3799840" y="1117600"/>
                  </a:cubicBezTo>
                  <a:cubicBezTo>
                    <a:pt x="3806980" y="1124740"/>
                    <a:pt x="3818371" y="1125795"/>
                    <a:pt x="3826933" y="1131146"/>
                  </a:cubicBezTo>
                  <a:cubicBezTo>
                    <a:pt x="3836506" y="1137129"/>
                    <a:pt x="3845531" y="1144032"/>
                    <a:pt x="3854027" y="1151466"/>
                  </a:cubicBezTo>
                  <a:cubicBezTo>
                    <a:pt x="3894439" y="1186827"/>
                    <a:pt x="3863819" y="1174235"/>
                    <a:pt x="3908213" y="1185333"/>
                  </a:cubicBezTo>
                  <a:cubicBezTo>
                    <a:pt x="3914986" y="1194364"/>
                    <a:pt x="3919861" y="1205199"/>
                    <a:pt x="3928533" y="1212426"/>
                  </a:cubicBezTo>
                  <a:cubicBezTo>
                    <a:pt x="3934018" y="1216997"/>
                    <a:pt x="3942798" y="1215416"/>
                    <a:pt x="3948853" y="1219200"/>
                  </a:cubicBezTo>
                  <a:cubicBezTo>
                    <a:pt x="3961112" y="1226862"/>
                    <a:pt x="3970323" y="1238855"/>
                    <a:pt x="3982720" y="1246293"/>
                  </a:cubicBezTo>
                  <a:cubicBezTo>
                    <a:pt x="3993146" y="1252549"/>
                    <a:pt x="4005958" y="1253935"/>
                    <a:pt x="4016587" y="1259840"/>
                  </a:cubicBezTo>
                  <a:cubicBezTo>
                    <a:pt x="4026455" y="1265322"/>
                    <a:pt x="4033929" y="1274472"/>
                    <a:pt x="4043680" y="1280160"/>
                  </a:cubicBezTo>
                  <a:cubicBezTo>
                    <a:pt x="4061123" y="1290335"/>
                    <a:pt x="4083588" y="1292974"/>
                    <a:pt x="4097867" y="1307253"/>
                  </a:cubicBezTo>
                  <a:cubicBezTo>
                    <a:pt x="4111414" y="1320800"/>
                    <a:pt x="4127012" y="1332567"/>
                    <a:pt x="4138507" y="1347893"/>
                  </a:cubicBezTo>
                  <a:cubicBezTo>
                    <a:pt x="4163711" y="1381498"/>
                    <a:pt x="4149434" y="1368724"/>
                    <a:pt x="4179147" y="1388533"/>
                  </a:cubicBezTo>
                  <a:cubicBezTo>
                    <a:pt x="4201982" y="1422788"/>
                    <a:pt x="4180296" y="1399268"/>
                    <a:pt x="4213013" y="1415626"/>
                  </a:cubicBezTo>
                  <a:cubicBezTo>
                    <a:pt x="4220294" y="1419267"/>
                    <a:pt x="4226709" y="1424441"/>
                    <a:pt x="4233333" y="1429173"/>
                  </a:cubicBezTo>
                  <a:cubicBezTo>
                    <a:pt x="4242519" y="1435735"/>
                    <a:pt x="4250111" y="1444908"/>
                    <a:pt x="4260427" y="1449493"/>
                  </a:cubicBezTo>
                  <a:cubicBezTo>
                    <a:pt x="4270947" y="1454169"/>
                    <a:pt x="4283004" y="1454008"/>
                    <a:pt x="4294293" y="1456266"/>
                  </a:cubicBezTo>
                  <a:cubicBezTo>
                    <a:pt x="4326849" y="1499676"/>
                    <a:pt x="4298809" y="1472071"/>
                    <a:pt x="4348480" y="1496906"/>
                  </a:cubicBezTo>
                  <a:cubicBezTo>
                    <a:pt x="4373510" y="1509421"/>
                    <a:pt x="4381174" y="1517339"/>
                    <a:pt x="4402667" y="1530773"/>
                  </a:cubicBezTo>
                  <a:cubicBezTo>
                    <a:pt x="4413831" y="1537750"/>
                    <a:pt x="4424310" y="1546204"/>
                    <a:pt x="4436533" y="1551093"/>
                  </a:cubicBezTo>
                  <a:cubicBezTo>
                    <a:pt x="4447222" y="1555369"/>
                    <a:pt x="4459111" y="1555608"/>
                    <a:pt x="4470400" y="1557866"/>
                  </a:cubicBezTo>
                  <a:cubicBezTo>
                    <a:pt x="4548132" y="1620052"/>
                    <a:pt x="4471642" y="1565261"/>
                    <a:pt x="4524587" y="1591733"/>
                  </a:cubicBezTo>
                  <a:cubicBezTo>
                    <a:pt x="4583176" y="1621027"/>
                    <a:pt x="4533844" y="1605901"/>
                    <a:pt x="4585547" y="1618826"/>
                  </a:cubicBezTo>
                  <a:cubicBezTo>
                    <a:pt x="4669128" y="1674547"/>
                    <a:pt x="4622170" y="1657438"/>
                    <a:pt x="4727787" y="1666240"/>
                  </a:cubicBezTo>
                  <a:cubicBezTo>
                    <a:pt x="4739076" y="1668498"/>
                    <a:pt x="4750230" y="1671585"/>
                    <a:pt x="4761653" y="1673013"/>
                  </a:cubicBezTo>
                  <a:cubicBezTo>
                    <a:pt x="4786399" y="1676106"/>
                    <a:pt x="4811706" y="1674895"/>
                    <a:pt x="4836160" y="1679786"/>
                  </a:cubicBezTo>
                  <a:cubicBezTo>
                    <a:pt x="4846061" y="1681766"/>
                    <a:pt x="4853179" y="1692646"/>
                    <a:pt x="4863253" y="1693333"/>
                  </a:cubicBezTo>
                  <a:cubicBezTo>
                    <a:pt x="4953383" y="1699478"/>
                    <a:pt x="5043876" y="1697848"/>
                    <a:pt x="5134187" y="1700106"/>
                  </a:cubicBezTo>
                  <a:cubicBezTo>
                    <a:pt x="5174695" y="1708209"/>
                    <a:pt x="5156541" y="1706880"/>
                    <a:pt x="5188373" y="1706880"/>
                  </a:cubicBezTo>
                </a:path>
              </a:pathLst>
            </a:custGeom>
            <a:grp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2DAE5FB3-570C-7802-0256-139B01F5500E}"/>
                </a:ext>
              </a:extLst>
            </p:cNvPr>
            <p:cNvCxnSpPr>
              <a:cxnSpLocks/>
            </p:cNvCxnSpPr>
            <p:nvPr/>
          </p:nvCxnSpPr>
          <p:spPr>
            <a:xfrm>
              <a:off x="5688850" y="1639147"/>
              <a:ext cx="6351" cy="1789369"/>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0" name="Object 11">
            <a:extLst>
              <a:ext uri="{FF2B5EF4-FFF2-40B4-BE49-F238E27FC236}">
                <a16:creationId xmlns:a16="http://schemas.microsoft.com/office/drawing/2014/main" id="{6577AED7-0C39-2FF1-57D0-602A0F9AF5C6}"/>
              </a:ext>
            </a:extLst>
          </p:cNvPr>
          <p:cNvGraphicFramePr>
            <a:graphicFrameLocks noChangeAspect="1"/>
          </p:cNvGraphicFramePr>
          <p:nvPr>
            <p:extLst>
              <p:ext uri="{D42A27DB-BD31-4B8C-83A1-F6EECF244321}">
                <p14:modId xmlns:p14="http://schemas.microsoft.com/office/powerpoint/2010/main" val="400266401"/>
              </p:ext>
            </p:extLst>
          </p:nvPr>
        </p:nvGraphicFramePr>
        <p:xfrm>
          <a:off x="3946973" y="6226450"/>
          <a:ext cx="790575" cy="292100"/>
        </p:xfrm>
        <a:graphic>
          <a:graphicData uri="http://schemas.openxmlformats.org/presentationml/2006/ole">
            <mc:AlternateContent xmlns:mc="http://schemas.openxmlformats.org/markup-compatibility/2006">
              <mc:Choice xmlns:v="urn:schemas-microsoft-com:vml" Requires="v">
                <p:oleObj name="Equation" r:id="rId9" imgW="583693" imgH="215713" progId="Equation.DSMT4">
                  <p:embed/>
                </p:oleObj>
              </mc:Choice>
              <mc:Fallback>
                <p:oleObj name="Equation" r:id="rId9" imgW="583693" imgH="215713" progId="Equation.DSMT4">
                  <p:embed/>
                  <p:pic>
                    <p:nvPicPr>
                      <p:cNvPr id="10" name="Object 11">
                        <a:extLst>
                          <a:ext uri="{FF2B5EF4-FFF2-40B4-BE49-F238E27FC236}">
                            <a16:creationId xmlns:a16="http://schemas.microsoft.com/office/drawing/2014/main" id="{6577AED7-0C39-2FF1-57D0-602A0F9AF5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6973" y="6226450"/>
                        <a:ext cx="790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Connector 10">
            <a:extLst>
              <a:ext uri="{FF2B5EF4-FFF2-40B4-BE49-F238E27FC236}">
                <a16:creationId xmlns:a16="http://schemas.microsoft.com/office/drawing/2014/main" id="{412556D6-55AC-EE67-47CD-16C6CFC5E3B2}"/>
              </a:ext>
            </a:extLst>
          </p:cNvPr>
          <p:cNvCxnSpPr/>
          <p:nvPr/>
        </p:nvCxnSpPr>
        <p:spPr>
          <a:xfrm flipV="1">
            <a:off x="4277606" y="5197375"/>
            <a:ext cx="0" cy="98266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980B668-0806-90F2-09D0-1357D46F8D63}"/>
              </a:ext>
            </a:extLst>
          </p:cNvPr>
          <p:cNvSpPr txBox="1">
            <a:spLocks/>
          </p:cNvSpPr>
          <p:nvPr/>
        </p:nvSpPr>
        <p:spPr bwMode="auto">
          <a:xfrm>
            <a:off x="269966" y="2300320"/>
            <a:ext cx="11086012" cy="129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So either our sample mean is false Or the population mean is false.  BUT, we can’t reject our sample, so we reject the population mean</a:t>
            </a:r>
          </a:p>
        </p:txBody>
      </p:sp>
      <p:grpSp>
        <p:nvGrpSpPr>
          <p:cNvPr id="13" name="Group 12">
            <a:extLst>
              <a:ext uri="{FF2B5EF4-FFF2-40B4-BE49-F238E27FC236}">
                <a16:creationId xmlns:a16="http://schemas.microsoft.com/office/drawing/2014/main" id="{07413F0F-3FE9-3769-D0B2-5F8245D1B324}"/>
              </a:ext>
            </a:extLst>
          </p:cNvPr>
          <p:cNvGrpSpPr>
            <a:grpSpLocks/>
          </p:cNvGrpSpPr>
          <p:nvPr/>
        </p:nvGrpSpPr>
        <p:grpSpPr bwMode="auto">
          <a:xfrm>
            <a:off x="1991494" y="4434251"/>
            <a:ext cx="5187950" cy="1789112"/>
            <a:chOff x="3210560" y="1639147"/>
            <a:chExt cx="5188373" cy="1789369"/>
          </a:xfrm>
        </p:grpSpPr>
        <p:sp>
          <p:nvSpPr>
            <p:cNvPr id="14" name="Freeform: Shape 13">
              <a:extLst>
                <a:ext uri="{FF2B5EF4-FFF2-40B4-BE49-F238E27FC236}">
                  <a16:creationId xmlns:a16="http://schemas.microsoft.com/office/drawing/2014/main" id="{1F3E8C54-C06E-2B79-67B1-C3B5C6F15111}"/>
                </a:ext>
              </a:extLst>
            </p:cNvPr>
            <p:cNvSpPr/>
            <p:nvPr/>
          </p:nvSpPr>
          <p:spPr>
            <a:xfrm>
              <a:off x="3210560" y="1639147"/>
              <a:ext cx="5188373" cy="1727448"/>
            </a:xfrm>
            <a:custGeom>
              <a:avLst/>
              <a:gdLst>
                <a:gd name="connsiteX0" fmla="*/ 0 w 5188373"/>
                <a:gd name="connsiteY0" fmla="*/ 1727200 h 1727200"/>
                <a:gd name="connsiteX1" fmla="*/ 108373 w 5188373"/>
                <a:gd name="connsiteY1" fmla="*/ 1720426 h 1727200"/>
                <a:gd name="connsiteX2" fmla="*/ 358987 w 5188373"/>
                <a:gd name="connsiteY2" fmla="*/ 1700106 h 1727200"/>
                <a:gd name="connsiteX3" fmla="*/ 433493 w 5188373"/>
                <a:gd name="connsiteY3" fmla="*/ 1652693 h 1727200"/>
                <a:gd name="connsiteX4" fmla="*/ 480907 w 5188373"/>
                <a:gd name="connsiteY4" fmla="*/ 1639146 h 1727200"/>
                <a:gd name="connsiteX5" fmla="*/ 568960 w 5188373"/>
                <a:gd name="connsiteY5" fmla="*/ 1591733 h 1727200"/>
                <a:gd name="connsiteX6" fmla="*/ 609600 w 5188373"/>
                <a:gd name="connsiteY6" fmla="*/ 1564640 h 1727200"/>
                <a:gd name="connsiteX7" fmla="*/ 717973 w 5188373"/>
                <a:gd name="connsiteY7" fmla="*/ 1510453 h 1727200"/>
                <a:gd name="connsiteX8" fmla="*/ 806027 w 5188373"/>
                <a:gd name="connsiteY8" fmla="*/ 1435946 h 1727200"/>
                <a:gd name="connsiteX9" fmla="*/ 833120 w 5188373"/>
                <a:gd name="connsiteY9" fmla="*/ 1429173 h 1727200"/>
                <a:gd name="connsiteX10" fmla="*/ 860213 w 5188373"/>
                <a:gd name="connsiteY10" fmla="*/ 1395306 h 1727200"/>
                <a:gd name="connsiteX11" fmla="*/ 955040 w 5188373"/>
                <a:gd name="connsiteY11" fmla="*/ 1327573 h 1727200"/>
                <a:gd name="connsiteX12" fmla="*/ 1029547 w 5188373"/>
                <a:gd name="connsiteY12" fmla="*/ 1286933 h 1727200"/>
                <a:gd name="connsiteX13" fmla="*/ 1049867 w 5188373"/>
                <a:gd name="connsiteY13" fmla="*/ 1273386 h 1727200"/>
                <a:gd name="connsiteX14" fmla="*/ 1097280 w 5188373"/>
                <a:gd name="connsiteY14" fmla="*/ 1225973 h 1727200"/>
                <a:gd name="connsiteX15" fmla="*/ 1158240 w 5188373"/>
                <a:gd name="connsiteY15" fmla="*/ 1158240 h 1727200"/>
                <a:gd name="connsiteX16" fmla="*/ 1192107 w 5188373"/>
                <a:gd name="connsiteY16" fmla="*/ 1104053 h 1727200"/>
                <a:gd name="connsiteX17" fmla="*/ 1225973 w 5188373"/>
                <a:gd name="connsiteY17" fmla="*/ 1070186 h 1727200"/>
                <a:gd name="connsiteX18" fmla="*/ 1273387 w 5188373"/>
                <a:gd name="connsiteY18" fmla="*/ 1009226 h 1727200"/>
                <a:gd name="connsiteX19" fmla="*/ 1293707 w 5188373"/>
                <a:gd name="connsiteY19" fmla="*/ 988906 h 1727200"/>
                <a:gd name="connsiteX20" fmla="*/ 1327573 w 5188373"/>
                <a:gd name="connsiteY20" fmla="*/ 948266 h 1727200"/>
                <a:gd name="connsiteX21" fmla="*/ 1361440 w 5188373"/>
                <a:gd name="connsiteY21" fmla="*/ 927946 h 1727200"/>
                <a:gd name="connsiteX22" fmla="*/ 1388533 w 5188373"/>
                <a:gd name="connsiteY22" fmla="*/ 907626 h 1727200"/>
                <a:gd name="connsiteX23" fmla="*/ 1435947 w 5188373"/>
                <a:gd name="connsiteY23" fmla="*/ 853440 h 1727200"/>
                <a:gd name="connsiteX24" fmla="*/ 1456267 w 5188373"/>
                <a:gd name="connsiteY24" fmla="*/ 833120 h 1727200"/>
                <a:gd name="connsiteX25" fmla="*/ 1490133 w 5188373"/>
                <a:gd name="connsiteY25" fmla="*/ 772160 h 1727200"/>
                <a:gd name="connsiteX26" fmla="*/ 1524000 w 5188373"/>
                <a:gd name="connsiteY26" fmla="*/ 711200 h 1727200"/>
                <a:gd name="connsiteX27" fmla="*/ 1591733 w 5188373"/>
                <a:gd name="connsiteY27" fmla="*/ 602826 h 1727200"/>
                <a:gd name="connsiteX28" fmla="*/ 1598507 w 5188373"/>
                <a:gd name="connsiteY28" fmla="*/ 568960 h 1727200"/>
                <a:gd name="connsiteX29" fmla="*/ 1625600 w 5188373"/>
                <a:gd name="connsiteY29" fmla="*/ 548640 h 1727200"/>
                <a:gd name="connsiteX30" fmla="*/ 1652693 w 5188373"/>
                <a:gd name="connsiteY30" fmla="*/ 514773 h 1727200"/>
                <a:gd name="connsiteX31" fmla="*/ 1679787 w 5188373"/>
                <a:gd name="connsiteY31" fmla="*/ 501226 h 1727200"/>
                <a:gd name="connsiteX32" fmla="*/ 1706880 w 5188373"/>
                <a:gd name="connsiteY32" fmla="*/ 480906 h 1727200"/>
                <a:gd name="connsiteX33" fmla="*/ 1727200 w 5188373"/>
                <a:gd name="connsiteY33" fmla="*/ 467360 h 1727200"/>
                <a:gd name="connsiteX34" fmla="*/ 1761067 w 5188373"/>
                <a:gd name="connsiteY34" fmla="*/ 433493 h 1727200"/>
                <a:gd name="connsiteX35" fmla="*/ 1788160 w 5188373"/>
                <a:gd name="connsiteY35" fmla="*/ 399626 h 1727200"/>
                <a:gd name="connsiteX36" fmla="*/ 1849120 w 5188373"/>
                <a:gd name="connsiteY36" fmla="*/ 270933 h 1727200"/>
                <a:gd name="connsiteX37" fmla="*/ 1910080 w 5188373"/>
                <a:gd name="connsiteY37" fmla="*/ 203200 h 1727200"/>
                <a:gd name="connsiteX38" fmla="*/ 1950720 w 5188373"/>
                <a:gd name="connsiteY38" fmla="*/ 176106 h 1727200"/>
                <a:gd name="connsiteX39" fmla="*/ 2004907 w 5188373"/>
                <a:gd name="connsiteY39" fmla="*/ 162560 h 1727200"/>
                <a:gd name="connsiteX40" fmla="*/ 2092960 w 5188373"/>
                <a:gd name="connsiteY40" fmla="*/ 121920 h 1727200"/>
                <a:gd name="connsiteX41" fmla="*/ 2153920 w 5188373"/>
                <a:gd name="connsiteY41" fmla="*/ 94826 h 1727200"/>
                <a:gd name="connsiteX42" fmla="*/ 2194560 w 5188373"/>
                <a:gd name="connsiteY42" fmla="*/ 81280 h 1727200"/>
                <a:gd name="connsiteX43" fmla="*/ 2214880 w 5188373"/>
                <a:gd name="connsiteY43" fmla="*/ 67733 h 1727200"/>
                <a:gd name="connsiteX44" fmla="*/ 2241973 w 5188373"/>
                <a:gd name="connsiteY44" fmla="*/ 60960 h 1727200"/>
                <a:gd name="connsiteX45" fmla="*/ 2309707 w 5188373"/>
                <a:gd name="connsiteY45" fmla="*/ 47413 h 1727200"/>
                <a:gd name="connsiteX46" fmla="*/ 2350347 w 5188373"/>
                <a:gd name="connsiteY46" fmla="*/ 20320 h 1727200"/>
                <a:gd name="connsiteX47" fmla="*/ 2397760 w 5188373"/>
                <a:gd name="connsiteY47" fmla="*/ 13546 h 1727200"/>
                <a:gd name="connsiteX48" fmla="*/ 2438400 w 5188373"/>
                <a:gd name="connsiteY48" fmla="*/ 0 h 1727200"/>
                <a:gd name="connsiteX49" fmla="*/ 2702560 w 5188373"/>
                <a:gd name="connsiteY49" fmla="*/ 20320 h 1727200"/>
                <a:gd name="connsiteX50" fmla="*/ 2743200 w 5188373"/>
                <a:gd name="connsiteY50" fmla="*/ 40640 h 1727200"/>
                <a:gd name="connsiteX51" fmla="*/ 2858347 w 5188373"/>
                <a:gd name="connsiteY51" fmla="*/ 81280 h 1727200"/>
                <a:gd name="connsiteX52" fmla="*/ 2939627 w 5188373"/>
                <a:gd name="connsiteY52" fmla="*/ 135466 h 1727200"/>
                <a:gd name="connsiteX53" fmla="*/ 2973493 w 5188373"/>
                <a:gd name="connsiteY53" fmla="*/ 169333 h 1727200"/>
                <a:gd name="connsiteX54" fmla="*/ 2993813 w 5188373"/>
                <a:gd name="connsiteY54" fmla="*/ 196426 h 1727200"/>
                <a:gd name="connsiteX55" fmla="*/ 3020907 w 5188373"/>
                <a:gd name="connsiteY55" fmla="*/ 223520 h 1727200"/>
                <a:gd name="connsiteX56" fmla="*/ 3054773 w 5188373"/>
                <a:gd name="connsiteY56" fmla="*/ 291253 h 1727200"/>
                <a:gd name="connsiteX57" fmla="*/ 3068320 w 5188373"/>
                <a:gd name="connsiteY57" fmla="*/ 325120 h 1727200"/>
                <a:gd name="connsiteX58" fmla="*/ 3129280 w 5188373"/>
                <a:gd name="connsiteY58" fmla="*/ 372533 h 1727200"/>
                <a:gd name="connsiteX59" fmla="*/ 3176693 w 5188373"/>
                <a:gd name="connsiteY59" fmla="*/ 419946 h 1727200"/>
                <a:gd name="connsiteX60" fmla="*/ 3197013 w 5188373"/>
                <a:gd name="connsiteY60" fmla="*/ 447040 h 1727200"/>
                <a:gd name="connsiteX61" fmla="*/ 3230880 w 5188373"/>
                <a:gd name="connsiteY61" fmla="*/ 460586 h 1727200"/>
                <a:gd name="connsiteX62" fmla="*/ 3278293 w 5188373"/>
                <a:gd name="connsiteY62" fmla="*/ 508000 h 1727200"/>
                <a:gd name="connsiteX63" fmla="*/ 3325707 w 5188373"/>
                <a:gd name="connsiteY63" fmla="*/ 555413 h 1727200"/>
                <a:gd name="connsiteX64" fmla="*/ 3346027 w 5188373"/>
                <a:gd name="connsiteY64" fmla="*/ 582506 h 1727200"/>
                <a:gd name="connsiteX65" fmla="*/ 3366347 w 5188373"/>
                <a:gd name="connsiteY65" fmla="*/ 602826 h 1727200"/>
                <a:gd name="connsiteX66" fmla="*/ 3386667 w 5188373"/>
                <a:gd name="connsiteY66" fmla="*/ 636693 h 1727200"/>
                <a:gd name="connsiteX67" fmla="*/ 3467947 w 5188373"/>
                <a:gd name="connsiteY67" fmla="*/ 738293 h 1727200"/>
                <a:gd name="connsiteX68" fmla="*/ 3522133 w 5188373"/>
                <a:gd name="connsiteY68" fmla="*/ 799253 h 1727200"/>
                <a:gd name="connsiteX69" fmla="*/ 3535680 w 5188373"/>
                <a:gd name="connsiteY69" fmla="*/ 819573 h 1727200"/>
                <a:gd name="connsiteX70" fmla="*/ 3569547 w 5188373"/>
                <a:gd name="connsiteY70" fmla="*/ 839893 h 1727200"/>
                <a:gd name="connsiteX71" fmla="*/ 3589867 w 5188373"/>
                <a:gd name="connsiteY71" fmla="*/ 860213 h 1727200"/>
                <a:gd name="connsiteX72" fmla="*/ 3637280 w 5188373"/>
                <a:gd name="connsiteY72" fmla="*/ 887306 h 1727200"/>
                <a:gd name="connsiteX73" fmla="*/ 3657600 w 5188373"/>
                <a:gd name="connsiteY73" fmla="*/ 921173 h 1727200"/>
                <a:gd name="connsiteX74" fmla="*/ 3711787 w 5188373"/>
                <a:gd name="connsiteY74" fmla="*/ 968586 h 1727200"/>
                <a:gd name="connsiteX75" fmla="*/ 3752427 w 5188373"/>
                <a:gd name="connsiteY75" fmla="*/ 1036320 h 1727200"/>
                <a:gd name="connsiteX76" fmla="*/ 3765973 w 5188373"/>
                <a:gd name="connsiteY76" fmla="*/ 1056640 h 1727200"/>
                <a:gd name="connsiteX77" fmla="*/ 3779520 w 5188373"/>
                <a:gd name="connsiteY77" fmla="*/ 1083733 h 1727200"/>
                <a:gd name="connsiteX78" fmla="*/ 3799840 w 5188373"/>
                <a:gd name="connsiteY78" fmla="*/ 1117600 h 1727200"/>
                <a:gd name="connsiteX79" fmla="*/ 3826933 w 5188373"/>
                <a:gd name="connsiteY79" fmla="*/ 1131146 h 1727200"/>
                <a:gd name="connsiteX80" fmla="*/ 3854027 w 5188373"/>
                <a:gd name="connsiteY80" fmla="*/ 1151466 h 1727200"/>
                <a:gd name="connsiteX81" fmla="*/ 3908213 w 5188373"/>
                <a:gd name="connsiteY81" fmla="*/ 1185333 h 1727200"/>
                <a:gd name="connsiteX82" fmla="*/ 3928533 w 5188373"/>
                <a:gd name="connsiteY82" fmla="*/ 1212426 h 1727200"/>
                <a:gd name="connsiteX83" fmla="*/ 3948853 w 5188373"/>
                <a:gd name="connsiteY83" fmla="*/ 1219200 h 1727200"/>
                <a:gd name="connsiteX84" fmla="*/ 3982720 w 5188373"/>
                <a:gd name="connsiteY84" fmla="*/ 1246293 h 1727200"/>
                <a:gd name="connsiteX85" fmla="*/ 4016587 w 5188373"/>
                <a:gd name="connsiteY85" fmla="*/ 1259840 h 1727200"/>
                <a:gd name="connsiteX86" fmla="*/ 4043680 w 5188373"/>
                <a:gd name="connsiteY86" fmla="*/ 1280160 h 1727200"/>
                <a:gd name="connsiteX87" fmla="*/ 4097867 w 5188373"/>
                <a:gd name="connsiteY87" fmla="*/ 1307253 h 1727200"/>
                <a:gd name="connsiteX88" fmla="*/ 4138507 w 5188373"/>
                <a:gd name="connsiteY88" fmla="*/ 1347893 h 1727200"/>
                <a:gd name="connsiteX89" fmla="*/ 4179147 w 5188373"/>
                <a:gd name="connsiteY89" fmla="*/ 1388533 h 1727200"/>
                <a:gd name="connsiteX90" fmla="*/ 4213013 w 5188373"/>
                <a:gd name="connsiteY90" fmla="*/ 1415626 h 1727200"/>
                <a:gd name="connsiteX91" fmla="*/ 4233333 w 5188373"/>
                <a:gd name="connsiteY91" fmla="*/ 1429173 h 1727200"/>
                <a:gd name="connsiteX92" fmla="*/ 4260427 w 5188373"/>
                <a:gd name="connsiteY92" fmla="*/ 1449493 h 1727200"/>
                <a:gd name="connsiteX93" fmla="*/ 4294293 w 5188373"/>
                <a:gd name="connsiteY93" fmla="*/ 1456266 h 1727200"/>
                <a:gd name="connsiteX94" fmla="*/ 4348480 w 5188373"/>
                <a:gd name="connsiteY94" fmla="*/ 1496906 h 1727200"/>
                <a:gd name="connsiteX95" fmla="*/ 4402667 w 5188373"/>
                <a:gd name="connsiteY95" fmla="*/ 1530773 h 1727200"/>
                <a:gd name="connsiteX96" fmla="*/ 4436533 w 5188373"/>
                <a:gd name="connsiteY96" fmla="*/ 1551093 h 1727200"/>
                <a:gd name="connsiteX97" fmla="*/ 4470400 w 5188373"/>
                <a:gd name="connsiteY97" fmla="*/ 1557866 h 1727200"/>
                <a:gd name="connsiteX98" fmla="*/ 4524587 w 5188373"/>
                <a:gd name="connsiteY98" fmla="*/ 1591733 h 1727200"/>
                <a:gd name="connsiteX99" fmla="*/ 4585547 w 5188373"/>
                <a:gd name="connsiteY99" fmla="*/ 1618826 h 1727200"/>
                <a:gd name="connsiteX100" fmla="*/ 4727787 w 5188373"/>
                <a:gd name="connsiteY100" fmla="*/ 1666240 h 1727200"/>
                <a:gd name="connsiteX101" fmla="*/ 4761653 w 5188373"/>
                <a:gd name="connsiteY101" fmla="*/ 1673013 h 1727200"/>
                <a:gd name="connsiteX102" fmla="*/ 4836160 w 5188373"/>
                <a:gd name="connsiteY102" fmla="*/ 1679786 h 1727200"/>
                <a:gd name="connsiteX103" fmla="*/ 4863253 w 5188373"/>
                <a:gd name="connsiteY103" fmla="*/ 1693333 h 1727200"/>
                <a:gd name="connsiteX104" fmla="*/ 5134187 w 5188373"/>
                <a:gd name="connsiteY104" fmla="*/ 1700106 h 1727200"/>
                <a:gd name="connsiteX105" fmla="*/ 5188373 w 5188373"/>
                <a:gd name="connsiteY105" fmla="*/ 170688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88373" h="1727200">
                  <a:moveTo>
                    <a:pt x="0" y="1727200"/>
                  </a:moveTo>
                  <a:lnTo>
                    <a:pt x="108373" y="1720426"/>
                  </a:lnTo>
                  <a:lnTo>
                    <a:pt x="358987" y="1700106"/>
                  </a:lnTo>
                  <a:cubicBezTo>
                    <a:pt x="480306" y="1659668"/>
                    <a:pt x="316262" y="1721079"/>
                    <a:pt x="433493" y="1652693"/>
                  </a:cubicBezTo>
                  <a:cubicBezTo>
                    <a:pt x="447691" y="1644411"/>
                    <a:pt x="465102" y="1643662"/>
                    <a:pt x="480907" y="1639146"/>
                  </a:cubicBezTo>
                  <a:cubicBezTo>
                    <a:pt x="586480" y="1568765"/>
                    <a:pt x="453116" y="1654111"/>
                    <a:pt x="568960" y="1591733"/>
                  </a:cubicBezTo>
                  <a:cubicBezTo>
                    <a:pt x="583295" y="1584014"/>
                    <a:pt x="595038" y="1571921"/>
                    <a:pt x="609600" y="1564640"/>
                  </a:cubicBezTo>
                  <a:cubicBezTo>
                    <a:pt x="662394" y="1538243"/>
                    <a:pt x="661643" y="1566780"/>
                    <a:pt x="717973" y="1510453"/>
                  </a:cubicBezTo>
                  <a:cubicBezTo>
                    <a:pt x="738465" y="1489962"/>
                    <a:pt x="784981" y="1441207"/>
                    <a:pt x="806027" y="1435946"/>
                  </a:cubicBezTo>
                  <a:lnTo>
                    <a:pt x="833120" y="1429173"/>
                  </a:lnTo>
                  <a:cubicBezTo>
                    <a:pt x="842151" y="1417884"/>
                    <a:pt x="849990" y="1405529"/>
                    <a:pt x="860213" y="1395306"/>
                  </a:cubicBezTo>
                  <a:cubicBezTo>
                    <a:pt x="887891" y="1367628"/>
                    <a:pt x="921322" y="1346840"/>
                    <a:pt x="955040" y="1327573"/>
                  </a:cubicBezTo>
                  <a:cubicBezTo>
                    <a:pt x="1052180" y="1272064"/>
                    <a:pt x="943816" y="1340515"/>
                    <a:pt x="1029547" y="1286933"/>
                  </a:cubicBezTo>
                  <a:cubicBezTo>
                    <a:pt x="1036450" y="1282618"/>
                    <a:pt x="1043816" y="1278832"/>
                    <a:pt x="1049867" y="1273386"/>
                  </a:cubicBezTo>
                  <a:cubicBezTo>
                    <a:pt x="1066480" y="1258434"/>
                    <a:pt x="1081476" y="1241777"/>
                    <a:pt x="1097280" y="1225973"/>
                  </a:cubicBezTo>
                  <a:cubicBezTo>
                    <a:pt x="1121616" y="1201637"/>
                    <a:pt x="1137219" y="1187669"/>
                    <a:pt x="1158240" y="1158240"/>
                  </a:cubicBezTo>
                  <a:cubicBezTo>
                    <a:pt x="1170620" y="1140908"/>
                    <a:pt x="1179120" y="1120936"/>
                    <a:pt x="1192107" y="1104053"/>
                  </a:cubicBezTo>
                  <a:cubicBezTo>
                    <a:pt x="1201841" y="1091399"/>
                    <a:pt x="1215583" y="1082307"/>
                    <a:pt x="1225973" y="1070186"/>
                  </a:cubicBezTo>
                  <a:cubicBezTo>
                    <a:pt x="1242726" y="1050641"/>
                    <a:pt x="1255184" y="1027429"/>
                    <a:pt x="1273387" y="1009226"/>
                  </a:cubicBezTo>
                  <a:cubicBezTo>
                    <a:pt x="1280160" y="1002453"/>
                    <a:pt x="1287343" y="996065"/>
                    <a:pt x="1293707" y="988906"/>
                  </a:cubicBezTo>
                  <a:cubicBezTo>
                    <a:pt x="1305422" y="975726"/>
                    <a:pt x="1314466" y="960062"/>
                    <a:pt x="1327573" y="948266"/>
                  </a:cubicBezTo>
                  <a:cubicBezTo>
                    <a:pt x="1337359" y="939459"/>
                    <a:pt x="1350486" y="935249"/>
                    <a:pt x="1361440" y="927946"/>
                  </a:cubicBezTo>
                  <a:cubicBezTo>
                    <a:pt x="1370833" y="921684"/>
                    <a:pt x="1379962" y="914973"/>
                    <a:pt x="1388533" y="907626"/>
                  </a:cubicBezTo>
                  <a:cubicBezTo>
                    <a:pt x="1412021" y="887493"/>
                    <a:pt x="1413516" y="879075"/>
                    <a:pt x="1435947" y="853440"/>
                  </a:cubicBezTo>
                  <a:cubicBezTo>
                    <a:pt x="1442255" y="846231"/>
                    <a:pt x="1450520" y="840783"/>
                    <a:pt x="1456267" y="833120"/>
                  </a:cubicBezTo>
                  <a:cubicBezTo>
                    <a:pt x="1472459" y="811531"/>
                    <a:pt x="1477850" y="794971"/>
                    <a:pt x="1490133" y="772160"/>
                  </a:cubicBezTo>
                  <a:cubicBezTo>
                    <a:pt x="1501154" y="751693"/>
                    <a:pt x="1511680" y="730912"/>
                    <a:pt x="1524000" y="711200"/>
                  </a:cubicBezTo>
                  <a:cubicBezTo>
                    <a:pt x="1618743" y="559611"/>
                    <a:pt x="1491747" y="782804"/>
                    <a:pt x="1591733" y="602826"/>
                  </a:cubicBezTo>
                  <a:cubicBezTo>
                    <a:pt x="1593991" y="591537"/>
                    <a:pt x="1592405" y="578722"/>
                    <a:pt x="1598507" y="568960"/>
                  </a:cubicBezTo>
                  <a:cubicBezTo>
                    <a:pt x="1604490" y="559387"/>
                    <a:pt x="1617618" y="556622"/>
                    <a:pt x="1625600" y="548640"/>
                  </a:cubicBezTo>
                  <a:cubicBezTo>
                    <a:pt x="1635822" y="538417"/>
                    <a:pt x="1641813" y="524293"/>
                    <a:pt x="1652693" y="514773"/>
                  </a:cubicBezTo>
                  <a:cubicBezTo>
                    <a:pt x="1660292" y="508124"/>
                    <a:pt x="1671224" y="506578"/>
                    <a:pt x="1679787" y="501226"/>
                  </a:cubicBezTo>
                  <a:cubicBezTo>
                    <a:pt x="1689360" y="495243"/>
                    <a:pt x="1697694" y="487467"/>
                    <a:pt x="1706880" y="480906"/>
                  </a:cubicBezTo>
                  <a:cubicBezTo>
                    <a:pt x="1713504" y="476175"/>
                    <a:pt x="1720427" y="471875"/>
                    <a:pt x="1727200" y="467360"/>
                  </a:cubicBezTo>
                  <a:cubicBezTo>
                    <a:pt x="1741343" y="424928"/>
                    <a:pt x="1721679" y="467958"/>
                    <a:pt x="1761067" y="433493"/>
                  </a:cubicBezTo>
                  <a:cubicBezTo>
                    <a:pt x="1771947" y="423973"/>
                    <a:pt x="1780141" y="411655"/>
                    <a:pt x="1788160" y="399626"/>
                  </a:cubicBezTo>
                  <a:cubicBezTo>
                    <a:pt x="1835464" y="328670"/>
                    <a:pt x="1799144" y="365886"/>
                    <a:pt x="1849120" y="270933"/>
                  </a:cubicBezTo>
                  <a:cubicBezTo>
                    <a:pt x="1869647" y="231932"/>
                    <a:pt x="1879017" y="224945"/>
                    <a:pt x="1910080" y="203200"/>
                  </a:cubicBezTo>
                  <a:cubicBezTo>
                    <a:pt x="1923418" y="193863"/>
                    <a:pt x="1935755" y="182519"/>
                    <a:pt x="1950720" y="176106"/>
                  </a:cubicBezTo>
                  <a:cubicBezTo>
                    <a:pt x="1967833" y="168772"/>
                    <a:pt x="1986845" y="167075"/>
                    <a:pt x="2004907" y="162560"/>
                  </a:cubicBezTo>
                  <a:cubicBezTo>
                    <a:pt x="2065508" y="114077"/>
                    <a:pt x="2009040" y="151539"/>
                    <a:pt x="2092960" y="121920"/>
                  </a:cubicBezTo>
                  <a:cubicBezTo>
                    <a:pt x="2113929" y="114519"/>
                    <a:pt x="2133274" y="103084"/>
                    <a:pt x="2153920" y="94826"/>
                  </a:cubicBezTo>
                  <a:cubicBezTo>
                    <a:pt x="2167178" y="89523"/>
                    <a:pt x="2181013" y="85795"/>
                    <a:pt x="2194560" y="81280"/>
                  </a:cubicBezTo>
                  <a:cubicBezTo>
                    <a:pt x="2201333" y="76764"/>
                    <a:pt x="2207398" y="70940"/>
                    <a:pt x="2214880" y="67733"/>
                  </a:cubicBezTo>
                  <a:cubicBezTo>
                    <a:pt x="2223436" y="64066"/>
                    <a:pt x="2232871" y="62910"/>
                    <a:pt x="2241973" y="60960"/>
                  </a:cubicBezTo>
                  <a:cubicBezTo>
                    <a:pt x="2264487" y="56136"/>
                    <a:pt x="2287129" y="51929"/>
                    <a:pt x="2309707" y="47413"/>
                  </a:cubicBezTo>
                  <a:cubicBezTo>
                    <a:pt x="2323254" y="38382"/>
                    <a:pt x="2335151" y="26165"/>
                    <a:pt x="2350347" y="20320"/>
                  </a:cubicBezTo>
                  <a:cubicBezTo>
                    <a:pt x="2365248" y="14589"/>
                    <a:pt x="2382204" y="17136"/>
                    <a:pt x="2397760" y="13546"/>
                  </a:cubicBezTo>
                  <a:cubicBezTo>
                    <a:pt x="2411674" y="10335"/>
                    <a:pt x="2424853" y="4515"/>
                    <a:pt x="2438400" y="0"/>
                  </a:cubicBezTo>
                  <a:cubicBezTo>
                    <a:pt x="2526453" y="6773"/>
                    <a:pt x="2615021" y="8648"/>
                    <a:pt x="2702560" y="20320"/>
                  </a:cubicBezTo>
                  <a:cubicBezTo>
                    <a:pt x="2717573" y="22322"/>
                    <a:pt x="2729279" y="34674"/>
                    <a:pt x="2743200" y="40640"/>
                  </a:cubicBezTo>
                  <a:cubicBezTo>
                    <a:pt x="2775680" y="54560"/>
                    <a:pt x="2825457" y="70317"/>
                    <a:pt x="2858347" y="81280"/>
                  </a:cubicBezTo>
                  <a:cubicBezTo>
                    <a:pt x="2920611" y="127978"/>
                    <a:pt x="2892339" y="111824"/>
                    <a:pt x="2939627" y="135466"/>
                  </a:cubicBezTo>
                  <a:cubicBezTo>
                    <a:pt x="2975747" y="189648"/>
                    <a:pt x="2928341" y="124181"/>
                    <a:pt x="2973493" y="169333"/>
                  </a:cubicBezTo>
                  <a:cubicBezTo>
                    <a:pt x="2981475" y="177315"/>
                    <a:pt x="2986379" y="187930"/>
                    <a:pt x="2993813" y="196426"/>
                  </a:cubicBezTo>
                  <a:cubicBezTo>
                    <a:pt x="3002224" y="206038"/>
                    <a:pt x="3011876" y="214489"/>
                    <a:pt x="3020907" y="223520"/>
                  </a:cubicBezTo>
                  <a:cubicBezTo>
                    <a:pt x="3055701" y="310507"/>
                    <a:pt x="3010484" y="202676"/>
                    <a:pt x="3054773" y="291253"/>
                  </a:cubicBezTo>
                  <a:cubicBezTo>
                    <a:pt x="3060211" y="302128"/>
                    <a:pt x="3060104" y="316157"/>
                    <a:pt x="3068320" y="325120"/>
                  </a:cubicBezTo>
                  <a:cubicBezTo>
                    <a:pt x="3085715" y="344096"/>
                    <a:pt x="3111077" y="354330"/>
                    <a:pt x="3129280" y="372533"/>
                  </a:cubicBezTo>
                  <a:cubicBezTo>
                    <a:pt x="3145084" y="388337"/>
                    <a:pt x="3163283" y="402065"/>
                    <a:pt x="3176693" y="419946"/>
                  </a:cubicBezTo>
                  <a:cubicBezTo>
                    <a:pt x="3183466" y="428977"/>
                    <a:pt x="3187982" y="440267"/>
                    <a:pt x="3197013" y="447040"/>
                  </a:cubicBezTo>
                  <a:cubicBezTo>
                    <a:pt x="3206740" y="454335"/>
                    <a:pt x="3219591" y="456071"/>
                    <a:pt x="3230880" y="460586"/>
                  </a:cubicBezTo>
                  <a:cubicBezTo>
                    <a:pt x="3318989" y="531075"/>
                    <a:pt x="3229765" y="454080"/>
                    <a:pt x="3278293" y="508000"/>
                  </a:cubicBezTo>
                  <a:cubicBezTo>
                    <a:pt x="3293245" y="524613"/>
                    <a:pt x="3309902" y="539609"/>
                    <a:pt x="3325707" y="555413"/>
                  </a:cubicBezTo>
                  <a:cubicBezTo>
                    <a:pt x="3333689" y="563395"/>
                    <a:pt x="3338680" y="573935"/>
                    <a:pt x="3346027" y="582506"/>
                  </a:cubicBezTo>
                  <a:cubicBezTo>
                    <a:pt x="3352261" y="589779"/>
                    <a:pt x="3360600" y="595163"/>
                    <a:pt x="3366347" y="602826"/>
                  </a:cubicBezTo>
                  <a:cubicBezTo>
                    <a:pt x="3374246" y="613358"/>
                    <a:pt x="3379015" y="625980"/>
                    <a:pt x="3386667" y="636693"/>
                  </a:cubicBezTo>
                  <a:cubicBezTo>
                    <a:pt x="3492037" y="784212"/>
                    <a:pt x="3385315" y="628118"/>
                    <a:pt x="3467947" y="738293"/>
                  </a:cubicBezTo>
                  <a:cubicBezTo>
                    <a:pt x="3520041" y="807750"/>
                    <a:pt x="3448897" y="715553"/>
                    <a:pt x="3522133" y="799253"/>
                  </a:cubicBezTo>
                  <a:cubicBezTo>
                    <a:pt x="3527494" y="805379"/>
                    <a:pt x="3529499" y="814275"/>
                    <a:pt x="3535680" y="819573"/>
                  </a:cubicBezTo>
                  <a:cubicBezTo>
                    <a:pt x="3545676" y="828141"/>
                    <a:pt x="3559015" y="831994"/>
                    <a:pt x="3569547" y="839893"/>
                  </a:cubicBezTo>
                  <a:cubicBezTo>
                    <a:pt x="3577210" y="845640"/>
                    <a:pt x="3582020" y="854720"/>
                    <a:pt x="3589867" y="860213"/>
                  </a:cubicBezTo>
                  <a:cubicBezTo>
                    <a:pt x="3604779" y="870652"/>
                    <a:pt x="3621476" y="878275"/>
                    <a:pt x="3637280" y="887306"/>
                  </a:cubicBezTo>
                  <a:cubicBezTo>
                    <a:pt x="3644053" y="898595"/>
                    <a:pt x="3649517" y="910781"/>
                    <a:pt x="3657600" y="921173"/>
                  </a:cubicBezTo>
                  <a:cubicBezTo>
                    <a:pt x="3673969" y="942219"/>
                    <a:pt x="3691010" y="953004"/>
                    <a:pt x="3711787" y="968586"/>
                  </a:cubicBezTo>
                  <a:cubicBezTo>
                    <a:pt x="3725334" y="991164"/>
                    <a:pt x="3738628" y="1013896"/>
                    <a:pt x="3752427" y="1036320"/>
                  </a:cubicBezTo>
                  <a:cubicBezTo>
                    <a:pt x="3756693" y="1043253"/>
                    <a:pt x="3762332" y="1049359"/>
                    <a:pt x="3765973" y="1056640"/>
                  </a:cubicBezTo>
                  <a:cubicBezTo>
                    <a:pt x="3770489" y="1065671"/>
                    <a:pt x="3774616" y="1074907"/>
                    <a:pt x="3779520" y="1083733"/>
                  </a:cubicBezTo>
                  <a:cubicBezTo>
                    <a:pt x="3785914" y="1095241"/>
                    <a:pt x="3790531" y="1108291"/>
                    <a:pt x="3799840" y="1117600"/>
                  </a:cubicBezTo>
                  <a:cubicBezTo>
                    <a:pt x="3806980" y="1124740"/>
                    <a:pt x="3818371" y="1125795"/>
                    <a:pt x="3826933" y="1131146"/>
                  </a:cubicBezTo>
                  <a:cubicBezTo>
                    <a:pt x="3836506" y="1137129"/>
                    <a:pt x="3845531" y="1144032"/>
                    <a:pt x="3854027" y="1151466"/>
                  </a:cubicBezTo>
                  <a:cubicBezTo>
                    <a:pt x="3894439" y="1186827"/>
                    <a:pt x="3863819" y="1174235"/>
                    <a:pt x="3908213" y="1185333"/>
                  </a:cubicBezTo>
                  <a:cubicBezTo>
                    <a:pt x="3914986" y="1194364"/>
                    <a:pt x="3919861" y="1205199"/>
                    <a:pt x="3928533" y="1212426"/>
                  </a:cubicBezTo>
                  <a:cubicBezTo>
                    <a:pt x="3934018" y="1216997"/>
                    <a:pt x="3942798" y="1215416"/>
                    <a:pt x="3948853" y="1219200"/>
                  </a:cubicBezTo>
                  <a:cubicBezTo>
                    <a:pt x="3961112" y="1226862"/>
                    <a:pt x="3970323" y="1238855"/>
                    <a:pt x="3982720" y="1246293"/>
                  </a:cubicBezTo>
                  <a:cubicBezTo>
                    <a:pt x="3993146" y="1252549"/>
                    <a:pt x="4005958" y="1253935"/>
                    <a:pt x="4016587" y="1259840"/>
                  </a:cubicBezTo>
                  <a:cubicBezTo>
                    <a:pt x="4026455" y="1265322"/>
                    <a:pt x="4033929" y="1274472"/>
                    <a:pt x="4043680" y="1280160"/>
                  </a:cubicBezTo>
                  <a:cubicBezTo>
                    <a:pt x="4061123" y="1290335"/>
                    <a:pt x="4083588" y="1292974"/>
                    <a:pt x="4097867" y="1307253"/>
                  </a:cubicBezTo>
                  <a:cubicBezTo>
                    <a:pt x="4111414" y="1320800"/>
                    <a:pt x="4127012" y="1332567"/>
                    <a:pt x="4138507" y="1347893"/>
                  </a:cubicBezTo>
                  <a:cubicBezTo>
                    <a:pt x="4163711" y="1381498"/>
                    <a:pt x="4149434" y="1368724"/>
                    <a:pt x="4179147" y="1388533"/>
                  </a:cubicBezTo>
                  <a:cubicBezTo>
                    <a:pt x="4201982" y="1422788"/>
                    <a:pt x="4180296" y="1399268"/>
                    <a:pt x="4213013" y="1415626"/>
                  </a:cubicBezTo>
                  <a:cubicBezTo>
                    <a:pt x="4220294" y="1419267"/>
                    <a:pt x="4226709" y="1424441"/>
                    <a:pt x="4233333" y="1429173"/>
                  </a:cubicBezTo>
                  <a:cubicBezTo>
                    <a:pt x="4242519" y="1435735"/>
                    <a:pt x="4250111" y="1444908"/>
                    <a:pt x="4260427" y="1449493"/>
                  </a:cubicBezTo>
                  <a:cubicBezTo>
                    <a:pt x="4270947" y="1454169"/>
                    <a:pt x="4283004" y="1454008"/>
                    <a:pt x="4294293" y="1456266"/>
                  </a:cubicBezTo>
                  <a:cubicBezTo>
                    <a:pt x="4326849" y="1499676"/>
                    <a:pt x="4298809" y="1472071"/>
                    <a:pt x="4348480" y="1496906"/>
                  </a:cubicBezTo>
                  <a:cubicBezTo>
                    <a:pt x="4373510" y="1509421"/>
                    <a:pt x="4381174" y="1517339"/>
                    <a:pt x="4402667" y="1530773"/>
                  </a:cubicBezTo>
                  <a:cubicBezTo>
                    <a:pt x="4413831" y="1537750"/>
                    <a:pt x="4424310" y="1546204"/>
                    <a:pt x="4436533" y="1551093"/>
                  </a:cubicBezTo>
                  <a:cubicBezTo>
                    <a:pt x="4447222" y="1555369"/>
                    <a:pt x="4459111" y="1555608"/>
                    <a:pt x="4470400" y="1557866"/>
                  </a:cubicBezTo>
                  <a:cubicBezTo>
                    <a:pt x="4548132" y="1620052"/>
                    <a:pt x="4471642" y="1565261"/>
                    <a:pt x="4524587" y="1591733"/>
                  </a:cubicBezTo>
                  <a:cubicBezTo>
                    <a:pt x="4583176" y="1621027"/>
                    <a:pt x="4533844" y="1605901"/>
                    <a:pt x="4585547" y="1618826"/>
                  </a:cubicBezTo>
                  <a:cubicBezTo>
                    <a:pt x="4669128" y="1674547"/>
                    <a:pt x="4622170" y="1657438"/>
                    <a:pt x="4727787" y="1666240"/>
                  </a:cubicBezTo>
                  <a:cubicBezTo>
                    <a:pt x="4739076" y="1668498"/>
                    <a:pt x="4750230" y="1671585"/>
                    <a:pt x="4761653" y="1673013"/>
                  </a:cubicBezTo>
                  <a:cubicBezTo>
                    <a:pt x="4786399" y="1676106"/>
                    <a:pt x="4811706" y="1674895"/>
                    <a:pt x="4836160" y="1679786"/>
                  </a:cubicBezTo>
                  <a:cubicBezTo>
                    <a:pt x="4846061" y="1681766"/>
                    <a:pt x="4853179" y="1692646"/>
                    <a:pt x="4863253" y="1693333"/>
                  </a:cubicBezTo>
                  <a:cubicBezTo>
                    <a:pt x="4953383" y="1699478"/>
                    <a:pt x="5043876" y="1697848"/>
                    <a:pt x="5134187" y="1700106"/>
                  </a:cubicBezTo>
                  <a:cubicBezTo>
                    <a:pt x="5174695" y="1708209"/>
                    <a:pt x="5156541" y="1706880"/>
                    <a:pt x="5188373" y="1706880"/>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5" name="Straight Connector 14">
              <a:extLst>
                <a:ext uri="{FF2B5EF4-FFF2-40B4-BE49-F238E27FC236}">
                  <a16:creationId xmlns:a16="http://schemas.microsoft.com/office/drawing/2014/main" id="{AA42E851-7880-D7B2-EC5B-97DED9FCB2C5}"/>
                </a:ext>
              </a:extLst>
            </p:cNvPr>
            <p:cNvCxnSpPr>
              <a:cxnSpLocks/>
            </p:cNvCxnSpPr>
            <p:nvPr/>
          </p:nvCxnSpPr>
          <p:spPr>
            <a:xfrm>
              <a:off x="5688850" y="1639147"/>
              <a:ext cx="6351" cy="178936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75D02EA-5C9A-A32E-378C-86CCE27C9AA7}"/>
              </a:ext>
            </a:extLst>
          </p:cNvPr>
          <p:cNvGrpSpPr>
            <a:grpSpLocks/>
          </p:cNvGrpSpPr>
          <p:nvPr/>
        </p:nvGrpSpPr>
        <p:grpSpPr bwMode="auto">
          <a:xfrm>
            <a:off x="3538310" y="4426569"/>
            <a:ext cx="1910080" cy="1863090"/>
            <a:chOff x="3150709" y="1639147"/>
            <a:chExt cx="5188373" cy="1789369"/>
          </a:xfrm>
          <a:solidFill>
            <a:srgbClr val="00B0F0">
              <a:alpha val="30000"/>
            </a:srgbClr>
          </a:solidFill>
        </p:grpSpPr>
        <p:sp>
          <p:nvSpPr>
            <p:cNvPr id="17" name="Freeform: Shape 16">
              <a:extLst>
                <a:ext uri="{FF2B5EF4-FFF2-40B4-BE49-F238E27FC236}">
                  <a16:creationId xmlns:a16="http://schemas.microsoft.com/office/drawing/2014/main" id="{BB351995-B4FD-2769-EF32-96D3B33B4073}"/>
                </a:ext>
              </a:extLst>
            </p:cNvPr>
            <p:cNvSpPr/>
            <p:nvPr/>
          </p:nvSpPr>
          <p:spPr>
            <a:xfrm>
              <a:off x="3150709" y="1639147"/>
              <a:ext cx="5188373" cy="1727448"/>
            </a:xfrm>
            <a:custGeom>
              <a:avLst/>
              <a:gdLst>
                <a:gd name="connsiteX0" fmla="*/ 0 w 5188373"/>
                <a:gd name="connsiteY0" fmla="*/ 1727200 h 1727200"/>
                <a:gd name="connsiteX1" fmla="*/ 108373 w 5188373"/>
                <a:gd name="connsiteY1" fmla="*/ 1720426 h 1727200"/>
                <a:gd name="connsiteX2" fmla="*/ 358987 w 5188373"/>
                <a:gd name="connsiteY2" fmla="*/ 1700106 h 1727200"/>
                <a:gd name="connsiteX3" fmla="*/ 433493 w 5188373"/>
                <a:gd name="connsiteY3" fmla="*/ 1652693 h 1727200"/>
                <a:gd name="connsiteX4" fmla="*/ 480907 w 5188373"/>
                <a:gd name="connsiteY4" fmla="*/ 1639146 h 1727200"/>
                <a:gd name="connsiteX5" fmla="*/ 568960 w 5188373"/>
                <a:gd name="connsiteY5" fmla="*/ 1591733 h 1727200"/>
                <a:gd name="connsiteX6" fmla="*/ 609600 w 5188373"/>
                <a:gd name="connsiteY6" fmla="*/ 1564640 h 1727200"/>
                <a:gd name="connsiteX7" fmla="*/ 717973 w 5188373"/>
                <a:gd name="connsiteY7" fmla="*/ 1510453 h 1727200"/>
                <a:gd name="connsiteX8" fmla="*/ 806027 w 5188373"/>
                <a:gd name="connsiteY8" fmla="*/ 1435946 h 1727200"/>
                <a:gd name="connsiteX9" fmla="*/ 833120 w 5188373"/>
                <a:gd name="connsiteY9" fmla="*/ 1429173 h 1727200"/>
                <a:gd name="connsiteX10" fmla="*/ 860213 w 5188373"/>
                <a:gd name="connsiteY10" fmla="*/ 1395306 h 1727200"/>
                <a:gd name="connsiteX11" fmla="*/ 955040 w 5188373"/>
                <a:gd name="connsiteY11" fmla="*/ 1327573 h 1727200"/>
                <a:gd name="connsiteX12" fmla="*/ 1029547 w 5188373"/>
                <a:gd name="connsiteY12" fmla="*/ 1286933 h 1727200"/>
                <a:gd name="connsiteX13" fmla="*/ 1049867 w 5188373"/>
                <a:gd name="connsiteY13" fmla="*/ 1273386 h 1727200"/>
                <a:gd name="connsiteX14" fmla="*/ 1097280 w 5188373"/>
                <a:gd name="connsiteY14" fmla="*/ 1225973 h 1727200"/>
                <a:gd name="connsiteX15" fmla="*/ 1158240 w 5188373"/>
                <a:gd name="connsiteY15" fmla="*/ 1158240 h 1727200"/>
                <a:gd name="connsiteX16" fmla="*/ 1192107 w 5188373"/>
                <a:gd name="connsiteY16" fmla="*/ 1104053 h 1727200"/>
                <a:gd name="connsiteX17" fmla="*/ 1225973 w 5188373"/>
                <a:gd name="connsiteY17" fmla="*/ 1070186 h 1727200"/>
                <a:gd name="connsiteX18" fmla="*/ 1273387 w 5188373"/>
                <a:gd name="connsiteY18" fmla="*/ 1009226 h 1727200"/>
                <a:gd name="connsiteX19" fmla="*/ 1293707 w 5188373"/>
                <a:gd name="connsiteY19" fmla="*/ 988906 h 1727200"/>
                <a:gd name="connsiteX20" fmla="*/ 1327573 w 5188373"/>
                <a:gd name="connsiteY20" fmla="*/ 948266 h 1727200"/>
                <a:gd name="connsiteX21" fmla="*/ 1361440 w 5188373"/>
                <a:gd name="connsiteY21" fmla="*/ 927946 h 1727200"/>
                <a:gd name="connsiteX22" fmla="*/ 1388533 w 5188373"/>
                <a:gd name="connsiteY22" fmla="*/ 907626 h 1727200"/>
                <a:gd name="connsiteX23" fmla="*/ 1435947 w 5188373"/>
                <a:gd name="connsiteY23" fmla="*/ 853440 h 1727200"/>
                <a:gd name="connsiteX24" fmla="*/ 1456267 w 5188373"/>
                <a:gd name="connsiteY24" fmla="*/ 833120 h 1727200"/>
                <a:gd name="connsiteX25" fmla="*/ 1490133 w 5188373"/>
                <a:gd name="connsiteY25" fmla="*/ 772160 h 1727200"/>
                <a:gd name="connsiteX26" fmla="*/ 1524000 w 5188373"/>
                <a:gd name="connsiteY26" fmla="*/ 711200 h 1727200"/>
                <a:gd name="connsiteX27" fmla="*/ 1591733 w 5188373"/>
                <a:gd name="connsiteY27" fmla="*/ 602826 h 1727200"/>
                <a:gd name="connsiteX28" fmla="*/ 1598507 w 5188373"/>
                <a:gd name="connsiteY28" fmla="*/ 568960 h 1727200"/>
                <a:gd name="connsiteX29" fmla="*/ 1625600 w 5188373"/>
                <a:gd name="connsiteY29" fmla="*/ 548640 h 1727200"/>
                <a:gd name="connsiteX30" fmla="*/ 1652693 w 5188373"/>
                <a:gd name="connsiteY30" fmla="*/ 514773 h 1727200"/>
                <a:gd name="connsiteX31" fmla="*/ 1679787 w 5188373"/>
                <a:gd name="connsiteY31" fmla="*/ 501226 h 1727200"/>
                <a:gd name="connsiteX32" fmla="*/ 1706880 w 5188373"/>
                <a:gd name="connsiteY32" fmla="*/ 480906 h 1727200"/>
                <a:gd name="connsiteX33" fmla="*/ 1727200 w 5188373"/>
                <a:gd name="connsiteY33" fmla="*/ 467360 h 1727200"/>
                <a:gd name="connsiteX34" fmla="*/ 1761067 w 5188373"/>
                <a:gd name="connsiteY34" fmla="*/ 433493 h 1727200"/>
                <a:gd name="connsiteX35" fmla="*/ 1788160 w 5188373"/>
                <a:gd name="connsiteY35" fmla="*/ 399626 h 1727200"/>
                <a:gd name="connsiteX36" fmla="*/ 1849120 w 5188373"/>
                <a:gd name="connsiteY36" fmla="*/ 270933 h 1727200"/>
                <a:gd name="connsiteX37" fmla="*/ 1910080 w 5188373"/>
                <a:gd name="connsiteY37" fmla="*/ 203200 h 1727200"/>
                <a:gd name="connsiteX38" fmla="*/ 1950720 w 5188373"/>
                <a:gd name="connsiteY38" fmla="*/ 176106 h 1727200"/>
                <a:gd name="connsiteX39" fmla="*/ 2004907 w 5188373"/>
                <a:gd name="connsiteY39" fmla="*/ 162560 h 1727200"/>
                <a:gd name="connsiteX40" fmla="*/ 2092960 w 5188373"/>
                <a:gd name="connsiteY40" fmla="*/ 121920 h 1727200"/>
                <a:gd name="connsiteX41" fmla="*/ 2153920 w 5188373"/>
                <a:gd name="connsiteY41" fmla="*/ 94826 h 1727200"/>
                <a:gd name="connsiteX42" fmla="*/ 2194560 w 5188373"/>
                <a:gd name="connsiteY42" fmla="*/ 81280 h 1727200"/>
                <a:gd name="connsiteX43" fmla="*/ 2214880 w 5188373"/>
                <a:gd name="connsiteY43" fmla="*/ 67733 h 1727200"/>
                <a:gd name="connsiteX44" fmla="*/ 2241973 w 5188373"/>
                <a:gd name="connsiteY44" fmla="*/ 60960 h 1727200"/>
                <a:gd name="connsiteX45" fmla="*/ 2309707 w 5188373"/>
                <a:gd name="connsiteY45" fmla="*/ 47413 h 1727200"/>
                <a:gd name="connsiteX46" fmla="*/ 2350347 w 5188373"/>
                <a:gd name="connsiteY46" fmla="*/ 20320 h 1727200"/>
                <a:gd name="connsiteX47" fmla="*/ 2397760 w 5188373"/>
                <a:gd name="connsiteY47" fmla="*/ 13546 h 1727200"/>
                <a:gd name="connsiteX48" fmla="*/ 2438400 w 5188373"/>
                <a:gd name="connsiteY48" fmla="*/ 0 h 1727200"/>
                <a:gd name="connsiteX49" fmla="*/ 2702560 w 5188373"/>
                <a:gd name="connsiteY49" fmla="*/ 20320 h 1727200"/>
                <a:gd name="connsiteX50" fmla="*/ 2743200 w 5188373"/>
                <a:gd name="connsiteY50" fmla="*/ 40640 h 1727200"/>
                <a:gd name="connsiteX51" fmla="*/ 2858347 w 5188373"/>
                <a:gd name="connsiteY51" fmla="*/ 81280 h 1727200"/>
                <a:gd name="connsiteX52" fmla="*/ 2939627 w 5188373"/>
                <a:gd name="connsiteY52" fmla="*/ 135466 h 1727200"/>
                <a:gd name="connsiteX53" fmla="*/ 2973493 w 5188373"/>
                <a:gd name="connsiteY53" fmla="*/ 169333 h 1727200"/>
                <a:gd name="connsiteX54" fmla="*/ 2993813 w 5188373"/>
                <a:gd name="connsiteY54" fmla="*/ 196426 h 1727200"/>
                <a:gd name="connsiteX55" fmla="*/ 3020907 w 5188373"/>
                <a:gd name="connsiteY55" fmla="*/ 223520 h 1727200"/>
                <a:gd name="connsiteX56" fmla="*/ 3054773 w 5188373"/>
                <a:gd name="connsiteY56" fmla="*/ 291253 h 1727200"/>
                <a:gd name="connsiteX57" fmla="*/ 3068320 w 5188373"/>
                <a:gd name="connsiteY57" fmla="*/ 325120 h 1727200"/>
                <a:gd name="connsiteX58" fmla="*/ 3129280 w 5188373"/>
                <a:gd name="connsiteY58" fmla="*/ 372533 h 1727200"/>
                <a:gd name="connsiteX59" fmla="*/ 3176693 w 5188373"/>
                <a:gd name="connsiteY59" fmla="*/ 419946 h 1727200"/>
                <a:gd name="connsiteX60" fmla="*/ 3197013 w 5188373"/>
                <a:gd name="connsiteY60" fmla="*/ 447040 h 1727200"/>
                <a:gd name="connsiteX61" fmla="*/ 3230880 w 5188373"/>
                <a:gd name="connsiteY61" fmla="*/ 460586 h 1727200"/>
                <a:gd name="connsiteX62" fmla="*/ 3278293 w 5188373"/>
                <a:gd name="connsiteY62" fmla="*/ 508000 h 1727200"/>
                <a:gd name="connsiteX63" fmla="*/ 3325707 w 5188373"/>
                <a:gd name="connsiteY63" fmla="*/ 555413 h 1727200"/>
                <a:gd name="connsiteX64" fmla="*/ 3346027 w 5188373"/>
                <a:gd name="connsiteY64" fmla="*/ 582506 h 1727200"/>
                <a:gd name="connsiteX65" fmla="*/ 3366347 w 5188373"/>
                <a:gd name="connsiteY65" fmla="*/ 602826 h 1727200"/>
                <a:gd name="connsiteX66" fmla="*/ 3386667 w 5188373"/>
                <a:gd name="connsiteY66" fmla="*/ 636693 h 1727200"/>
                <a:gd name="connsiteX67" fmla="*/ 3467947 w 5188373"/>
                <a:gd name="connsiteY67" fmla="*/ 738293 h 1727200"/>
                <a:gd name="connsiteX68" fmla="*/ 3522133 w 5188373"/>
                <a:gd name="connsiteY68" fmla="*/ 799253 h 1727200"/>
                <a:gd name="connsiteX69" fmla="*/ 3535680 w 5188373"/>
                <a:gd name="connsiteY69" fmla="*/ 819573 h 1727200"/>
                <a:gd name="connsiteX70" fmla="*/ 3569547 w 5188373"/>
                <a:gd name="connsiteY70" fmla="*/ 839893 h 1727200"/>
                <a:gd name="connsiteX71" fmla="*/ 3589867 w 5188373"/>
                <a:gd name="connsiteY71" fmla="*/ 860213 h 1727200"/>
                <a:gd name="connsiteX72" fmla="*/ 3637280 w 5188373"/>
                <a:gd name="connsiteY72" fmla="*/ 887306 h 1727200"/>
                <a:gd name="connsiteX73" fmla="*/ 3657600 w 5188373"/>
                <a:gd name="connsiteY73" fmla="*/ 921173 h 1727200"/>
                <a:gd name="connsiteX74" fmla="*/ 3711787 w 5188373"/>
                <a:gd name="connsiteY74" fmla="*/ 968586 h 1727200"/>
                <a:gd name="connsiteX75" fmla="*/ 3752427 w 5188373"/>
                <a:gd name="connsiteY75" fmla="*/ 1036320 h 1727200"/>
                <a:gd name="connsiteX76" fmla="*/ 3765973 w 5188373"/>
                <a:gd name="connsiteY76" fmla="*/ 1056640 h 1727200"/>
                <a:gd name="connsiteX77" fmla="*/ 3779520 w 5188373"/>
                <a:gd name="connsiteY77" fmla="*/ 1083733 h 1727200"/>
                <a:gd name="connsiteX78" fmla="*/ 3799840 w 5188373"/>
                <a:gd name="connsiteY78" fmla="*/ 1117600 h 1727200"/>
                <a:gd name="connsiteX79" fmla="*/ 3826933 w 5188373"/>
                <a:gd name="connsiteY79" fmla="*/ 1131146 h 1727200"/>
                <a:gd name="connsiteX80" fmla="*/ 3854027 w 5188373"/>
                <a:gd name="connsiteY80" fmla="*/ 1151466 h 1727200"/>
                <a:gd name="connsiteX81" fmla="*/ 3908213 w 5188373"/>
                <a:gd name="connsiteY81" fmla="*/ 1185333 h 1727200"/>
                <a:gd name="connsiteX82" fmla="*/ 3928533 w 5188373"/>
                <a:gd name="connsiteY82" fmla="*/ 1212426 h 1727200"/>
                <a:gd name="connsiteX83" fmla="*/ 3948853 w 5188373"/>
                <a:gd name="connsiteY83" fmla="*/ 1219200 h 1727200"/>
                <a:gd name="connsiteX84" fmla="*/ 3982720 w 5188373"/>
                <a:gd name="connsiteY84" fmla="*/ 1246293 h 1727200"/>
                <a:gd name="connsiteX85" fmla="*/ 4016587 w 5188373"/>
                <a:gd name="connsiteY85" fmla="*/ 1259840 h 1727200"/>
                <a:gd name="connsiteX86" fmla="*/ 4043680 w 5188373"/>
                <a:gd name="connsiteY86" fmla="*/ 1280160 h 1727200"/>
                <a:gd name="connsiteX87" fmla="*/ 4097867 w 5188373"/>
                <a:gd name="connsiteY87" fmla="*/ 1307253 h 1727200"/>
                <a:gd name="connsiteX88" fmla="*/ 4138507 w 5188373"/>
                <a:gd name="connsiteY88" fmla="*/ 1347893 h 1727200"/>
                <a:gd name="connsiteX89" fmla="*/ 4179147 w 5188373"/>
                <a:gd name="connsiteY89" fmla="*/ 1388533 h 1727200"/>
                <a:gd name="connsiteX90" fmla="*/ 4213013 w 5188373"/>
                <a:gd name="connsiteY90" fmla="*/ 1415626 h 1727200"/>
                <a:gd name="connsiteX91" fmla="*/ 4233333 w 5188373"/>
                <a:gd name="connsiteY91" fmla="*/ 1429173 h 1727200"/>
                <a:gd name="connsiteX92" fmla="*/ 4260427 w 5188373"/>
                <a:gd name="connsiteY92" fmla="*/ 1449493 h 1727200"/>
                <a:gd name="connsiteX93" fmla="*/ 4294293 w 5188373"/>
                <a:gd name="connsiteY93" fmla="*/ 1456266 h 1727200"/>
                <a:gd name="connsiteX94" fmla="*/ 4348480 w 5188373"/>
                <a:gd name="connsiteY94" fmla="*/ 1496906 h 1727200"/>
                <a:gd name="connsiteX95" fmla="*/ 4402667 w 5188373"/>
                <a:gd name="connsiteY95" fmla="*/ 1530773 h 1727200"/>
                <a:gd name="connsiteX96" fmla="*/ 4436533 w 5188373"/>
                <a:gd name="connsiteY96" fmla="*/ 1551093 h 1727200"/>
                <a:gd name="connsiteX97" fmla="*/ 4470400 w 5188373"/>
                <a:gd name="connsiteY97" fmla="*/ 1557866 h 1727200"/>
                <a:gd name="connsiteX98" fmla="*/ 4524587 w 5188373"/>
                <a:gd name="connsiteY98" fmla="*/ 1591733 h 1727200"/>
                <a:gd name="connsiteX99" fmla="*/ 4585547 w 5188373"/>
                <a:gd name="connsiteY99" fmla="*/ 1618826 h 1727200"/>
                <a:gd name="connsiteX100" fmla="*/ 4727787 w 5188373"/>
                <a:gd name="connsiteY100" fmla="*/ 1666240 h 1727200"/>
                <a:gd name="connsiteX101" fmla="*/ 4761653 w 5188373"/>
                <a:gd name="connsiteY101" fmla="*/ 1673013 h 1727200"/>
                <a:gd name="connsiteX102" fmla="*/ 4836160 w 5188373"/>
                <a:gd name="connsiteY102" fmla="*/ 1679786 h 1727200"/>
                <a:gd name="connsiteX103" fmla="*/ 4863253 w 5188373"/>
                <a:gd name="connsiteY103" fmla="*/ 1693333 h 1727200"/>
                <a:gd name="connsiteX104" fmla="*/ 5134187 w 5188373"/>
                <a:gd name="connsiteY104" fmla="*/ 1700106 h 1727200"/>
                <a:gd name="connsiteX105" fmla="*/ 5188373 w 5188373"/>
                <a:gd name="connsiteY105" fmla="*/ 170688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88373" h="1727200">
                  <a:moveTo>
                    <a:pt x="0" y="1727200"/>
                  </a:moveTo>
                  <a:lnTo>
                    <a:pt x="108373" y="1720426"/>
                  </a:lnTo>
                  <a:lnTo>
                    <a:pt x="358987" y="1700106"/>
                  </a:lnTo>
                  <a:cubicBezTo>
                    <a:pt x="480306" y="1659668"/>
                    <a:pt x="316262" y="1721079"/>
                    <a:pt x="433493" y="1652693"/>
                  </a:cubicBezTo>
                  <a:cubicBezTo>
                    <a:pt x="447691" y="1644411"/>
                    <a:pt x="465102" y="1643662"/>
                    <a:pt x="480907" y="1639146"/>
                  </a:cubicBezTo>
                  <a:cubicBezTo>
                    <a:pt x="586480" y="1568765"/>
                    <a:pt x="453116" y="1654111"/>
                    <a:pt x="568960" y="1591733"/>
                  </a:cubicBezTo>
                  <a:cubicBezTo>
                    <a:pt x="583295" y="1584014"/>
                    <a:pt x="595038" y="1571921"/>
                    <a:pt x="609600" y="1564640"/>
                  </a:cubicBezTo>
                  <a:cubicBezTo>
                    <a:pt x="662394" y="1538243"/>
                    <a:pt x="661643" y="1566780"/>
                    <a:pt x="717973" y="1510453"/>
                  </a:cubicBezTo>
                  <a:cubicBezTo>
                    <a:pt x="738465" y="1489962"/>
                    <a:pt x="784981" y="1441207"/>
                    <a:pt x="806027" y="1435946"/>
                  </a:cubicBezTo>
                  <a:lnTo>
                    <a:pt x="833120" y="1429173"/>
                  </a:lnTo>
                  <a:cubicBezTo>
                    <a:pt x="842151" y="1417884"/>
                    <a:pt x="849990" y="1405529"/>
                    <a:pt x="860213" y="1395306"/>
                  </a:cubicBezTo>
                  <a:cubicBezTo>
                    <a:pt x="887891" y="1367628"/>
                    <a:pt x="921322" y="1346840"/>
                    <a:pt x="955040" y="1327573"/>
                  </a:cubicBezTo>
                  <a:cubicBezTo>
                    <a:pt x="1052180" y="1272064"/>
                    <a:pt x="943816" y="1340515"/>
                    <a:pt x="1029547" y="1286933"/>
                  </a:cubicBezTo>
                  <a:cubicBezTo>
                    <a:pt x="1036450" y="1282618"/>
                    <a:pt x="1043816" y="1278832"/>
                    <a:pt x="1049867" y="1273386"/>
                  </a:cubicBezTo>
                  <a:cubicBezTo>
                    <a:pt x="1066480" y="1258434"/>
                    <a:pt x="1081476" y="1241777"/>
                    <a:pt x="1097280" y="1225973"/>
                  </a:cubicBezTo>
                  <a:cubicBezTo>
                    <a:pt x="1121616" y="1201637"/>
                    <a:pt x="1137219" y="1187669"/>
                    <a:pt x="1158240" y="1158240"/>
                  </a:cubicBezTo>
                  <a:cubicBezTo>
                    <a:pt x="1170620" y="1140908"/>
                    <a:pt x="1179120" y="1120936"/>
                    <a:pt x="1192107" y="1104053"/>
                  </a:cubicBezTo>
                  <a:cubicBezTo>
                    <a:pt x="1201841" y="1091399"/>
                    <a:pt x="1215583" y="1082307"/>
                    <a:pt x="1225973" y="1070186"/>
                  </a:cubicBezTo>
                  <a:cubicBezTo>
                    <a:pt x="1242726" y="1050641"/>
                    <a:pt x="1255184" y="1027429"/>
                    <a:pt x="1273387" y="1009226"/>
                  </a:cubicBezTo>
                  <a:cubicBezTo>
                    <a:pt x="1280160" y="1002453"/>
                    <a:pt x="1287343" y="996065"/>
                    <a:pt x="1293707" y="988906"/>
                  </a:cubicBezTo>
                  <a:cubicBezTo>
                    <a:pt x="1305422" y="975726"/>
                    <a:pt x="1314466" y="960062"/>
                    <a:pt x="1327573" y="948266"/>
                  </a:cubicBezTo>
                  <a:cubicBezTo>
                    <a:pt x="1337359" y="939459"/>
                    <a:pt x="1350486" y="935249"/>
                    <a:pt x="1361440" y="927946"/>
                  </a:cubicBezTo>
                  <a:cubicBezTo>
                    <a:pt x="1370833" y="921684"/>
                    <a:pt x="1379962" y="914973"/>
                    <a:pt x="1388533" y="907626"/>
                  </a:cubicBezTo>
                  <a:cubicBezTo>
                    <a:pt x="1412021" y="887493"/>
                    <a:pt x="1413516" y="879075"/>
                    <a:pt x="1435947" y="853440"/>
                  </a:cubicBezTo>
                  <a:cubicBezTo>
                    <a:pt x="1442255" y="846231"/>
                    <a:pt x="1450520" y="840783"/>
                    <a:pt x="1456267" y="833120"/>
                  </a:cubicBezTo>
                  <a:cubicBezTo>
                    <a:pt x="1472459" y="811531"/>
                    <a:pt x="1477850" y="794971"/>
                    <a:pt x="1490133" y="772160"/>
                  </a:cubicBezTo>
                  <a:cubicBezTo>
                    <a:pt x="1501154" y="751693"/>
                    <a:pt x="1511680" y="730912"/>
                    <a:pt x="1524000" y="711200"/>
                  </a:cubicBezTo>
                  <a:cubicBezTo>
                    <a:pt x="1618743" y="559611"/>
                    <a:pt x="1491747" y="782804"/>
                    <a:pt x="1591733" y="602826"/>
                  </a:cubicBezTo>
                  <a:cubicBezTo>
                    <a:pt x="1593991" y="591537"/>
                    <a:pt x="1592405" y="578722"/>
                    <a:pt x="1598507" y="568960"/>
                  </a:cubicBezTo>
                  <a:cubicBezTo>
                    <a:pt x="1604490" y="559387"/>
                    <a:pt x="1617618" y="556622"/>
                    <a:pt x="1625600" y="548640"/>
                  </a:cubicBezTo>
                  <a:cubicBezTo>
                    <a:pt x="1635822" y="538417"/>
                    <a:pt x="1641813" y="524293"/>
                    <a:pt x="1652693" y="514773"/>
                  </a:cubicBezTo>
                  <a:cubicBezTo>
                    <a:pt x="1660292" y="508124"/>
                    <a:pt x="1671224" y="506578"/>
                    <a:pt x="1679787" y="501226"/>
                  </a:cubicBezTo>
                  <a:cubicBezTo>
                    <a:pt x="1689360" y="495243"/>
                    <a:pt x="1697694" y="487467"/>
                    <a:pt x="1706880" y="480906"/>
                  </a:cubicBezTo>
                  <a:cubicBezTo>
                    <a:pt x="1713504" y="476175"/>
                    <a:pt x="1720427" y="471875"/>
                    <a:pt x="1727200" y="467360"/>
                  </a:cubicBezTo>
                  <a:cubicBezTo>
                    <a:pt x="1741343" y="424928"/>
                    <a:pt x="1721679" y="467958"/>
                    <a:pt x="1761067" y="433493"/>
                  </a:cubicBezTo>
                  <a:cubicBezTo>
                    <a:pt x="1771947" y="423973"/>
                    <a:pt x="1780141" y="411655"/>
                    <a:pt x="1788160" y="399626"/>
                  </a:cubicBezTo>
                  <a:cubicBezTo>
                    <a:pt x="1835464" y="328670"/>
                    <a:pt x="1799144" y="365886"/>
                    <a:pt x="1849120" y="270933"/>
                  </a:cubicBezTo>
                  <a:cubicBezTo>
                    <a:pt x="1869647" y="231932"/>
                    <a:pt x="1879017" y="224945"/>
                    <a:pt x="1910080" y="203200"/>
                  </a:cubicBezTo>
                  <a:cubicBezTo>
                    <a:pt x="1923418" y="193863"/>
                    <a:pt x="1935755" y="182519"/>
                    <a:pt x="1950720" y="176106"/>
                  </a:cubicBezTo>
                  <a:cubicBezTo>
                    <a:pt x="1967833" y="168772"/>
                    <a:pt x="1986845" y="167075"/>
                    <a:pt x="2004907" y="162560"/>
                  </a:cubicBezTo>
                  <a:cubicBezTo>
                    <a:pt x="2065508" y="114077"/>
                    <a:pt x="2009040" y="151539"/>
                    <a:pt x="2092960" y="121920"/>
                  </a:cubicBezTo>
                  <a:cubicBezTo>
                    <a:pt x="2113929" y="114519"/>
                    <a:pt x="2133274" y="103084"/>
                    <a:pt x="2153920" y="94826"/>
                  </a:cubicBezTo>
                  <a:cubicBezTo>
                    <a:pt x="2167178" y="89523"/>
                    <a:pt x="2181013" y="85795"/>
                    <a:pt x="2194560" y="81280"/>
                  </a:cubicBezTo>
                  <a:cubicBezTo>
                    <a:pt x="2201333" y="76764"/>
                    <a:pt x="2207398" y="70940"/>
                    <a:pt x="2214880" y="67733"/>
                  </a:cubicBezTo>
                  <a:cubicBezTo>
                    <a:pt x="2223436" y="64066"/>
                    <a:pt x="2232871" y="62910"/>
                    <a:pt x="2241973" y="60960"/>
                  </a:cubicBezTo>
                  <a:cubicBezTo>
                    <a:pt x="2264487" y="56136"/>
                    <a:pt x="2287129" y="51929"/>
                    <a:pt x="2309707" y="47413"/>
                  </a:cubicBezTo>
                  <a:cubicBezTo>
                    <a:pt x="2323254" y="38382"/>
                    <a:pt x="2335151" y="26165"/>
                    <a:pt x="2350347" y="20320"/>
                  </a:cubicBezTo>
                  <a:cubicBezTo>
                    <a:pt x="2365248" y="14589"/>
                    <a:pt x="2382204" y="17136"/>
                    <a:pt x="2397760" y="13546"/>
                  </a:cubicBezTo>
                  <a:cubicBezTo>
                    <a:pt x="2411674" y="10335"/>
                    <a:pt x="2424853" y="4515"/>
                    <a:pt x="2438400" y="0"/>
                  </a:cubicBezTo>
                  <a:cubicBezTo>
                    <a:pt x="2526453" y="6773"/>
                    <a:pt x="2615021" y="8648"/>
                    <a:pt x="2702560" y="20320"/>
                  </a:cubicBezTo>
                  <a:cubicBezTo>
                    <a:pt x="2717573" y="22322"/>
                    <a:pt x="2729279" y="34674"/>
                    <a:pt x="2743200" y="40640"/>
                  </a:cubicBezTo>
                  <a:cubicBezTo>
                    <a:pt x="2775680" y="54560"/>
                    <a:pt x="2825457" y="70317"/>
                    <a:pt x="2858347" y="81280"/>
                  </a:cubicBezTo>
                  <a:cubicBezTo>
                    <a:pt x="2920611" y="127978"/>
                    <a:pt x="2892339" y="111824"/>
                    <a:pt x="2939627" y="135466"/>
                  </a:cubicBezTo>
                  <a:cubicBezTo>
                    <a:pt x="2975747" y="189648"/>
                    <a:pt x="2928341" y="124181"/>
                    <a:pt x="2973493" y="169333"/>
                  </a:cubicBezTo>
                  <a:cubicBezTo>
                    <a:pt x="2981475" y="177315"/>
                    <a:pt x="2986379" y="187930"/>
                    <a:pt x="2993813" y="196426"/>
                  </a:cubicBezTo>
                  <a:cubicBezTo>
                    <a:pt x="3002224" y="206038"/>
                    <a:pt x="3011876" y="214489"/>
                    <a:pt x="3020907" y="223520"/>
                  </a:cubicBezTo>
                  <a:cubicBezTo>
                    <a:pt x="3055701" y="310507"/>
                    <a:pt x="3010484" y="202676"/>
                    <a:pt x="3054773" y="291253"/>
                  </a:cubicBezTo>
                  <a:cubicBezTo>
                    <a:pt x="3060211" y="302128"/>
                    <a:pt x="3060104" y="316157"/>
                    <a:pt x="3068320" y="325120"/>
                  </a:cubicBezTo>
                  <a:cubicBezTo>
                    <a:pt x="3085715" y="344096"/>
                    <a:pt x="3111077" y="354330"/>
                    <a:pt x="3129280" y="372533"/>
                  </a:cubicBezTo>
                  <a:cubicBezTo>
                    <a:pt x="3145084" y="388337"/>
                    <a:pt x="3163283" y="402065"/>
                    <a:pt x="3176693" y="419946"/>
                  </a:cubicBezTo>
                  <a:cubicBezTo>
                    <a:pt x="3183466" y="428977"/>
                    <a:pt x="3187982" y="440267"/>
                    <a:pt x="3197013" y="447040"/>
                  </a:cubicBezTo>
                  <a:cubicBezTo>
                    <a:pt x="3206740" y="454335"/>
                    <a:pt x="3219591" y="456071"/>
                    <a:pt x="3230880" y="460586"/>
                  </a:cubicBezTo>
                  <a:cubicBezTo>
                    <a:pt x="3318989" y="531075"/>
                    <a:pt x="3229765" y="454080"/>
                    <a:pt x="3278293" y="508000"/>
                  </a:cubicBezTo>
                  <a:cubicBezTo>
                    <a:pt x="3293245" y="524613"/>
                    <a:pt x="3309902" y="539609"/>
                    <a:pt x="3325707" y="555413"/>
                  </a:cubicBezTo>
                  <a:cubicBezTo>
                    <a:pt x="3333689" y="563395"/>
                    <a:pt x="3338680" y="573935"/>
                    <a:pt x="3346027" y="582506"/>
                  </a:cubicBezTo>
                  <a:cubicBezTo>
                    <a:pt x="3352261" y="589779"/>
                    <a:pt x="3360600" y="595163"/>
                    <a:pt x="3366347" y="602826"/>
                  </a:cubicBezTo>
                  <a:cubicBezTo>
                    <a:pt x="3374246" y="613358"/>
                    <a:pt x="3379015" y="625980"/>
                    <a:pt x="3386667" y="636693"/>
                  </a:cubicBezTo>
                  <a:cubicBezTo>
                    <a:pt x="3492037" y="784212"/>
                    <a:pt x="3385315" y="628118"/>
                    <a:pt x="3467947" y="738293"/>
                  </a:cubicBezTo>
                  <a:cubicBezTo>
                    <a:pt x="3520041" y="807750"/>
                    <a:pt x="3448897" y="715553"/>
                    <a:pt x="3522133" y="799253"/>
                  </a:cubicBezTo>
                  <a:cubicBezTo>
                    <a:pt x="3527494" y="805379"/>
                    <a:pt x="3529499" y="814275"/>
                    <a:pt x="3535680" y="819573"/>
                  </a:cubicBezTo>
                  <a:cubicBezTo>
                    <a:pt x="3545676" y="828141"/>
                    <a:pt x="3559015" y="831994"/>
                    <a:pt x="3569547" y="839893"/>
                  </a:cubicBezTo>
                  <a:cubicBezTo>
                    <a:pt x="3577210" y="845640"/>
                    <a:pt x="3582020" y="854720"/>
                    <a:pt x="3589867" y="860213"/>
                  </a:cubicBezTo>
                  <a:cubicBezTo>
                    <a:pt x="3604779" y="870652"/>
                    <a:pt x="3621476" y="878275"/>
                    <a:pt x="3637280" y="887306"/>
                  </a:cubicBezTo>
                  <a:cubicBezTo>
                    <a:pt x="3644053" y="898595"/>
                    <a:pt x="3649517" y="910781"/>
                    <a:pt x="3657600" y="921173"/>
                  </a:cubicBezTo>
                  <a:cubicBezTo>
                    <a:pt x="3673969" y="942219"/>
                    <a:pt x="3691010" y="953004"/>
                    <a:pt x="3711787" y="968586"/>
                  </a:cubicBezTo>
                  <a:cubicBezTo>
                    <a:pt x="3725334" y="991164"/>
                    <a:pt x="3738628" y="1013896"/>
                    <a:pt x="3752427" y="1036320"/>
                  </a:cubicBezTo>
                  <a:cubicBezTo>
                    <a:pt x="3756693" y="1043253"/>
                    <a:pt x="3762332" y="1049359"/>
                    <a:pt x="3765973" y="1056640"/>
                  </a:cubicBezTo>
                  <a:cubicBezTo>
                    <a:pt x="3770489" y="1065671"/>
                    <a:pt x="3774616" y="1074907"/>
                    <a:pt x="3779520" y="1083733"/>
                  </a:cubicBezTo>
                  <a:cubicBezTo>
                    <a:pt x="3785914" y="1095241"/>
                    <a:pt x="3790531" y="1108291"/>
                    <a:pt x="3799840" y="1117600"/>
                  </a:cubicBezTo>
                  <a:cubicBezTo>
                    <a:pt x="3806980" y="1124740"/>
                    <a:pt x="3818371" y="1125795"/>
                    <a:pt x="3826933" y="1131146"/>
                  </a:cubicBezTo>
                  <a:cubicBezTo>
                    <a:pt x="3836506" y="1137129"/>
                    <a:pt x="3845531" y="1144032"/>
                    <a:pt x="3854027" y="1151466"/>
                  </a:cubicBezTo>
                  <a:cubicBezTo>
                    <a:pt x="3894439" y="1186827"/>
                    <a:pt x="3863819" y="1174235"/>
                    <a:pt x="3908213" y="1185333"/>
                  </a:cubicBezTo>
                  <a:cubicBezTo>
                    <a:pt x="3914986" y="1194364"/>
                    <a:pt x="3919861" y="1205199"/>
                    <a:pt x="3928533" y="1212426"/>
                  </a:cubicBezTo>
                  <a:cubicBezTo>
                    <a:pt x="3934018" y="1216997"/>
                    <a:pt x="3942798" y="1215416"/>
                    <a:pt x="3948853" y="1219200"/>
                  </a:cubicBezTo>
                  <a:cubicBezTo>
                    <a:pt x="3961112" y="1226862"/>
                    <a:pt x="3970323" y="1238855"/>
                    <a:pt x="3982720" y="1246293"/>
                  </a:cubicBezTo>
                  <a:cubicBezTo>
                    <a:pt x="3993146" y="1252549"/>
                    <a:pt x="4005958" y="1253935"/>
                    <a:pt x="4016587" y="1259840"/>
                  </a:cubicBezTo>
                  <a:cubicBezTo>
                    <a:pt x="4026455" y="1265322"/>
                    <a:pt x="4033929" y="1274472"/>
                    <a:pt x="4043680" y="1280160"/>
                  </a:cubicBezTo>
                  <a:cubicBezTo>
                    <a:pt x="4061123" y="1290335"/>
                    <a:pt x="4083588" y="1292974"/>
                    <a:pt x="4097867" y="1307253"/>
                  </a:cubicBezTo>
                  <a:cubicBezTo>
                    <a:pt x="4111414" y="1320800"/>
                    <a:pt x="4127012" y="1332567"/>
                    <a:pt x="4138507" y="1347893"/>
                  </a:cubicBezTo>
                  <a:cubicBezTo>
                    <a:pt x="4163711" y="1381498"/>
                    <a:pt x="4149434" y="1368724"/>
                    <a:pt x="4179147" y="1388533"/>
                  </a:cubicBezTo>
                  <a:cubicBezTo>
                    <a:pt x="4201982" y="1422788"/>
                    <a:pt x="4180296" y="1399268"/>
                    <a:pt x="4213013" y="1415626"/>
                  </a:cubicBezTo>
                  <a:cubicBezTo>
                    <a:pt x="4220294" y="1419267"/>
                    <a:pt x="4226709" y="1424441"/>
                    <a:pt x="4233333" y="1429173"/>
                  </a:cubicBezTo>
                  <a:cubicBezTo>
                    <a:pt x="4242519" y="1435735"/>
                    <a:pt x="4250111" y="1444908"/>
                    <a:pt x="4260427" y="1449493"/>
                  </a:cubicBezTo>
                  <a:cubicBezTo>
                    <a:pt x="4270947" y="1454169"/>
                    <a:pt x="4283004" y="1454008"/>
                    <a:pt x="4294293" y="1456266"/>
                  </a:cubicBezTo>
                  <a:cubicBezTo>
                    <a:pt x="4326849" y="1499676"/>
                    <a:pt x="4298809" y="1472071"/>
                    <a:pt x="4348480" y="1496906"/>
                  </a:cubicBezTo>
                  <a:cubicBezTo>
                    <a:pt x="4373510" y="1509421"/>
                    <a:pt x="4381174" y="1517339"/>
                    <a:pt x="4402667" y="1530773"/>
                  </a:cubicBezTo>
                  <a:cubicBezTo>
                    <a:pt x="4413831" y="1537750"/>
                    <a:pt x="4424310" y="1546204"/>
                    <a:pt x="4436533" y="1551093"/>
                  </a:cubicBezTo>
                  <a:cubicBezTo>
                    <a:pt x="4447222" y="1555369"/>
                    <a:pt x="4459111" y="1555608"/>
                    <a:pt x="4470400" y="1557866"/>
                  </a:cubicBezTo>
                  <a:cubicBezTo>
                    <a:pt x="4548132" y="1620052"/>
                    <a:pt x="4471642" y="1565261"/>
                    <a:pt x="4524587" y="1591733"/>
                  </a:cubicBezTo>
                  <a:cubicBezTo>
                    <a:pt x="4583176" y="1621027"/>
                    <a:pt x="4533844" y="1605901"/>
                    <a:pt x="4585547" y="1618826"/>
                  </a:cubicBezTo>
                  <a:cubicBezTo>
                    <a:pt x="4669128" y="1674547"/>
                    <a:pt x="4622170" y="1657438"/>
                    <a:pt x="4727787" y="1666240"/>
                  </a:cubicBezTo>
                  <a:cubicBezTo>
                    <a:pt x="4739076" y="1668498"/>
                    <a:pt x="4750230" y="1671585"/>
                    <a:pt x="4761653" y="1673013"/>
                  </a:cubicBezTo>
                  <a:cubicBezTo>
                    <a:pt x="4786399" y="1676106"/>
                    <a:pt x="4811706" y="1674895"/>
                    <a:pt x="4836160" y="1679786"/>
                  </a:cubicBezTo>
                  <a:cubicBezTo>
                    <a:pt x="4846061" y="1681766"/>
                    <a:pt x="4853179" y="1692646"/>
                    <a:pt x="4863253" y="1693333"/>
                  </a:cubicBezTo>
                  <a:cubicBezTo>
                    <a:pt x="4953383" y="1699478"/>
                    <a:pt x="5043876" y="1697848"/>
                    <a:pt x="5134187" y="1700106"/>
                  </a:cubicBezTo>
                  <a:cubicBezTo>
                    <a:pt x="5174695" y="1708209"/>
                    <a:pt x="5156541" y="1706880"/>
                    <a:pt x="5188373" y="1706880"/>
                  </a:cubicBezTo>
                </a:path>
              </a:pathLst>
            </a:custGeom>
            <a:grp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F12D38F0-847A-C51C-3000-F691DF15B780}"/>
                </a:ext>
              </a:extLst>
            </p:cNvPr>
            <p:cNvCxnSpPr>
              <a:cxnSpLocks/>
            </p:cNvCxnSpPr>
            <p:nvPr/>
          </p:nvCxnSpPr>
          <p:spPr>
            <a:xfrm>
              <a:off x="5688850" y="1639147"/>
              <a:ext cx="6351" cy="1789369"/>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9" name="Object 18">
            <a:extLst>
              <a:ext uri="{FF2B5EF4-FFF2-40B4-BE49-F238E27FC236}">
                <a16:creationId xmlns:a16="http://schemas.microsoft.com/office/drawing/2014/main" id="{65C60406-604B-4B37-50A1-C80E315E1815}"/>
              </a:ext>
            </a:extLst>
          </p:cNvPr>
          <p:cNvGraphicFramePr>
            <a:graphicFrameLocks noChangeAspect="1"/>
          </p:cNvGraphicFramePr>
          <p:nvPr>
            <p:extLst>
              <p:ext uri="{D42A27DB-BD31-4B8C-83A1-F6EECF244321}">
                <p14:modId xmlns:p14="http://schemas.microsoft.com/office/powerpoint/2010/main" val="1239772145"/>
              </p:ext>
            </p:extLst>
          </p:nvPr>
        </p:nvGraphicFramePr>
        <p:xfrm>
          <a:off x="4095886" y="6468569"/>
          <a:ext cx="997083" cy="337595"/>
        </p:xfrm>
        <a:graphic>
          <a:graphicData uri="http://schemas.openxmlformats.org/presentationml/2006/ole">
            <mc:AlternateContent xmlns:mc="http://schemas.openxmlformats.org/markup-compatibility/2006">
              <mc:Choice xmlns:v="urn:schemas-microsoft-com:vml" Requires="v">
                <p:oleObj name="Equation" r:id="rId11" imgW="596880" imgH="203040" progId="Equation.DSMT4">
                  <p:embed/>
                </p:oleObj>
              </mc:Choice>
              <mc:Fallback>
                <p:oleObj name="Equation" r:id="rId11" imgW="596880" imgH="203040" progId="Equation.DSMT4">
                  <p:embed/>
                  <p:pic>
                    <p:nvPicPr>
                      <p:cNvPr id="19" name="Object 18">
                        <a:extLst>
                          <a:ext uri="{FF2B5EF4-FFF2-40B4-BE49-F238E27FC236}">
                            <a16:creationId xmlns:a16="http://schemas.microsoft.com/office/drawing/2014/main" id="{65C60406-604B-4B37-50A1-C80E315E1815}"/>
                          </a:ext>
                        </a:extLst>
                      </p:cNvPr>
                      <p:cNvPicPr>
                        <a:picLocks noChangeAspect="1" noChangeArrowheads="1"/>
                      </p:cNvPicPr>
                      <p:nvPr/>
                    </p:nvPicPr>
                    <p:blipFill>
                      <a:blip r:embed="rId12"/>
                      <a:srcRect/>
                      <a:stretch>
                        <a:fillRect/>
                      </a:stretch>
                    </p:blipFill>
                    <p:spPr bwMode="auto">
                      <a:xfrm>
                        <a:off x="4095886" y="6468569"/>
                        <a:ext cx="997083" cy="337595"/>
                      </a:xfrm>
                      <a:prstGeom prst="rect">
                        <a:avLst/>
                      </a:prstGeom>
                      <a:noFill/>
                      <a:ln>
                        <a:noFill/>
                      </a:ln>
                    </p:spPr>
                  </p:pic>
                </p:oleObj>
              </mc:Fallback>
            </mc:AlternateContent>
          </a:graphicData>
        </a:graphic>
      </p:graphicFrame>
      <p:sp>
        <p:nvSpPr>
          <p:cNvPr id="20" name="Content Placeholder 2">
            <a:extLst>
              <a:ext uri="{FF2B5EF4-FFF2-40B4-BE49-F238E27FC236}">
                <a16:creationId xmlns:a16="http://schemas.microsoft.com/office/drawing/2014/main" id="{F9C1D2DD-EBFB-18A3-9827-41ADCC364982}"/>
              </a:ext>
            </a:extLst>
          </p:cNvPr>
          <p:cNvSpPr txBox="1">
            <a:spLocks/>
          </p:cNvSpPr>
          <p:nvPr/>
        </p:nvSpPr>
        <p:spPr bwMode="auto">
          <a:xfrm>
            <a:off x="269966" y="3052625"/>
            <a:ext cx="11086012" cy="129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Rejecting the population mean implies that the “yellow” sampling distribution is incorrect</a:t>
            </a:r>
          </a:p>
          <a:p>
            <a:r>
              <a:rPr lang="en-US" dirty="0"/>
              <a:t>Instead, our sampling distribution should have a mean that is bigger</a:t>
            </a:r>
          </a:p>
          <a:p>
            <a:pPr marL="0" indent="0">
              <a:buFont typeface="Wingdings" panose="05000000000000000000" pitchFamily="2" charset="2"/>
              <a:buNone/>
            </a:pPr>
            <a:endParaRPr lang="en-US" dirty="0"/>
          </a:p>
        </p:txBody>
      </p:sp>
      <p:sp>
        <p:nvSpPr>
          <p:cNvPr id="21" name="TextBox 20">
            <a:extLst>
              <a:ext uri="{FF2B5EF4-FFF2-40B4-BE49-F238E27FC236}">
                <a16:creationId xmlns:a16="http://schemas.microsoft.com/office/drawing/2014/main" id="{3C21FF98-39AA-4941-D4DC-B843A3D739ED}"/>
              </a:ext>
            </a:extLst>
          </p:cNvPr>
          <p:cNvSpPr txBox="1">
            <a:spLocks noChangeArrowheads="1"/>
          </p:cNvSpPr>
          <p:nvPr/>
        </p:nvSpPr>
        <p:spPr bwMode="auto">
          <a:xfrm>
            <a:off x="6300738" y="4735710"/>
            <a:ext cx="4521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200" dirty="0">
                <a:solidFill>
                  <a:srgbClr val="FF0000"/>
                </a:solidFill>
              </a:rPr>
              <a:t>If the blue sampling distribution was TRUE, then getting our sample statistics would be more likely</a:t>
            </a:r>
          </a:p>
        </p:txBody>
      </p:sp>
    </p:spTree>
    <p:custDataLst>
      <p:tags r:id="rId1"/>
    </p:custDataLst>
    <p:extLst>
      <p:ext uri="{BB962C8B-B14F-4D97-AF65-F5344CB8AC3E}">
        <p14:creationId xmlns:p14="http://schemas.microsoft.com/office/powerpoint/2010/main" val="124873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500"/>
                                        <p:tgtEl>
                                          <p:spTgt spid="2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animEffect transition="in" filter="fade">
                                      <p:cBhvr>
                                        <p:cTn id="43" dur="500"/>
                                        <p:tgtEl>
                                          <p:spTgt spid="2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4C9B-5C3F-40AA-945A-9523A356D3FA}"/>
              </a:ext>
            </a:extLst>
          </p:cNvPr>
          <p:cNvSpPr>
            <a:spLocks noGrp="1"/>
          </p:cNvSpPr>
          <p:nvPr>
            <p:ph type="title"/>
          </p:nvPr>
        </p:nvSpPr>
        <p:spPr>
          <a:xfrm>
            <a:off x="1755776" y="98425"/>
            <a:ext cx="8596313" cy="477838"/>
          </a:xfrm>
        </p:spPr>
        <p:txBody>
          <a:bodyPr/>
          <a:lstStyle/>
          <a:p>
            <a:pPr>
              <a:defRPr/>
            </a:pPr>
            <a:r>
              <a:rPr lang="en-CA" sz="2400" dirty="0"/>
              <a:t>STEP 5: Accept or Reject the Null Hypothesis Ho</a:t>
            </a:r>
          </a:p>
        </p:txBody>
      </p:sp>
      <p:sp>
        <p:nvSpPr>
          <p:cNvPr id="28675" name="Content Placeholder 2">
            <a:extLst>
              <a:ext uri="{FF2B5EF4-FFF2-40B4-BE49-F238E27FC236}">
                <a16:creationId xmlns:a16="http://schemas.microsoft.com/office/drawing/2014/main" id="{942A249D-5307-47EF-83E7-23B2E1441DDB}"/>
              </a:ext>
            </a:extLst>
          </p:cNvPr>
          <p:cNvSpPr>
            <a:spLocks noGrp="1"/>
          </p:cNvSpPr>
          <p:nvPr>
            <p:ph sz="quarter" idx="1"/>
          </p:nvPr>
        </p:nvSpPr>
        <p:spPr>
          <a:xfrm>
            <a:off x="308472" y="631825"/>
            <a:ext cx="11204155" cy="2808288"/>
          </a:xfrm>
        </p:spPr>
        <p:txBody>
          <a:bodyPr/>
          <a:lstStyle/>
          <a:p>
            <a:r>
              <a:rPr lang="en-CA" altLang="en-US" sz="2100" dirty="0"/>
              <a:t>If your P-value is </a:t>
            </a:r>
            <a:r>
              <a:rPr lang="en-CA" altLang="en-US" sz="2100" b="1" u="sng" dirty="0"/>
              <a:t>smaller</a:t>
            </a:r>
            <a:r>
              <a:rPr lang="en-CA" altLang="en-US" sz="2100" dirty="0"/>
              <a:t> than your significance level , then it suggests that H</a:t>
            </a:r>
            <a:r>
              <a:rPr lang="en-CA" altLang="en-US" sz="2100" baseline="-25000" dirty="0"/>
              <a:t>o </a:t>
            </a:r>
            <a:r>
              <a:rPr lang="en-CA" altLang="en-US" sz="2100" dirty="0"/>
              <a:t> is likely False </a:t>
            </a:r>
            <a:r>
              <a:rPr lang="en-CA" altLang="en-US" sz="2100" dirty="0">
                <a:sym typeface="Wingdings" panose="05000000000000000000" pitchFamily="2" charset="2"/>
              </a:rPr>
              <a:t> “</a:t>
            </a:r>
            <a:r>
              <a:rPr lang="en-CA" altLang="en-US" sz="2100" i="1" dirty="0">
                <a:sym typeface="Wingdings" panose="05000000000000000000" pitchFamily="2" charset="2"/>
              </a:rPr>
              <a:t>we reject Ho</a:t>
            </a:r>
            <a:r>
              <a:rPr lang="en-CA" altLang="en-US" sz="2100" i="1" dirty="0"/>
              <a:t> and accept the alternative hypothesis” </a:t>
            </a:r>
            <a:r>
              <a:rPr lang="en-CA" altLang="en-US" sz="2100" dirty="0"/>
              <a:t>(Ha)</a:t>
            </a:r>
            <a:endParaRPr lang="en-CA" altLang="en-US" sz="2100" i="1" dirty="0"/>
          </a:p>
          <a:p>
            <a:r>
              <a:rPr lang="en-CA" altLang="en-US" sz="2100" dirty="0"/>
              <a:t>The results from the sample is very unlikely to happen if the population mean was true.  Therefore, population mean is incorrect.  </a:t>
            </a:r>
          </a:p>
          <a:p>
            <a:r>
              <a:rPr lang="en-CA" altLang="en-US" sz="2100" dirty="0"/>
              <a:t>If P-value is </a:t>
            </a:r>
            <a:r>
              <a:rPr lang="en-CA" altLang="en-US" sz="2100" b="1" u="sng" dirty="0"/>
              <a:t>greater/equal</a:t>
            </a:r>
            <a:r>
              <a:rPr lang="en-CA" altLang="en-US" sz="2100" dirty="0"/>
              <a:t> to the significance level , then you would “</a:t>
            </a:r>
            <a:r>
              <a:rPr lang="en-CA" altLang="en-US" sz="2100" i="1" dirty="0"/>
              <a:t>Fail to reject the Null hypothesis (Ho) and reject </a:t>
            </a:r>
            <a:r>
              <a:rPr lang="en-CA" altLang="en-US" sz="2100" b="1" i="1" dirty="0"/>
              <a:t>Ha</a:t>
            </a:r>
            <a:r>
              <a:rPr lang="en-CA" altLang="en-US" sz="2100" i="1" dirty="0"/>
              <a:t>”  </a:t>
            </a:r>
          </a:p>
          <a:p>
            <a:r>
              <a:rPr lang="en-CA" altLang="en-US" sz="2100" dirty="0"/>
              <a:t>Never say that you “accept” Ho [never accept the Null hypothesis, only say that you Fail to reject it!!] </a:t>
            </a:r>
            <a:endParaRPr lang="en-CA" altLang="en-US" sz="2100" dirty="0">
              <a:sym typeface="Wingdings" panose="05000000000000000000" pitchFamily="2" charset="2"/>
            </a:endParaRPr>
          </a:p>
        </p:txBody>
      </p:sp>
      <p:sp>
        <p:nvSpPr>
          <p:cNvPr id="28676" name="Content Placeholder 2">
            <a:extLst>
              <a:ext uri="{FF2B5EF4-FFF2-40B4-BE49-F238E27FC236}">
                <a16:creationId xmlns:a16="http://schemas.microsoft.com/office/drawing/2014/main" id="{826640C3-C838-4688-AE8D-2CFED4E4556D}"/>
              </a:ext>
            </a:extLst>
          </p:cNvPr>
          <p:cNvSpPr txBox="1">
            <a:spLocks/>
          </p:cNvSpPr>
          <p:nvPr/>
        </p:nvSpPr>
        <p:spPr bwMode="auto">
          <a:xfrm>
            <a:off x="308472" y="3689680"/>
            <a:ext cx="11446526"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200" dirty="0" err="1"/>
              <a:t>Ie</a:t>
            </a:r>
            <a:r>
              <a:rPr lang="en-CA" altLang="en-US" sz="2200" dirty="0"/>
              <a:t>: Suppose your significance level is 1% and you have a small P-value of 0.005</a:t>
            </a:r>
          </a:p>
          <a:p>
            <a:pPr lvl="1"/>
            <a:r>
              <a:rPr lang="en-CA" altLang="en-US" dirty="0"/>
              <a:t>P-value is less than the significance level of 1%, therefore, </a:t>
            </a:r>
            <a:br>
              <a:rPr lang="en-CA" altLang="en-US" dirty="0"/>
            </a:br>
            <a:r>
              <a:rPr lang="en-CA" altLang="en-US" dirty="0"/>
              <a:t>we would   reject the null hypothesis (Ho) and accept the </a:t>
            </a:r>
            <a:br>
              <a:rPr lang="en-CA" altLang="en-US" dirty="0"/>
            </a:br>
            <a:r>
              <a:rPr lang="en-CA" altLang="en-US" dirty="0"/>
              <a:t>alternative hypothesis (Ha)</a:t>
            </a:r>
          </a:p>
        </p:txBody>
      </p:sp>
      <p:sp>
        <p:nvSpPr>
          <p:cNvPr id="28677" name="Content Placeholder 2">
            <a:extLst>
              <a:ext uri="{FF2B5EF4-FFF2-40B4-BE49-F238E27FC236}">
                <a16:creationId xmlns:a16="http://schemas.microsoft.com/office/drawing/2014/main" id="{71BA93D3-D62C-4A82-9341-5B5C2C62F005}"/>
              </a:ext>
            </a:extLst>
          </p:cNvPr>
          <p:cNvSpPr txBox="1">
            <a:spLocks/>
          </p:cNvSpPr>
          <p:nvPr/>
        </p:nvSpPr>
        <p:spPr bwMode="auto">
          <a:xfrm>
            <a:off x="341524" y="5154869"/>
            <a:ext cx="1002167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200" dirty="0"/>
              <a:t>Suppose your P-value is 5%      </a:t>
            </a:r>
          </a:p>
          <a:p>
            <a:pPr lvl="1"/>
            <a:r>
              <a:rPr lang="en-CA" altLang="en-US" dirty="0"/>
              <a:t>P-value is greater than the significance level of 1%, therefore, </a:t>
            </a:r>
            <a:br>
              <a:rPr lang="en-CA" altLang="en-US" dirty="0"/>
            </a:br>
            <a:r>
              <a:rPr lang="en-CA" altLang="en-US" dirty="0"/>
              <a:t>we would fail to reject the null hypothesis (Ho) and we would </a:t>
            </a:r>
            <a:br>
              <a:rPr lang="en-CA" altLang="en-US" dirty="0"/>
            </a:br>
            <a:r>
              <a:rPr lang="en-CA" altLang="en-US" dirty="0"/>
              <a:t>reject the alternative hypothesis (Ha)</a:t>
            </a:r>
          </a:p>
        </p:txBody>
      </p:sp>
      <p:graphicFrame>
        <p:nvGraphicFramePr>
          <p:cNvPr id="28678" name="Object 3">
            <a:extLst>
              <a:ext uri="{FF2B5EF4-FFF2-40B4-BE49-F238E27FC236}">
                <a16:creationId xmlns:a16="http://schemas.microsoft.com/office/drawing/2014/main" id="{52B725CD-3FDE-4511-9017-773ABDA2AB05}"/>
              </a:ext>
            </a:extLst>
          </p:cNvPr>
          <p:cNvGraphicFramePr>
            <a:graphicFrameLocks noChangeAspect="1"/>
          </p:cNvGraphicFramePr>
          <p:nvPr>
            <p:extLst>
              <p:ext uri="{D42A27DB-BD31-4B8C-83A1-F6EECF244321}">
                <p14:modId xmlns:p14="http://schemas.microsoft.com/office/powerpoint/2010/main" val="1128400183"/>
              </p:ext>
            </p:extLst>
          </p:nvPr>
        </p:nvGraphicFramePr>
        <p:xfrm>
          <a:off x="8974578" y="4299922"/>
          <a:ext cx="1454150" cy="377825"/>
        </p:xfrm>
        <a:graphic>
          <a:graphicData uri="http://schemas.openxmlformats.org/presentationml/2006/ole">
            <mc:AlternateContent xmlns:mc="http://schemas.openxmlformats.org/markup-compatibility/2006">
              <mc:Choice xmlns:v="urn:schemas-microsoft-com:vml" Requires="v">
                <p:oleObj name="Equation" r:id="rId4" imgW="977476" imgH="253890" progId="Equation.DSMT4">
                  <p:embed/>
                </p:oleObj>
              </mc:Choice>
              <mc:Fallback>
                <p:oleObj name="Equation" r:id="rId4" imgW="977476" imgH="253890" progId="Equation.DSMT4">
                  <p:embed/>
                  <p:pic>
                    <p:nvPicPr>
                      <p:cNvPr id="28678" name="Object 3">
                        <a:extLst>
                          <a:ext uri="{FF2B5EF4-FFF2-40B4-BE49-F238E27FC236}">
                            <a16:creationId xmlns:a16="http://schemas.microsoft.com/office/drawing/2014/main" id="{52B725CD-3FDE-4511-9017-773ABDA2A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578" y="4299922"/>
                        <a:ext cx="1454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9" name="Object 7">
            <a:extLst>
              <a:ext uri="{FF2B5EF4-FFF2-40B4-BE49-F238E27FC236}">
                <a16:creationId xmlns:a16="http://schemas.microsoft.com/office/drawing/2014/main" id="{0286E323-B948-43E4-A035-70A73107DA59}"/>
              </a:ext>
            </a:extLst>
          </p:cNvPr>
          <p:cNvGraphicFramePr>
            <a:graphicFrameLocks noChangeAspect="1"/>
          </p:cNvGraphicFramePr>
          <p:nvPr>
            <p:extLst>
              <p:ext uri="{D42A27DB-BD31-4B8C-83A1-F6EECF244321}">
                <p14:modId xmlns:p14="http://schemas.microsoft.com/office/powerpoint/2010/main" val="3088330657"/>
              </p:ext>
            </p:extLst>
          </p:nvPr>
        </p:nvGraphicFramePr>
        <p:xfrm>
          <a:off x="9032608" y="5408801"/>
          <a:ext cx="1454150" cy="377825"/>
        </p:xfrm>
        <a:graphic>
          <a:graphicData uri="http://schemas.openxmlformats.org/presentationml/2006/ole">
            <mc:AlternateContent xmlns:mc="http://schemas.openxmlformats.org/markup-compatibility/2006">
              <mc:Choice xmlns:v="urn:schemas-microsoft-com:vml" Requires="v">
                <p:oleObj name="Equation" r:id="rId6" imgW="977476" imgH="253890" progId="Equation.DSMT4">
                  <p:embed/>
                </p:oleObj>
              </mc:Choice>
              <mc:Fallback>
                <p:oleObj name="Equation" r:id="rId6" imgW="977476" imgH="253890" progId="Equation.DSMT4">
                  <p:embed/>
                  <p:pic>
                    <p:nvPicPr>
                      <p:cNvPr id="28679" name="Object 7">
                        <a:extLst>
                          <a:ext uri="{FF2B5EF4-FFF2-40B4-BE49-F238E27FC236}">
                            <a16:creationId xmlns:a16="http://schemas.microsoft.com/office/drawing/2014/main" id="{0286E323-B948-43E4-A035-70A73107DA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2608" y="5408801"/>
                        <a:ext cx="1454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500"/>
                                        <p:tgtEl>
                                          <p:spTgt spid="28676"/>
                                        </p:tgtEl>
                                      </p:cBhvr>
                                    </p:animEffect>
                                  </p:childTnLst>
                                </p:cTn>
                              </p:par>
                              <p:par>
                                <p:cTn id="8" presetID="10" presetClass="entr" presetSubtype="0" fill="hold"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fade">
                                      <p:cBhvr>
                                        <p:cTn id="10" dur="500"/>
                                        <p:tgtEl>
                                          <p:spTgt spid="286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fade">
                                      <p:cBhvr>
                                        <p:cTn id="15" dur="500"/>
                                        <p:tgtEl>
                                          <p:spTgt spid="28677"/>
                                        </p:tgtEl>
                                      </p:cBhvr>
                                    </p:animEffect>
                                  </p:childTnLst>
                                </p:cTn>
                              </p:par>
                              <p:par>
                                <p:cTn id="16" presetID="10" presetClass="entr" presetSubtype="0" fill="hold" nodeType="withEffect">
                                  <p:stCondLst>
                                    <p:cond delay="0"/>
                                  </p:stCondLst>
                                  <p:childTnLst>
                                    <p:set>
                                      <p:cBhvr>
                                        <p:cTn id="17" dur="1" fill="hold">
                                          <p:stCondLst>
                                            <p:cond delay="0"/>
                                          </p:stCondLst>
                                        </p:cTn>
                                        <p:tgtEl>
                                          <p:spTgt spid="28679"/>
                                        </p:tgtEl>
                                        <p:attrNameLst>
                                          <p:attrName>style.visibility</p:attrName>
                                        </p:attrNameLst>
                                      </p:cBhvr>
                                      <p:to>
                                        <p:strVal val="visible"/>
                                      </p:to>
                                    </p:set>
                                    <p:animEffect transition="in" filter="fade">
                                      <p:cBhvr>
                                        <p:cTn id="18"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B93A-DAE3-DA2F-36ED-ADE2FBDA25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0D4FBF-C9B9-DD2F-5E79-5109E529332A}"/>
              </a:ext>
            </a:extLst>
          </p:cNvPr>
          <p:cNvSpPr>
            <a:spLocks noGrp="1"/>
          </p:cNvSpPr>
          <p:nvPr>
            <p:ph sz="quarter" idx="1"/>
          </p:nvPr>
        </p:nvSpPr>
        <p:spPr/>
        <p:txBody>
          <a:bodyPr/>
          <a:lstStyle/>
          <a:p>
            <a:endParaRPr lang="en-US"/>
          </a:p>
        </p:txBody>
      </p:sp>
      <p:pic>
        <p:nvPicPr>
          <p:cNvPr id="5" name="Picture 4">
            <a:extLst>
              <a:ext uri="{FF2B5EF4-FFF2-40B4-BE49-F238E27FC236}">
                <a16:creationId xmlns:a16="http://schemas.microsoft.com/office/drawing/2014/main" id="{E910F63A-96C5-9E5E-8E5F-4B8A3BA3444C}"/>
              </a:ext>
            </a:extLst>
          </p:cNvPr>
          <p:cNvPicPr>
            <a:picLocks noChangeAspect="1"/>
          </p:cNvPicPr>
          <p:nvPr/>
        </p:nvPicPr>
        <p:blipFill>
          <a:blip r:embed="rId4"/>
          <a:stretch>
            <a:fillRect/>
          </a:stretch>
        </p:blipFill>
        <p:spPr>
          <a:xfrm>
            <a:off x="322218" y="117067"/>
            <a:ext cx="11599816" cy="3151067"/>
          </a:xfrm>
          <a:prstGeom prst="rect">
            <a:avLst/>
          </a:prstGeom>
        </p:spPr>
      </p:pic>
    </p:spTree>
    <p:custDataLst>
      <p:tags r:id="rId1"/>
    </p:custDataLst>
    <p:extLst>
      <p:ext uri="{BB962C8B-B14F-4D97-AF65-F5344CB8AC3E}">
        <p14:creationId xmlns:p14="http://schemas.microsoft.com/office/powerpoint/2010/main" val="297868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2FDD-B9A1-197A-552E-3D759C0385C0}"/>
              </a:ext>
            </a:extLst>
          </p:cNvPr>
          <p:cNvSpPr>
            <a:spLocks noGrp="1"/>
          </p:cNvSpPr>
          <p:nvPr>
            <p:ph type="title"/>
          </p:nvPr>
        </p:nvSpPr>
        <p:spPr>
          <a:xfrm>
            <a:off x="330926" y="274638"/>
            <a:ext cx="10235474" cy="509133"/>
          </a:xfrm>
        </p:spPr>
        <p:txBody>
          <a:bodyPr>
            <a:normAutofit fontScale="90000"/>
          </a:bodyPr>
          <a:lstStyle/>
          <a:p>
            <a:r>
              <a:rPr lang="en-US" dirty="0"/>
              <a:t>Performing an Hypothesis Test on Ti83</a:t>
            </a:r>
          </a:p>
        </p:txBody>
      </p:sp>
      <p:sp>
        <p:nvSpPr>
          <p:cNvPr id="3" name="Content Placeholder 2">
            <a:extLst>
              <a:ext uri="{FF2B5EF4-FFF2-40B4-BE49-F238E27FC236}">
                <a16:creationId xmlns:a16="http://schemas.microsoft.com/office/drawing/2014/main" id="{EAA3EF63-796D-79A8-10D9-316F5C20593D}"/>
              </a:ext>
            </a:extLst>
          </p:cNvPr>
          <p:cNvSpPr>
            <a:spLocks noGrp="1"/>
          </p:cNvSpPr>
          <p:nvPr>
            <p:ph sz="quarter" idx="1"/>
          </p:nvPr>
        </p:nvSpPr>
        <p:spPr>
          <a:xfrm>
            <a:off x="235130" y="938349"/>
            <a:ext cx="8717281" cy="3607525"/>
          </a:xfrm>
        </p:spPr>
        <p:txBody>
          <a:bodyPr/>
          <a:lstStyle/>
          <a:p>
            <a:r>
              <a:rPr lang="en-US" dirty="0"/>
              <a:t>When performing an hypothesis test on a Ti83, it mainly calculates the P-value for different types of distributions</a:t>
            </a:r>
          </a:p>
          <a:p>
            <a:r>
              <a:rPr lang="en-US" dirty="0"/>
              <a:t>1. Z-Test is used if the population standard deviation is given and we are test against a population “MEAN”</a:t>
            </a:r>
          </a:p>
          <a:p>
            <a:r>
              <a:rPr lang="en-US" dirty="0"/>
              <a:t>2. T-Test is used if the population standard deviation is </a:t>
            </a:r>
            <a:br>
              <a:rPr lang="en-US" dirty="0"/>
            </a:br>
            <a:r>
              <a:rPr lang="en-US" dirty="0"/>
              <a:t>NOT given, instead we replace it with “s” sample std deviation .  We are also testing against a pop. “MEAN”</a:t>
            </a:r>
          </a:p>
          <a:p>
            <a:r>
              <a:rPr lang="en-US" dirty="0"/>
              <a:t>5. 1-Proportion Z-Test is used if we are test against a Population “Proportion”</a:t>
            </a:r>
          </a:p>
          <a:p>
            <a:endParaRPr lang="en-US" dirty="0"/>
          </a:p>
          <a:p>
            <a:endParaRPr lang="en-US" dirty="0"/>
          </a:p>
        </p:txBody>
      </p:sp>
      <p:pic>
        <p:nvPicPr>
          <p:cNvPr id="5" name="Picture 4">
            <a:extLst>
              <a:ext uri="{FF2B5EF4-FFF2-40B4-BE49-F238E27FC236}">
                <a16:creationId xmlns:a16="http://schemas.microsoft.com/office/drawing/2014/main" id="{C2F33AFF-5447-4B1B-628E-BF466D54C66D}"/>
              </a:ext>
            </a:extLst>
          </p:cNvPr>
          <p:cNvPicPr>
            <a:picLocks noChangeAspect="1"/>
          </p:cNvPicPr>
          <p:nvPr/>
        </p:nvPicPr>
        <p:blipFill>
          <a:blip r:embed="rId4"/>
          <a:stretch>
            <a:fillRect/>
          </a:stretch>
        </p:blipFill>
        <p:spPr>
          <a:xfrm>
            <a:off x="9035358" y="139338"/>
            <a:ext cx="3062083" cy="2099332"/>
          </a:xfrm>
          <a:prstGeom prst="rect">
            <a:avLst/>
          </a:prstGeom>
        </p:spPr>
      </p:pic>
      <p:pic>
        <p:nvPicPr>
          <p:cNvPr id="7" name="Picture 6">
            <a:extLst>
              <a:ext uri="{FF2B5EF4-FFF2-40B4-BE49-F238E27FC236}">
                <a16:creationId xmlns:a16="http://schemas.microsoft.com/office/drawing/2014/main" id="{B40BD6CC-7D62-8CDF-8564-F3C8E1FE011A}"/>
              </a:ext>
            </a:extLst>
          </p:cNvPr>
          <p:cNvPicPr>
            <a:picLocks noChangeAspect="1"/>
          </p:cNvPicPr>
          <p:nvPr/>
        </p:nvPicPr>
        <p:blipFill>
          <a:blip r:embed="rId5"/>
          <a:stretch>
            <a:fillRect/>
          </a:stretch>
        </p:blipFill>
        <p:spPr>
          <a:xfrm>
            <a:off x="9035358" y="2357601"/>
            <a:ext cx="3062084" cy="2188273"/>
          </a:xfrm>
          <a:prstGeom prst="rect">
            <a:avLst/>
          </a:prstGeom>
        </p:spPr>
      </p:pic>
      <p:pic>
        <p:nvPicPr>
          <p:cNvPr id="9" name="Picture 8">
            <a:extLst>
              <a:ext uri="{FF2B5EF4-FFF2-40B4-BE49-F238E27FC236}">
                <a16:creationId xmlns:a16="http://schemas.microsoft.com/office/drawing/2014/main" id="{D1FEBA43-C0D7-462D-7E2D-10CBCA1E822B}"/>
              </a:ext>
            </a:extLst>
          </p:cNvPr>
          <p:cNvPicPr>
            <a:picLocks noChangeAspect="1"/>
          </p:cNvPicPr>
          <p:nvPr/>
        </p:nvPicPr>
        <p:blipFill>
          <a:blip r:embed="rId6"/>
          <a:stretch>
            <a:fillRect/>
          </a:stretch>
        </p:blipFill>
        <p:spPr>
          <a:xfrm>
            <a:off x="9060723" y="4673514"/>
            <a:ext cx="3036718" cy="2155371"/>
          </a:xfrm>
          <a:prstGeom prst="rect">
            <a:avLst/>
          </a:prstGeom>
        </p:spPr>
      </p:pic>
      <p:pic>
        <p:nvPicPr>
          <p:cNvPr id="11" name="Picture 10">
            <a:extLst>
              <a:ext uri="{FF2B5EF4-FFF2-40B4-BE49-F238E27FC236}">
                <a16:creationId xmlns:a16="http://schemas.microsoft.com/office/drawing/2014/main" id="{F9ED6A58-35B9-DE69-A74D-A37F4B5A41FC}"/>
              </a:ext>
            </a:extLst>
          </p:cNvPr>
          <p:cNvPicPr>
            <a:picLocks noChangeAspect="1"/>
          </p:cNvPicPr>
          <p:nvPr/>
        </p:nvPicPr>
        <p:blipFill>
          <a:blip r:embed="rId7"/>
          <a:stretch>
            <a:fillRect/>
          </a:stretch>
        </p:blipFill>
        <p:spPr>
          <a:xfrm>
            <a:off x="5694406" y="4700452"/>
            <a:ext cx="3258005" cy="1724266"/>
          </a:xfrm>
          <a:prstGeom prst="rect">
            <a:avLst/>
          </a:prstGeom>
        </p:spPr>
      </p:pic>
      <p:sp>
        <p:nvSpPr>
          <p:cNvPr id="12" name="Content Placeholder 2">
            <a:extLst>
              <a:ext uri="{FF2B5EF4-FFF2-40B4-BE49-F238E27FC236}">
                <a16:creationId xmlns:a16="http://schemas.microsoft.com/office/drawing/2014/main" id="{DFC3B0B7-1B2D-9C82-3F97-A42311EAE3D0}"/>
              </a:ext>
            </a:extLst>
          </p:cNvPr>
          <p:cNvSpPr txBox="1">
            <a:spLocks/>
          </p:cNvSpPr>
          <p:nvPr/>
        </p:nvSpPr>
        <p:spPr bwMode="auto">
          <a:xfrm>
            <a:off x="212812" y="4573857"/>
            <a:ext cx="5373282" cy="5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For the Alternative Hypothesis:</a:t>
            </a:r>
          </a:p>
          <a:p>
            <a:endParaRPr lang="en-US" dirty="0"/>
          </a:p>
        </p:txBody>
      </p:sp>
      <p:graphicFrame>
        <p:nvGraphicFramePr>
          <p:cNvPr id="13" name="Object 4">
            <a:extLst>
              <a:ext uri="{FF2B5EF4-FFF2-40B4-BE49-F238E27FC236}">
                <a16:creationId xmlns:a16="http://schemas.microsoft.com/office/drawing/2014/main" id="{628C3BEC-772D-ABA7-3F25-4B454A7D5BD9}"/>
              </a:ext>
            </a:extLst>
          </p:cNvPr>
          <p:cNvGraphicFramePr>
            <a:graphicFrameLocks noChangeAspect="1"/>
          </p:cNvGraphicFramePr>
          <p:nvPr>
            <p:extLst>
              <p:ext uri="{D42A27DB-BD31-4B8C-83A1-F6EECF244321}">
                <p14:modId xmlns:p14="http://schemas.microsoft.com/office/powerpoint/2010/main" val="3077172335"/>
              </p:ext>
            </p:extLst>
          </p:nvPr>
        </p:nvGraphicFramePr>
        <p:xfrm>
          <a:off x="330926" y="4983147"/>
          <a:ext cx="1679575" cy="579438"/>
        </p:xfrm>
        <a:graphic>
          <a:graphicData uri="http://schemas.openxmlformats.org/presentationml/2006/ole">
            <mc:AlternateContent xmlns:mc="http://schemas.openxmlformats.org/markup-compatibility/2006">
              <mc:Choice xmlns:v="urn:schemas-microsoft-com:vml" Requires="v">
                <p:oleObj name="Equation" r:id="rId8" imgW="660400" imgH="228600" progId="Equation.DSMT4">
                  <p:embed/>
                </p:oleObj>
              </mc:Choice>
              <mc:Fallback>
                <p:oleObj name="Equation" r:id="rId8" imgW="660400" imgH="228600" progId="Equation.DSMT4">
                  <p:embed/>
                  <p:pic>
                    <p:nvPicPr>
                      <p:cNvPr id="13" name="Object 4">
                        <a:extLst>
                          <a:ext uri="{FF2B5EF4-FFF2-40B4-BE49-F238E27FC236}">
                            <a16:creationId xmlns:a16="http://schemas.microsoft.com/office/drawing/2014/main" id="{628C3BEC-772D-ABA7-3F25-4B454A7D5B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926" y="4983147"/>
                        <a:ext cx="167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14">
            <a:extLst>
              <a:ext uri="{FF2B5EF4-FFF2-40B4-BE49-F238E27FC236}">
                <a16:creationId xmlns:a16="http://schemas.microsoft.com/office/drawing/2014/main" id="{B44A35D8-4361-EA40-FE71-1FACA97D6768}"/>
              </a:ext>
            </a:extLst>
          </p:cNvPr>
          <p:cNvPicPr>
            <a:picLocks noChangeAspect="1"/>
          </p:cNvPicPr>
          <p:nvPr/>
        </p:nvPicPr>
        <p:blipFill>
          <a:blip r:embed="rId10"/>
          <a:stretch>
            <a:fillRect/>
          </a:stretch>
        </p:blipFill>
        <p:spPr>
          <a:xfrm>
            <a:off x="2128615" y="5046451"/>
            <a:ext cx="1358486" cy="452829"/>
          </a:xfrm>
          <a:prstGeom prst="rect">
            <a:avLst/>
          </a:prstGeom>
        </p:spPr>
      </p:pic>
      <p:graphicFrame>
        <p:nvGraphicFramePr>
          <p:cNvPr id="16" name="Object 4">
            <a:extLst>
              <a:ext uri="{FF2B5EF4-FFF2-40B4-BE49-F238E27FC236}">
                <a16:creationId xmlns:a16="http://schemas.microsoft.com/office/drawing/2014/main" id="{3EE3FF9A-33BF-A81C-8707-5607658D8880}"/>
              </a:ext>
            </a:extLst>
          </p:cNvPr>
          <p:cNvGraphicFramePr>
            <a:graphicFrameLocks noChangeAspect="1"/>
          </p:cNvGraphicFramePr>
          <p:nvPr>
            <p:extLst>
              <p:ext uri="{D42A27DB-BD31-4B8C-83A1-F6EECF244321}">
                <p14:modId xmlns:p14="http://schemas.microsoft.com/office/powerpoint/2010/main" val="4158480593"/>
              </p:ext>
            </p:extLst>
          </p:nvPr>
        </p:nvGraphicFramePr>
        <p:xfrm>
          <a:off x="330926" y="5562585"/>
          <a:ext cx="1679575" cy="579438"/>
        </p:xfrm>
        <a:graphic>
          <a:graphicData uri="http://schemas.openxmlformats.org/presentationml/2006/ole">
            <mc:AlternateContent xmlns:mc="http://schemas.openxmlformats.org/markup-compatibility/2006">
              <mc:Choice xmlns:v="urn:schemas-microsoft-com:vml" Requires="v">
                <p:oleObj name="Equation" r:id="rId11" imgW="660240" imgH="228600" progId="Equation.DSMT4">
                  <p:embed/>
                </p:oleObj>
              </mc:Choice>
              <mc:Fallback>
                <p:oleObj name="Equation" r:id="rId11" imgW="660240" imgH="228600" progId="Equation.DSMT4">
                  <p:embed/>
                  <p:pic>
                    <p:nvPicPr>
                      <p:cNvPr id="16" name="Object 4">
                        <a:extLst>
                          <a:ext uri="{FF2B5EF4-FFF2-40B4-BE49-F238E27FC236}">
                            <a16:creationId xmlns:a16="http://schemas.microsoft.com/office/drawing/2014/main" id="{3EE3FF9A-33BF-A81C-8707-5607658D8880}"/>
                          </a:ext>
                        </a:extLst>
                      </p:cNvPr>
                      <p:cNvPicPr>
                        <a:picLocks noChangeAspect="1" noChangeArrowheads="1"/>
                      </p:cNvPicPr>
                      <p:nvPr/>
                    </p:nvPicPr>
                    <p:blipFill>
                      <a:blip r:embed="rId12"/>
                      <a:srcRect/>
                      <a:stretch>
                        <a:fillRect/>
                      </a:stretch>
                    </p:blipFill>
                    <p:spPr bwMode="auto">
                      <a:xfrm>
                        <a:off x="330926" y="5562585"/>
                        <a:ext cx="167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 name="Picture 19">
            <a:extLst>
              <a:ext uri="{FF2B5EF4-FFF2-40B4-BE49-F238E27FC236}">
                <a16:creationId xmlns:a16="http://schemas.microsoft.com/office/drawing/2014/main" id="{ADCB4245-52D3-F8F6-2332-385A8FCACD01}"/>
              </a:ext>
            </a:extLst>
          </p:cNvPr>
          <p:cNvPicPr>
            <a:picLocks noChangeAspect="1"/>
          </p:cNvPicPr>
          <p:nvPr/>
        </p:nvPicPr>
        <p:blipFill>
          <a:blip r:embed="rId13"/>
          <a:stretch>
            <a:fillRect/>
          </a:stretch>
        </p:blipFill>
        <p:spPr>
          <a:xfrm>
            <a:off x="2640848" y="5558401"/>
            <a:ext cx="846253" cy="459692"/>
          </a:xfrm>
          <a:prstGeom prst="rect">
            <a:avLst/>
          </a:prstGeom>
        </p:spPr>
      </p:pic>
      <p:graphicFrame>
        <p:nvGraphicFramePr>
          <p:cNvPr id="21" name="Object 4">
            <a:extLst>
              <a:ext uri="{FF2B5EF4-FFF2-40B4-BE49-F238E27FC236}">
                <a16:creationId xmlns:a16="http://schemas.microsoft.com/office/drawing/2014/main" id="{E8031666-6C21-B3F6-DE88-1233B602F7C1}"/>
              </a:ext>
            </a:extLst>
          </p:cNvPr>
          <p:cNvGraphicFramePr>
            <a:graphicFrameLocks noChangeAspect="1"/>
          </p:cNvGraphicFramePr>
          <p:nvPr>
            <p:extLst>
              <p:ext uri="{D42A27DB-BD31-4B8C-83A1-F6EECF244321}">
                <p14:modId xmlns:p14="http://schemas.microsoft.com/office/powerpoint/2010/main" val="1573155698"/>
              </p:ext>
            </p:extLst>
          </p:nvPr>
        </p:nvGraphicFramePr>
        <p:xfrm>
          <a:off x="330926" y="6134999"/>
          <a:ext cx="1679575" cy="579438"/>
        </p:xfrm>
        <a:graphic>
          <a:graphicData uri="http://schemas.openxmlformats.org/presentationml/2006/ole">
            <mc:AlternateContent xmlns:mc="http://schemas.openxmlformats.org/markup-compatibility/2006">
              <mc:Choice xmlns:v="urn:schemas-microsoft-com:vml" Requires="v">
                <p:oleObj name="Equation" r:id="rId14" imgW="660240" imgH="228600" progId="Equation.DSMT4">
                  <p:embed/>
                </p:oleObj>
              </mc:Choice>
              <mc:Fallback>
                <p:oleObj name="Equation" r:id="rId14" imgW="660240" imgH="228600" progId="Equation.DSMT4">
                  <p:embed/>
                  <p:pic>
                    <p:nvPicPr>
                      <p:cNvPr id="21" name="Object 4">
                        <a:extLst>
                          <a:ext uri="{FF2B5EF4-FFF2-40B4-BE49-F238E27FC236}">
                            <a16:creationId xmlns:a16="http://schemas.microsoft.com/office/drawing/2014/main" id="{E8031666-6C21-B3F6-DE88-1233B602F7C1}"/>
                          </a:ext>
                        </a:extLst>
                      </p:cNvPr>
                      <p:cNvPicPr>
                        <a:picLocks noChangeAspect="1" noChangeArrowheads="1"/>
                      </p:cNvPicPr>
                      <p:nvPr/>
                    </p:nvPicPr>
                    <p:blipFill>
                      <a:blip r:embed="rId15"/>
                      <a:srcRect/>
                      <a:stretch>
                        <a:fillRect/>
                      </a:stretch>
                    </p:blipFill>
                    <p:spPr bwMode="auto">
                      <a:xfrm>
                        <a:off x="330926" y="6134999"/>
                        <a:ext cx="167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 name="Picture 22">
            <a:extLst>
              <a:ext uri="{FF2B5EF4-FFF2-40B4-BE49-F238E27FC236}">
                <a16:creationId xmlns:a16="http://schemas.microsoft.com/office/drawing/2014/main" id="{1D7D415D-72B0-43ED-C1FC-7F7EFFEE2895}"/>
              </a:ext>
            </a:extLst>
          </p:cNvPr>
          <p:cNvPicPr>
            <a:picLocks noChangeAspect="1"/>
          </p:cNvPicPr>
          <p:nvPr/>
        </p:nvPicPr>
        <p:blipFill>
          <a:blip r:embed="rId16"/>
          <a:stretch>
            <a:fillRect/>
          </a:stretch>
        </p:blipFill>
        <p:spPr>
          <a:xfrm>
            <a:off x="2583074" y="6157232"/>
            <a:ext cx="846253" cy="470140"/>
          </a:xfrm>
          <a:prstGeom prst="rect">
            <a:avLst/>
          </a:prstGeom>
        </p:spPr>
      </p:pic>
    </p:spTree>
    <p:custDataLst>
      <p:tags r:id="rId1"/>
    </p:custDataLst>
    <p:extLst>
      <p:ext uri="{BB962C8B-B14F-4D97-AF65-F5344CB8AC3E}">
        <p14:creationId xmlns:p14="http://schemas.microsoft.com/office/powerpoint/2010/main" val="36601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C60F-E6F3-41CB-ABFD-F15B8CB0B690}"/>
              </a:ext>
            </a:extLst>
          </p:cNvPr>
          <p:cNvSpPr>
            <a:spLocks noGrp="1"/>
          </p:cNvSpPr>
          <p:nvPr>
            <p:ph type="title"/>
          </p:nvPr>
        </p:nvSpPr>
        <p:spPr>
          <a:xfrm>
            <a:off x="548640" y="20638"/>
            <a:ext cx="9956800" cy="588962"/>
          </a:xfrm>
        </p:spPr>
        <p:txBody>
          <a:bodyPr/>
          <a:lstStyle/>
          <a:p>
            <a:r>
              <a:rPr lang="en-US" dirty="0"/>
              <a:t>Hypothesis Testing and Probability</a:t>
            </a:r>
          </a:p>
        </p:txBody>
      </p:sp>
      <p:sp>
        <p:nvSpPr>
          <p:cNvPr id="3" name="Content Placeholder 2">
            <a:extLst>
              <a:ext uri="{FF2B5EF4-FFF2-40B4-BE49-F238E27FC236}">
                <a16:creationId xmlns:a16="http://schemas.microsoft.com/office/drawing/2014/main" id="{2C8E281A-192B-4128-914A-7DED5CABBD05}"/>
              </a:ext>
            </a:extLst>
          </p:cNvPr>
          <p:cNvSpPr>
            <a:spLocks noGrp="1"/>
          </p:cNvSpPr>
          <p:nvPr>
            <p:ph sz="quarter" idx="1"/>
          </p:nvPr>
        </p:nvSpPr>
        <p:spPr>
          <a:xfrm>
            <a:off x="172720" y="624840"/>
            <a:ext cx="11663680" cy="1732280"/>
          </a:xfrm>
        </p:spPr>
        <p:txBody>
          <a:bodyPr/>
          <a:lstStyle/>
          <a:p>
            <a:r>
              <a:rPr lang="en-US" dirty="0"/>
              <a:t>The purpose of this chapter is to perform an “hypothesis test”: a test to assess if an hypothesis about the population is true or not true</a:t>
            </a:r>
          </a:p>
          <a:p>
            <a:r>
              <a:rPr lang="en-US" dirty="0"/>
              <a:t>We always begin with a hypothesis with a claim that something from the parameter is true or equal to a certain value, </a:t>
            </a:r>
            <a:r>
              <a:rPr lang="en-US" dirty="0" err="1"/>
              <a:t>ie</a:t>
            </a:r>
            <a:r>
              <a:rPr lang="en-US" dirty="0"/>
              <a:t>: avg household income is $250k</a:t>
            </a:r>
          </a:p>
        </p:txBody>
      </p:sp>
      <p:pic>
        <p:nvPicPr>
          <p:cNvPr id="4" name="Picture 4">
            <a:extLst>
              <a:ext uri="{FF2B5EF4-FFF2-40B4-BE49-F238E27FC236}">
                <a16:creationId xmlns:a16="http://schemas.microsoft.com/office/drawing/2014/main" id="{0616AA98-E344-4F1E-91BE-91CA3BE7D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98" y="4092259"/>
            <a:ext cx="49593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6">
            <a:extLst>
              <a:ext uri="{FF2B5EF4-FFF2-40B4-BE49-F238E27FC236}">
                <a16:creationId xmlns:a16="http://schemas.microsoft.com/office/drawing/2014/main" id="{EC5A9B82-DF0E-4695-897A-6D9D00EABEEB}"/>
              </a:ext>
            </a:extLst>
          </p:cNvPr>
          <p:cNvGraphicFramePr>
            <a:graphicFrameLocks noChangeAspect="1"/>
          </p:cNvGraphicFramePr>
          <p:nvPr/>
        </p:nvGraphicFramePr>
        <p:xfrm>
          <a:off x="2528252" y="6063615"/>
          <a:ext cx="1098867" cy="366290"/>
        </p:xfrm>
        <a:graphic>
          <a:graphicData uri="http://schemas.openxmlformats.org/presentationml/2006/ole">
            <mc:AlternateContent xmlns:mc="http://schemas.openxmlformats.org/markup-compatibility/2006">
              <mc:Choice xmlns:v="urn:schemas-microsoft-com:vml" Requires="v">
                <p:oleObj name="Equation" r:id="rId5" imgW="609480" imgH="203040" progId="Equation.DSMT4">
                  <p:embed/>
                </p:oleObj>
              </mc:Choice>
              <mc:Fallback>
                <p:oleObj name="Equation" r:id="rId5" imgW="609480" imgH="203040" progId="Equation.DSMT4">
                  <p:embed/>
                  <p:pic>
                    <p:nvPicPr>
                      <p:cNvPr id="5" name="Object 6">
                        <a:extLst>
                          <a:ext uri="{FF2B5EF4-FFF2-40B4-BE49-F238E27FC236}">
                            <a16:creationId xmlns:a16="http://schemas.microsoft.com/office/drawing/2014/main" id="{EC5A9B82-DF0E-4695-897A-6D9D00EABEEB}"/>
                          </a:ext>
                        </a:extLst>
                      </p:cNvPr>
                      <p:cNvPicPr>
                        <a:picLocks noChangeAspect="1" noChangeArrowheads="1"/>
                      </p:cNvPicPr>
                      <p:nvPr/>
                    </p:nvPicPr>
                    <p:blipFill>
                      <a:blip r:embed="rId6"/>
                      <a:srcRect/>
                      <a:stretch>
                        <a:fillRect/>
                      </a:stretch>
                    </p:blipFill>
                    <p:spPr bwMode="auto">
                      <a:xfrm>
                        <a:off x="2528252" y="6063615"/>
                        <a:ext cx="1098867" cy="366290"/>
                      </a:xfrm>
                      <a:prstGeom prst="rect">
                        <a:avLst/>
                      </a:prstGeom>
                      <a:noFill/>
                      <a:ln>
                        <a:noFill/>
                      </a:ln>
                    </p:spPr>
                  </p:pic>
                </p:oleObj>
              </mc:Fallback>
            </mc:AlternateContent>
          </a:graphicData>
        </a:graphic>
      </p:graphicFrame>
      <p:sp>
        <p:nvSpPr>
          <p:cNvPr id="6" name="Content Placeholder 2">
            <a:extLst>
              <a:ext uri="{FF2B5EF4-FFF2-40B4-BE49-F238E27FC236}">
                <a16:creationId xmlns:a16="http://schemas.microsoft.com/office/drawing/2014/main" id="{6A8C7417-17D6-46F7-8827-2DB4E6566CA2}"/>
              </a:ext>
            </a:extLst>
          </p:cNvPr>
          <p:cNvSpPr txBox="1">
            <a:spLocks/>
          </p:cNvSpPr>
          <p:nvPr/>
        </p:nvSpPr>
        <p:spPr bwMode="auto">
          <a:xfrm>
            <a:off x="182880" y="2245360"/>
            <a:ext cx="10891520" cy="84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Next we </a:t>
            </a:r>
            <a:r>
              <a:rPr lang="en-US"/>
              <a:t>take a sample </a:t>
            </a:r>
            <a:r>
              <a:rPr lang="en-US" dirty="0"/>
              <a:t>of “n</a:t>
            </a:r>
            <a:r>
              <a:rPr lang="en-US"/>
              <a:t>” households </a:t>
            </a:r>
            <a:r>
              <a:rPr lang="en-US" dirty="0"/>
              <a:t>and get a sample average, the distribution of our sample means would look like this:</a:t>
            </a:r>
          </a:p>
        </p:txBody>
      </p:sp>
      <p:grpSp>
        <p:nvGrpSpPr>
          <p:cNvPr id="8" name="Group 7">
            <a:extLst>
              <a:ext uri="{FF2B5EF4-FFF2-40B4-BE49-F238E27FC236}">
                <a16:creationId xmlns:a16="http://schemas.microsoft.com/office/drawing/2014/main" id="{694206B6-EBE0-4A55-B364-778C9FB9978A}"/>
              </a:ext>
            </a:extLst>
          </p:cNvPr>
          <p:cNvGrpSpPr>
            <a:grpSpLocks/>
          </p:cNvGrpSpPr>
          <p:nvPr/>
        </p:nvGrpSpPr>
        <p:grpSpPr bwMode="auto">
          <a:xfrm>
            <a:off x="2103120" y="4196080"/>
            <a:ext cx="1910080" cy="1863090"/>
            <a:chOff x="3210560" y="1639147"/>
            <a:chExt cx="5188373" cy="1789369"/>
          </a:xfrm>
          <a:solidFill>
            <a:srgbClr val="FFC000">
              <a:alpha val="65000"/>
            </a:srgbClr>
          </a:solidFill>
        </p:grpSpPr>
        <p:sp>
          <p:nvSpPr>
            <p:cNvPr id="9" name="Freeform: Shape 8">
              <a:extLst>
                <a:ext uri="{FF2B5EF4-FFF2-40B4-BE49-F238E27FC236}">
                  <a16:creationId xmlns:a16="http://schemas.microsoft.com/office/drawing/2014/main" id="{AB13CB58-B110-4C78-9AD0-5023D5AA1880}"/>
                </a:ext>
              </a:extLst>
            </p:cNvPr>
            <p:cNvSpPr/>
            <p:nvPr/>
          </p:nvSpPr>
          <p:spPr>
            <a:xfrm>
              <a:off x="3210560" y="1639147"/>
              <a:ext cx="5188373" cy="1727448"/>
            </a:xfrm>
            <a:custGeom>
              <a:avLst/>
              <a:gdLst>
                <a:gd name="connsiteX0" fmla="*/ 0 w 5188373"/>
                <a:gd name="connsiteY0" fmla="*/ 1727200 h 1727200"/>
                <a:gd name="connsiteX1" fmla="*/ 108373 w 5188373"/>
                <a:gd name="connsiteY1" fmla="*/ 1720426 h 1727200"/>
                <a:gd name="connsiteX2" fmla="*/ 358987 w 5188373"/>
                <a:gd name="connsiteY2" fmla="*/ 1700106 h 1727200"/>
                <a:gd name="connsiteX3" fmla="*/ 433493 w 5188373"/>
                <a:gd name="connsiteY3" fmla="*/ 1652693 h 1727200"/>
                <a:gd name="connsiteX4" fmla="*/ 480907 w 5188373"/>
                <a:gd name="connsiteY4" fmla="*/ 1639146 h 1727200"/>
                <a:gd name="connsiteX5" fmla="*/ 568960 w 5188373"/>
                <a:gd name="connsiteY5" fmla="*/ 1591733 h 1727200"/>
                <a:gd name="connsiteX6" fmla="*/ 609600 w 5188373"/>
                <a:gd name="connsiteY6" fmla="*/ 1564640 h 1727200"/>
                <a:gd name="connsiteX7" fmla="*/ 717973 w 5188373"/>
                <a:gd name="connsiteY7" fmla="*/ 1510453 h 1727200"/>
                <a:gd name="connsiteX8" fmla="*/ 806027 w 5188373"/>
                <a:gd name="connsiteY8" fmla="*/ 1435946 h 1727200"/>
                <a:gd name="connsiteX9" fmla="*/ 833120 w 5188373"/>
                <a:gd name="connsiteY9" fmla="*/ 1429173 h 1727200"/>
                <a:gd name="connsiteX10" fmla="*/ 860213 w 5188373"/>
                <a:gd name="connsiteY10" fmla="*/ 1395306 h 1727200"/>
                <a:gd name="connsiteX11" fmla="*/ 955040 w 5188373"/>
                <a:gd name="connsiteY11" fmla="*/ 1327573 h 1727200"/>
                <a:gd name="connsiteX12" fmla="*/ 1029547 w 5188373"/>
                <a:gd name="connsiteY12" fmla="*/ 1286933 h 1727200"/>
                <a:gd name="connsiteX13" fmla="*/ 1049867 w 5188373"/>
                <a:gd name="connsiteY13" fmla="*/ 1273386 h 1727200"/>
                <a:gd name="connsiteX14" fmla="*/ 1097280 w 5188373"/>
                <a:gd name="connsiteY14" fmla="*/ 1225973 h 1727200"/>
                <a:gd name="connsiteX15" fmla="*/ 1158240 w 5188373"/>
                <a:gd name="connsiteY15" fmla="*/ 1158240 h 1727200"/>
                <a:gd name="connsiteX16" fmla="*/ 1192107 w 5188373"/>
                <a:gd name="connsiteY16" fmla="*/ 1104053 h 1727200"/>
                <a:gd name="connsiteX17" fmla="*/ 1225973 w 5188373"/>
                <a:gd name="connsiteY17" fmla="*/ 1070186 h 1727200"/>
                <a:gd name="connsiteX18" fmla="*/ 1273387 w 5188373"/>
                <a:gd name="connsiteY18" fmla="*/ 1009226 h 1727200"/>
                <a:gd name="connsiteX19" fmla="*/ 1293707 w 5188373"/>
                <a:gd name="connsiteY19" fmla="*/ 988906 h 1727200"/>
                <a:gd name="connsiteX20" fmla="*/ 1327573 w 5188373"/>
                <a:gd name="connsiteY20" fmla="*/ 948266 h 1727200"/>
                <a:gd name="connsiteX21" fmla="*/ 1361440 w 5188373"/>
                <a:gd name="connsiteY21" fmla="*/ 927946 h 1727200"/>
                <a:gd name="connsiteX22" fmla="*/ 1388533 w 5188373"/>
                <a:gd name="connsiteY22" fmla="*/ 907626 h 1727200"/>
                <a:gd name="connsiteX23" fmla="*/ 1435947 w 5188373"/>
                <a:gd name="connsiteY23" fmla="*/ 853440 h 1727200"/>
                <a:gd name="connsiteX24" fmla="*/ 1456267 w 5188373"/>
                <a:gd name="connsiteY24" fmla="*/ 833120 h 1727200"/>
                <a:gd name="connsiteX25" fmla="*/ 1490133 w 5188373"/>
                <a:gd name="connsiteY25" fmla="*/ 772160 h 1727200"/>
                <a:gd name="connsiteX26" fmla="*/ 1524000 w 5188373"/>
                <a:gd name="connsiteY26" fmla="*/ 711200 h 1727200"/>
                <a:gd name="connsiteX27" fmla="*/ 1591733 w 5188373"/>
                <a:gd name="connsiteY27" fmla="*/ 602826 h 1727200"/>
                <a:gd name="connsiteX28" fmla="*/ 1598507 w 5188373"/>
                <a:gd name="connsiteY28" fmla="*/ 568960 h 1727200"/>
                <a:gd name="connsiteX29" fmla="*/ 1625600 w 5188373"/>
                <a:gd name="connsiteY29" fmla="*/ 548640 h 1727200"/>
                <a:gd name="connsiteX30" fmla="*/ 1652693 w 5188373"/>
                <a:gd name="connsiteY30" fmla="*/ 514773 h 1727200"/>
                <a:gd name="connsiteX31" fmla="*/ 1679787 w 5188373"/>
                <a:gd name="connsiteY31" fmla="*/ 501226 h 1727200"/>
                <a:gd name="connsiteX32" fmla="*/ 1706880 w 5188373"/>
                <a:gd name="connsiteY32" fmla="*/ 480906 h 1727200"/>
                <a:gd name="connsiteX33" fmla="*/ 1727200 w 5188373"/>
                <a:gd name="connsiteY33" fmla="*/ 467360 h 1727200"/>
                <a:gd name="connsiteX34" fmla="*/ 1761067 w 5188373"/>
                <a:gd name="connsiteY34" fmla="*/ 433493 h 1727200"/>
                <a:gd name="connsiteX35" fmla="*/ 1788160 w 5188373"/>
                <a:gd name="connsiteY35" fmla="*/ 399626 h 1727200"/>
                <a:gd name="connsiteX36" fmla="*/ 1849120 w 5188373"/>
                <a:gd name="connsiteY36" fmla="*/ 270933 h 1727200"/>
                <a:gd name="connsiteX37" fmla="*/ 1910080 w 5188373"/>
                <a:gd name="connsiteY37" fmla="*/ 203200 h 1727200"/>
                <a:gd name="connsiteX38" fmla="*/ 1950720 w 5188373"/>
                <a:gd name="connsiteY38" fmla="*/ 176106 h 1727200"/>
                <a:gd name="connsiteX39" fmla="*/ 2004907 w 5188373"/>
                <a:gd name="connsiteY39" fmla="*/ 162560 h 1727200"/>
                <a:gd name="connsiteX40" fmla="*/ 2092960 w 5188373"/>
                <a:gd name="connsiteY40" fmla="*/ 121920 h 1727200"/>
                <a:gd name="connsiteX41" fmla="*/ 2153920 w 5188373"/>
                <a:gd name="connsiteY41" fmla="*/ 94826 h 1727200"/>
                <a:gd name="connsiteX42" fmla="*/ 2194560 w 5188373"/>
                <a:gd name="connsiteY42" fmla="*/ 81280 h 1727200"/>
                <a:gd name="connsiteX43" fmla="*/ 2214880 w 5188373"/>
                <a:gd name="connsiteY43" fmla="*/ 67733 h 1727200"/>
                <a:gd name="connsiteX44" fmla="*/ 2241973 w 5188373"/>
                <a:gd name="connsiteY44" fmla="*/ 60960 h 1727200"/>
                <a:gd name="connsiteX45" fmla="*/ 2309707 w 5188373"/>
                <a:gd name="connsiteY45" fmla="*/ 47413 h 1727200"/>
                <a:gd name="connsiteX46" fmla="*/ 2350347 w 5188373"/>
                <a:gd name="connsiteY46" fmla="*/ 20320 h 1727200"/>
                <a:gd name="connsiteX47" fmla="*/ 2397760 w 5188373"/>
                <a:gd name="connsiteY47" fmla="*/ 13546 h 1727200"/>
                <a:gd name="connsiteX48" fmla="*/ 2438400 w 5188373"/>
                <a:gd name="connsiteY48" fmla="*/ 0 h 1727200"/>
                <a:gd name="connsiteX49" fmla="*/ 2702560 w 5188373"/>
                <a:gd name="connsiteY49" fmla="*/ 20320 h 1727200"/>
                <a:gd name="connsiteX50" fmla="*/ 2743200 w 5188373"/>
                <a:gd name="connsiteY50" fmla="*/ 40640 h 1727200"/>
                <a:gd name="connsiteX51" fmla="*/ 2858347 w 5188373"/>
                <a:gd name="connsiteY51" fmla="*/ 81280 h 1727200"/>
                <a:gd name="connsiteX52" fmla="*/ 2939627 w 5188373"/>
                <a:gd name="connsiteY52" fmla="*/ 135466 h 1727200"/>
                <a:gd name="connsiteX53" fmla="*/ 2973493 w 5188373"/>
                <a:gd name="connsiteY53" fmla="*/ 169333 h 1727200"/>
                <a:gd name="connsiteX54" fmla="*/ 2993813 w 5188373"/>
                <a:gd name="connsiteY54" fmla="*/ 196426 h 1727200"/>
                <a:gd name="connsiteX55" fmla="*/ 3020907 w 5188373"/>
                <a:gd name="connsiteY55" fmla="*/ 223520 h 1727200"/>
                <a:gd name="connsiteX56" fmla="*/ 3054773 w 5188373"/>
                <a:gd name="connsiteY56" fmla="*/ 291253 h 1727200"/>
                <a:gd name="connsiteX57" fmla="*/ 3068320 w 5188373"/>
                <a:gd name="connsiteY57" fmla="*/ 325120 h 1727200"/>
                <a:gd name="connsiteX58" fmla="*/ 3129280 w 5188373"/>
                <a:gd name="connsiteY58" fmla="*/ 372533 h 1727200"/>
                <a:gd name="connsiteX59" fmla="*/ 3176693 w 5188373"/>
                <a:gd name="connsiteY59" fmla="*/ 419946 h 1727200"/>
                <a:gd name="connsiteX60" fmla="*/ 3197013 w 5188373"/>
                <a:gd name="connsiteY60" fmla="*/ 447040 h 1727200"/>
                <a:gd name="connsiteX61" fmla="*/ 3230880 w 5188373"/>
                <a:gd name="connsiteY61" fmla="*/ 460586 h 1727200"/>
                <a:gd name="connsiteX62" fmla="*/ 3278293 w 5188373"/>
                <a:gd name="connsiteY62" fmla="*/ 508000 h 1727200"/>
                <a:gd name="connsiteX63" fmla="*/ 3325707 w 5188373"/>
                <a:gd name="connsiteY63" fmla="*/ 555413 h 1727200"/>
                <a:gd name="connsiteX64" fmla="*/ 3346027 w 5188373"/>
                <a:gd name="connsiteY64" fmla="*/ 582506 h 1727200"/>
                <a:gd name="connsiteX65" fmla="*/ 3366347 w 5188373"/>
                <a:gd name="connsiteY65" fmla="*/ 602826 h 1727200"/>
                <a:gd name="connsiteX66" fmla="*/ 3386667 w 5188373"/>
                <a:gd name="connsiteY66" fmla="*/ 636693 h 1727200"/>
                <a:gd name="connsiteX67" fmla="*/ 3467947 w 5188373"/>
                <a:gd name="connsiteY67" fmla="*/ 738293 h 1727200"/>
                <a:gd name="connsiteX68" fmla="*/ 3522133 w 5188373"/>
                <a:gd name="connsiteY68" fmla="*/ 799253 h 1727200"/>
                <a:gd name="connsiteX69" fmla="*/ 3535680 w 5188373"/>
                <a:gd name="connsiteY69" fmla="*/ 819573 h 1727200"/>
                <a:gd name="connsiteX70" fmla="*/ 3569547 w 5188373"/>
                <a:gd name="connsiteY70" fmla="*/ 839893 h 1727200"/>
                <a:gd name="connsiteX71" fmla="*/ 3589867 w 5188373"/>
                <a:gd name="connsiteY71" fmla="*/ 860213 h 1727200"/>
                <a:gd name="connsiteX72" fmla="*/ 3637280 w 5188373"/>
                <a:gd name="connsiteY72" fmla="*/ 887306 h 1727200"/>
                <a:gd name="connsiteX73" fmla="*/ 3657600 w 5188373"/>
                <a:gd name="connsiteY73" fmla="*/ 921173 h 1727200"/>
                <a:gd name="connsiteX74" fmla="*/ 3711787 w 5188373"/>
                <a:gd name="connsiteY74" fmla="*/ 968586 h 1727200"/>
                <a:gd name="connsiteX75" fmla="*/ 3752427 w 5188373"/>
                <a:gd name="connsiteY75" fmla="*/ 1036320 h 1727200"/>
                <a:gd name="connsiteX76" fmla="*/ 3765973 w 5188373"/>
                <a:gd name="connsiteY76" fmla="*/ 1056640 h 1727200"/>
                <a:gd name="connsiteX77" fmla="*/ 3779520 w 5188373"/>
                <a:gd name="connsiteY77" fmla="*/ 1083733 h 1727200"/>
                <a:gd name="connsiteX78" fmla="*/ 3799840 w 5188373"/>
                <a:gd name="connsiteY78" fmla="*/ 1117600 h 1727200"/>
                <a:gd name="connsiteX79" fmla="*/ 3826933 w 5188373"/>
                <a:gd name="connsiteY79" fmla="*/ 1131146 h 1727200"/>
                <a:gd name="connsiteX80" fmla="*/ 3854027 w 5188373"/>
                <a:gd name="connsiteY80" fmla="*/ 1151466 h 1727200"/>
                <a:gd name="connsiteX81" fmla="*/ 3908213 w 5188373"/>
                <a:gd name="connsiteY81" fmla="*/ 1185333 h 1727200"/>
                <a:gd name="connsiteX82" fmla="*/ 3928533 w 5188373"/>
                <a:gd name="connsiteY82" fmla="*/ 1212426 h 1727200"/>
                <a:gd name="connsiteX83" fmla="*/ 3948853 w 5188373"/>
                <a:gd name="connsiteY83" fmla="*/ 1219200 h 1727200"/>
                <a:gd name="connsiteX84" fmla="*/ 3982720 w 5188373"/>
                <a:gd name="connsiteY84" fmla="*/ 1246293 h 1727200"/>
                <a:gd name="connsiteX85" fmla="*/ 4016587 w 5188373"/>
                <a:gd name="connsiteY85" fmla="*/ 1259840 h 1727200"/>
                <a:gd name="connsiteX86" fmla="*/ 4043680 w 5188373"/>
                <a:gd name="connsiteY86" fmla="*/ 1280160 h 1727200"/>
                <a:gd name="connsiteX87" fmla="*/ 4097867 w 5188373"/>
                <a:gd name="connsiteY87" fmla="*/ 1307253 h 1727200"/>
                <a:gd name="connsiteX88" fmla="*/ 4138507 w 5188373"/>
                <a:gd name="connsiteY88" fmla="*/ 1347893 h 1727200"/>
                <a:gd name="connsiteX89" fmla="*/ 4179147 w 5188373"/>
                <a:gd name="connsiteY89" fmla="*/ 1388533 h 1727200"/>
                <a:gd name="connsiteX90" fmla="*/ 4213013 w 5188373"/>
                <a:gd name="connsiteY90" fmla="*/ 1415626 h 1727200"/>
                <a:gd name="connsiteX91" fmla="*/ 4233333 w 5188373"/>
                <a:gd name="connsiteY91" fmla="*/ 1429173 h 1727200"/>
                <a:gd name="connsiteX92" fmla="*/ 4260427 w 5188373"/>
                <a:gd name="connsiteY92" fmla="*/ 1449493 h 1727200"/>
                <a:gd name="connsiteX93" fmla="*/ 4294293 w 5188373"/>
                <a:gd name="connsiteY93" fmla="*/ 1456266 h 1727200"/>
                <a:gd name="connsiteX94" fmla="*/ 4348480 w 5188373"/>
                <a:gd name="connsiteY94" fmla="*/ 1496906 h 1727200"/>
                <a:gd name="connsiteX95" fmla="*/ 4402667 w 5188373"/>
                <a:gd name="connsiteY95" fmla="*/ 1530773 h 1727200"/>
                <a:gd name="connsiteX96" fmla="*/ 4436533 w 5188373"/>
                <a:gd name="connsiteY96" fmla="*/ 1551093 h 1727200"/>
                <a:gd name="connsiteX97" fmla="*/ 4470400 w 5188373"/>
                <a:gd name="connsiteY97" fmla="*/ 1557866 h 1727200"/>
                <a:gd name="connsiteX98" fmla="*/ 4524587 w 5188373"/>
                <a:gd name="connsiteY98" fmla="*/ 1591733 h 1727200"/>
                <a:gd name="connsiteX99" fmla="*/ 4585547 w 5188373"/>
                <a:gd name="connsiteY99" fmla="*/ 1618826 h 1727200"/>
                <a:gd name="connsiteX100" fmla="*/ 4727787 w 5188373"/>
                <a:gd name="connsiteY100" fmla="*/ 1666240 h 1727200"/>
                <a:gd name="connsiteX101" fmla="*/ 4761653 w 5188373"/>
                <a:gd name="connsiteY101" fmla="*/ 1673013 h 1727200"/>
                <a:gd name="connsiteX102" fmla="*/ 4836160 w 5188373"/>
                <a:gd name="connsiteY102" fmla="*/ 1679786 h 1727200"/>
                <a:gd name="connsiteX103" fmla="*/ 4863253 w 5188373"/>
                <a:gd name="connsiteY103" fmla="*/ 1693333 h 1727200"/>
                <a:gd name="connsiteX104" fmla="*/ 5134187 w 5188373"/>
                <a:gd name="connsiteY104" fmla="*/ 1700106 h 1727200"/>
                <a:gd name="connsiteX105" fmla="*/ 5188373 w 5188373"/>
                <a:gd name="connsiteY105" fmla="*/ 170688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88373" h="1727200">
                  <a:moveTo>
                    <a:pt x="0" y="1727200"/>
                  </a:moveTo>
                  <a:lnTo>
                    <a:pt x="108373" y="1720426"/>
                  </a:lnTo>
                  <a:lnTo>
                    <a:pt x="358987" y="1700106"/>
                  </a:lnTo>
                  <a:cubicBezTo>
                    <a:pt x="480306" y="1659668"/>
                    <a:pt x="316262" y="1721079"/>
                    <a:pt x="433493" y="1652693"/>
                  </a:cubicBezTo>
                  <a:cubicBezTo>
                    <a:pt x="447691" y="1644411"/>
                    <a:pt x="465102" y="1643662"/>
                    <a:pt x="480907" y="1639146"/>
                  </a:cubicBezTo>
                  <a:cubicBezTo>
                    <a:pt x="586480" y="1568765"/>
                    <a:pt x="453116" y="1654111"/>
                    <a:pt x="568960" y="1591733"/>
                  </a:cubicBezTo>
                  <a:cubicBezTo>
                    <a:pt x="583295" y="1584014"/>
                    <a:pt x="595038" y="1571921"/>
                    <a:pt x="609600" y="1564640"/>
                  </a:cubicBezTo>
                  <a:cubicBezTo>
                    <a:pt x="662394" y="1538243"/>
                    <a:pt x="661643" y="1566780"/>
                    <a:pt x="717973" y="1510453"/>
                  </a:cubicBezTo>
                  <a:cubicBezTo>
                    <a:pt x="738465" y="1489962"/>
                    <a:pt x="784981" y="1441207"/>
                    <a:pt x="806027" y="1435946"/>
                  </a:cubicBezTo>
                  <a:lnTo>
                    <a:pt x="833120" y="1429173"/>
                  </a:lnTo>
                  <a:cubicBezTo>
                    <a:pt x="842151" y="1417884"/>
                    <a:pt x="849990" y="1405529"/>
                    <a:pt x="860213" y="1395306"/>
                  </a:cubicBezTo>
                  <a:cubicBezTo>
                    <a:pt x="887891" y="1367628"/>
                    <a:pt x="921322" y="1346840"/>
                    <a:pt x="955040" y="1327573"/>
                  </a:cubicBezTo>
                  <a:cubicBezTo>
                    <a:pt x="1052180" y="1272064"/>
                    <a:pt x="943816" y="1340515"/>
                    <a:pt x="1029547" y="1286933"/>
                  </a:cubicBezTo>
                  <a:cubicBezTo>
                    <a:pt x="1036450" y="1282618"/>
                    <a:pt x="1043816" y="1278832"/>
                    <a:pt x="1049867" y="1273386"/>
                  </a:cubicBezTo>
                  <a:cubicBezTo>
                    <a:pt x="1066480" y="1258434"/>
                    <a:pt x="1081476" y="1241777"/>
                    <a:pt x="1097280" y="1225973"/>
                  </a:cubicBezTo>
                  <a:cubicBezTo>
                    <a:pt x="1121616" y="1201637"/>
                    <a:pt x="1137219" y="1187669"/>
                    <a:pt x="1158240" y="1158240"/>
                  </a:cubicBezTo>
                  <a:cubicBezTo>
                    <a:pt x="1170620" y="1140908"/>
                    <a:pt x="1179120" y="1120936"/>
                    <a:pt x="1192107" y="1104053"/>
                  </a:cubicBezTo>
                  <a:cubicBezTo>
                    <a:pt x="1201841" y="1091399"/>
                    <a:pt x="1215583" y="1082307"/>
                    <a:pt x="1225973" y="1070186"/>
                  </a:cubicBezTo>
                  <a:cubicBezTo>
                    <a:pt x="1242726" y="1050641"/>
                    <a:pt x="1255184" y="1027429"/>
                    <a:pt x="1273387" y="1009226"/>
                  </a:cubicBezTo>
                  <a:cubicBezTo>
                    <a:pt x="1280160" y="1002453"/>
                    <a:pt x="1287343" y="996065"/>
                    <a:pt x="1293707" y="988906"/>
                  </a:cubicBezTo>
                  <a:cubicBezTo>
                    <a:pt x="1305422" y="975726"/>
                    <a:pt x="1314466" y="960062"/>
                    <a:pt x="1327573" y="948266"/>
                  </a:cubicBezTo>
                  <a:cubicBezTo>
                    <a:pt x="1337359" y="939459"/>
                    <a:pt x="1350486" y="935249"/>
                    <a:pt x="1361440" y="927946"/>
                  </a:cubicBezTo>
                  <a:cubicBezTo>
                    <a:pt x="1370833" y="921684"/>
                    <a:pt x="1379962" y="914973"/>
                    <a:pt x="1388533" y="907626"/>
                  </a:cubicBezTo>
                  <a:cubicBezTo>
                    <a:pt x="1412021" y="887493"/>
                    <a:pt x="1413516" y="879075"/>
                    <a:pt x="1435947" y="853440"/>
                  </a:cubicBezTo>
                  <a:cubicBezTo>
                    <a:pt x="1442255" y="846231"/>
                    <a:pt x="1450520" y="840783"/>
                    <a:pt x="1456267" y="833120"/>
                  </a:cubicBezTo>
                  <a:cubicBezTo>
                    <a:pt x="1472459" y="811531"/>
                    <a:pt x="1477850" y="794971"/>
                    <a:pt x="1490133" y="772160"/>
                  </a:cubicBezTo>
                  <a:cubicBezTo>
                    <a:pt x="1501154" y="751693"/>
                    <a:pt x="1511680" y="730912"/>
                    <a:pt x="1524000" y="711200"/>
                  </a:cubicBezTo>
                  <a:cubicBezTo>
                    <a:pt x="1618743" y="559611"/>
                    <a:pt x="1491747" y="782804"/>
                    <a:pt x="1591733" y="602826"/>
                  </a:cubicBezTo>
                  <a:cubicBezTo>
                    <a:pt x="1593991" y="591537"/>
                    <a:pt x="1592405" y="578722"/>
                    <a:pt x="1598507" y="568960"/>
                  </a:cubicBezTo>
                  <a:cubicBezTo>
                    <a:pt x="1604490" y="559387"/>
                    <a:pt x="1617618" y="556622"/>
                    <a:pt x="1625600" y="548640"/>
                  </a:cubicBezTo>
                  <a:cubicBezTo>
                    <a:pt x="1635822" y="538417"/>
                    <a:pt x="1641813" y="524293"/>
                    <a:pt x="1652693" y="514773"/>
                  </a:cubicBezTo>
                  <a:cubicBezTo>
                    <a:pt x="1660292" y="508124"/>
                    <a:pt x="1671224" y="506578"/>
                    <a:pt x="1679787" y="501226"/>
                  </a:cubicBezTo>
                  <a:cubicBezTo>
                    <a:pt x="1689360" y="495243"/>
                    <a:pt x="1697694" y="487467"/>
                    <a:pt x="1706880" y="480906"/>
                  </a:cubicBezTo>
                  <a:cubicBezTo>
                    <a:pt x="1713504" y="476175"/>
                    <a:pt x="1720427" y="471875"/>
                    <a:pt x="1727200" y="467360"/>
                  </a:cubicBezTo>
                  <a:cubicBezTo>
                    <a:pt x="1741343" y="424928"/>
                    <a:pt x="1721679" y="467958"/>
                    <a:pt x="1761067" y="433493"/>
                  </a:cubicBezTo>
                  <a:cubicBezTo>
                    <a:pt x="1771947" y="423973"/>
                    <a:pt x="1780141" y="411655"/>
                    <a:pt x="1788160" y="399626"/>
                  </a:cubicBezTo>
                  <a:cubicBezTo>
                    <a:pt x="1835464" y="328670"/>
                    <a:pt x="1799144" y="365886"/>
                    <a:pt x="1849120" y="270933"/>
                  </a:cubicBezTo>
                  <a:cubicBezTo>
                    <a:pt x="1869647" y="231932"/>
                    <a:pt x="1879017" y="224945"/>
                    <a:pt x="1910080" y="203200"/>
                  </a:cubicBezTo>
                  <a:cubicBezTo>
                    <a:pt x="1923418" y="193863"/>
                    <a:pt x="1935755" y="182519"/>
                    <a:pt x="1950720" y="176106"/>
                  </a:cubicBezTo>
                  <a:cubicBezTo>
                    <a:pt x="1967833" y="168772"/>
                    <a:pt x="1986845" y="167075"/>
                    <a:pt x="2004907" y="162560"/>
                  </a:cubicBezTo>
                  <a:cubicBezTo>
                    <a:pt x="2065508" y="114077"/>
                    <a:pt x="2009040" y="151539"/>
                    <a:pt x="2092960" y="121920"/>
                  </a:cubicBezTo>
                  <a:cubicBezTo>
                    <a:pt x="2113929" y="114519"/>
                    <a:pt x="2133274" y="103084"/>
                    <a:pt x="2153920" y="94826"/>
                  </a:cubicBezTo>
                  <a:cubicBezTo>
                    <a:pt x="2167178" y="89523"/>
                    <a:pt x="2181013" y="85795"/>
                    <a:pt x="2194560" y="81280"/>
                  </a:cubicBezTo>
                  <a:cubicBezTo>
                    <a:pt x="2201333" y="76764"/>
                    <a:pt x="2207398" y="70940"/>
                    <a:pt x="2214880" y="67733"/>
                  </a:cubicBezTo>
                  <a:cubicBezTo>
                    <a:pt x="2223436" y="64066"/>
                    <a:pt x="2232871" y="62910"/>
                    <a:pt x="2241973" y="60960"/>
                  </a:cubicBezTo>
                  <a:cubicBezTo>
                    <a:pt x="2264487" y="56136"/>
                    <a:pt x="2287129" y="51929"/>
                    <a:pt x="2309707" y="47413"/>
                  </a:cubicBezTo>
                  <a:cubicBezTo>
                    <a:pt x="2323254" y="38382"/>
                    <a:pt x="2335151" y="26165"/>
                    <a:pt x="2350347" y="20320"/>
                  </a:cubicBezTo>
                  <a:cubicBezTo>
                    <a:pt x="2365248" y="14589"/>
                    <a:pt x="2382204" y="17136"/>
                    <a:pt x="2397760" y="13546"/>
                  </a:cubicBezTo>
                  <a:cubicBezTo>
                    <a:pt x="2411674" y="10335"/>
                    <a:pt x="2424853" y="4515"/>
                    <a:pt x="2438400" y="0"/>
                  </a:cubicBezTo>
                  <a:cubicBezTo>
                    <a:pt x="2526453" y="6773"/>
                    <a:pt x="2615021" y="8648"/>
                    <a:pt x="2702560" y="20320"/>
                  </a:cubicBezTo>
                  <a:cubicBezTo>
                    <a:pt x="2717573" y="22322"/>
                    <a:pt x="2729279" y="34674"/>
                    <a:pt x="2743200" y="40640"/>
                  </a:cubicBezTo>
                  <a:cubicBezTo>
                    <a:pt x="2775680" y="54560"/>
                    <a:pt x="2825457" y="70317"/>
                    <a:pt x="2858347" y="81280"/>
                  </a:cubicBezTo>
                  <a:cubicBezTo>
                    <a:pt x="2920611" y="127978"/>
                    <a:pt x="2892339" y="111824"/>
                    <a:pt x="2939627" y="135466"/>
                  </a:cubicBezTo>
                  <a:cubicBezTo>
                    <a:pt x="2975747" y="189648"/>
                    <a:pt x="2928341" y="124181"/>
                    <a:pt x="2973493" y="169333"/>
                  </a:cubicBezTo>
                  <a:cubicBezTo>
                    <a:pt x="2981475" y="177315"/>
                    <a:pt x="2986379" y="187930"/>
                    <a:pt x="2993813" y="196426"/>
                  </a:cubicBezTo>
                  <a:cubicBezTo>
                    <a:pt x="3002224" y="206038"/>
                    <a:pt x="3011876" y="214489"/>
                    <a:pt x="3020907" y="223520"/>
                  </a:cubicBezTo>
                  <a:cubicBezTo>
                    <a:pt x="3055701" y="310507"/>
                    <a:pt x="3010484" y="202676"/>
                    <a:pt x="3054773" y="291253"/>
                  </a:cubicBezTo>
                  <a:cubicBezTo>
                    <a:pt x="3060211" y="302128"/>
                    <a:pt x="3060104" y="316157"/>
                    <a:pt x="3068320" y="325120"/>
                  </a:cubicBezTo>
                  <a:cubicBezTo>
                    <a:pt x="3085715" y="344096"/>
                    <a:pt x="3111077" y="354330"/>
                    <a:pt x="3129280" y="372533"/>
                  </a:cubicBezTo>
                  <a:cubicBezTo>
                    <a:pt x="3145084" y="388337"/>
                    <a:pt x="3163283" y="402065"/>
                    <a:pt x="3176693" y="419946"/>
                  </a:cubicBezTo>
                  <a:cubicBezTo>
                    <a:pt x="3183466" y="428977"/>
                    <a:pt x="3187982" y="440267"/>
                    <a:pt x="3197013" y="447040"/>
                  </a:cubicBezTo>
                  <a:cubicBezTo>
                    <a:pt x="3206740" y="454335"/>
                    <a:pt x="3219591" y="456071"/>
                    <a:pt x="3230880" y="460586"/>
                  </a:cubicBezTo>
                  <a:cubicBezTo>
                    <a:pt x="3318989" y="531075"/>
                    <a:pt x="3229765" y="454080"/>
                    <a:pt x="3278293" y="508000"/>
                  </a:cubicBezTo>
                  <a:cubicBezTo>
                    <a:pt x="3293245" y="524613"/>
                    <a:pt x="3309902" y="539609"/>
                    <a:pt x="3325707" y="555413"/>
                  </a:cubicBezTo>
                  <a:cubicBezTo>
                    <a:pt x="3333689" y="563395"/>
                    <a:pt x="3338680" y="573935"/>
                    <a:pt x="3346027" y="582506"/>
                  </a:cubicBezTo>
                  <a:cubicBezTo>
                    <a:pt x="3352261" y="589779"/>
                    <a:pt x="3360600" y="595163"/>
                    <a:pt x="3366347" y="602826"/>
                  </a:cubicBezTo>
                  <a:cubicBezTo>
                    <a:pt x="3374246" y="613358"/>
                    <a:pt x="3379015" y="625980"/>
                    <a:pt x="3386667" y="636693"/>
                  </a:cubicBezTo>
                  <a:cubicBezTo>
                    <a:pt x="3492037" y="784212"/>
                    <a:pt x="3385315" y="628118"/>
                    <a:pt x="3467947" y="738293"/>
                  </a:cubicBezTo>
                  <a:cubicBezTo>
                    <a:pt x="3520041" y="807750"/>
                    <a:pt x="3448897" y="715553"/>
                    <a:pt x="3522133" y="799253"/>
                  </a:cubicBezTo>
                  <a:cubicBezTo>
                    <a:pt x="3527494" y="805379"/>
                    <a:pt x="3529499" y="814275"/>
                    <a:pt x="3535680" y="819573"/>
                  </a:cubicBezTo>
                  <a:cubicBezTo>
                    <a:pt x="3545676" y="828141"/>
                    <a:pt x="3559015" y="831994"/>
                    <a:pt x="3569547" y="839893"/>
                  </a:cubicBezTo>
                  <a:cubicBezTo>
                    <a:pt x="3577210" y="845640"/>
                    <a:pt x="3582020" y="854720"/>
                    <a:pt x="3589867" y="860213"/>
                  </a:cubicBezTo>
                  <a:cubicBezTo>
                    <a:pt x="3604779" y="870652"/>
                    <a:pt x="3621476" y="878275"/>
                    <a:pt x="3637280" y="887306"/>
                  </a:cubicBezTo>
                  <a:cubicBezTo>
                    <a:pt x="3644053" y="898595"/>
                    <a:pt x="3649517" y="910781"/>
                    <a:pt x="3657600" y="921173"/>
                  </a:cubicBezTo>
                  <a:cubicBezTo>
                    <a:pt x="3673969" y="942219"/>
                    <a:pt x="3691010" y="953004"/>
                    <a:pt x="3711787" y="968586"/>
                  </a:cubicBezTo>
                  <a:cubicBezTo>
                    <a:pt x="3725334" y="991164"/>
                    <a:pt x="3738628" y="1013896"/>
                    <a:pt x="3752427" y="1036320"/>
                  </a:cubicBezTo>
                  <a:cubicBezTo>
                    <a:pt x="3756693" y="1043253"/>
                    <a:pt x="3762332" y="1049359"/>
                    <a:pt x="3765973" y="1056640"/>
                  </a:cubicBezTo>
                  <a:cubicBezTo>
                    <a:pt x="3770489" y="1065671"/>
                    <a:pt x="3774616" y="1074907"/>
                    <a:pt x="3779520" y="1083733"/>
                  </a:cubicBezTo>
                  <a:cubicBezTo>
                    <a:pt x="3785914" y="1095241"/>
                    <a:pt x="3790531" y="1108291"/>
                    <a:pt x="3799840" y="1117600"/>
                  </a:cubicBezTo>
                  <a:cubicBezTo>
                    <a:pt x="3806980" y="1124740"/>
                    <a:pt x="3818371" y="1125795"/>
                    <a:pt x="3826933" y="1131146"/>
                  </a:cubicBezTo>
                  <a:cubicBezTo>
                    <a:pt x="3836506" y="1137129"/>
                    <a:pt x="3845531" y="1144032"/>
                    <a:pt x="3854027" y="1151466"/>
                  </a:cubicBezTo>
                  <a:cubicBezTo>
                    <a:pt x="3894439" y="1186827"/>
                    <a:pt x="3863819" y="1174235"/>
                    <a:pt x="3908213" y="1185333"/>
                  </a:cubicBezTo>
                  <a:cubicBezTo>
                    <a:pt x="3914986" y="1194364"/>
                    <a:pt x="3919861" y="1205199"/>
                    <a:pt x="3928533" y="1212426"/>
                  </a:cubicBezTo>
                  <a:cubicBezTo>
                    <a:pt x="3934018" y="1216997"/>
                    <a:pt x="3942798" y="1215416"/>
                    <a:pt x="3948853" y="1219200"/>
                  </a:cubicBezTo>
                  <a:cubicBezTo>
                    <a:pt x="3961112" y="1226862"/>
                    <a:pt x="3970323" y="1238855"/>
                    <a:pt x="3982720" y="1246293"/>
                  </a:cubicBezTo>
                  <a:cubicBezTo>
                    <a:pt x="3993146" y="1252549"/>
                    <a:pt x="4005958" y="1253935"/>
                    <a:pt x="4016587" y="1259840"/>
                  </a:cubicBezTo>
                  <a:cubicBezTo>
                    <a:pt x="4026455" y="1265322"/>
                    <a:pt x="4033929" y="1274472"/>
                    <a:pt x="4043680" y="1280160"/>
                  </a:cubicBezTo>
                  <a:cubicBezTo>
                    <a:pt x="4061123" y="1290335"/>
                    <a:pt x="4083588" y="1292974"/>
                    <a:pt x="4097867" y="1307253"/>
                  </a:cubicBezTo>
                  <a:cubicBezTo>
                    <a:pt x="4111414" y="1320800"/>
                    <a:pt x="4127012" y="1332567"/>
                    <a:pt x="4138507" y="1347893"/>
                  </a:cubicBezTo>
                  <a:cubicBezTo>
                    <a:pt x="4163711" y="1381498"/>
                    <a:pt x="4149434" y="1368724"/>
                    <a:pt x="4179147" y="1388533"/>
                  </a:cubicBezTo>
                  <a:cubicBezTo>
                    <a:pt x="4201982" y="1422788"/>
                    <a:pt x="4180296" y="1399268"/>
                    <a:pt x="4213013" y="1415626"/>
                  </a:cubicBezTo>
                  <a:cubicBezTo>
                    <a:pt x="4220294" y="1419267"/>
                    <a:pt x="4226709" y="1424441"/>
                    <a:pt x="4233333" y="1429173"/>
                  </a:cubicBezTo>
                  <a:cubicBezTo>
                    <a:pt x="4242519" y="1435735"/>
                    <a:pt x="4250111" y="1444908"/>
                    <a:pt x="4260427" y="1449493"/>
                  </a:cubicBezTo>
                  <a:cubicBezTo>
                    <a:pt x="4270947" y="1454169"/>
                    <a:pt x="4283004" y="1454008"/>
                    <a:pt x="4294293" y="1456266"/>
                  </a:cubicBezTo>
                  <a:cubicBezTo>
                    <a:pt x="4326849" y="1499676"/>
                    <a:pt x="4298809" y="1472071"/>
                    <a:pt x="4348480" y="1496906"/>
                  </a:cubicBezTo>
                  <a:cubicBezTo>
                    <a:pt x="4373510" y="1509421"/>
                    <a:pt x="4381174" y="1517339"/>
                    <a:pt x="4402667" y="1530773"/>
                  </a:cubicBezTo>
                  <a:cubicBezTo>
                    <a:pt x="4413831" y="1537750"/>
                    <a:pt x="4424310" y="1546204"/>
                    <a:pt x="4436533" y="1551093"/>
                  </a:cubicBezTo>
                  <a:cubicBezTo>
                    <a:pt x="4447222" y="1555369"/>
                    <a:pt x="4459111" y="1555608"/>
                    <a:pt x="4470400" y="1557866"/>
                  </a:cubicBezTo>
                  <a:cubicBezTo>
                    <a:pt x="4548132" y="1620052"/>
                    <a:pt x="4471642" y="1565261"/>
                    <a:pt x="4524587" y="1591733"/>
                  </a:cubicBezTo>
                  <a:cubicBezTo>
                    <a:pt x="4583176" y="1621027"/>
                    <a:pt x="4533844" y="1605901"/>
                    <a:pt x="4585547" y="1618826"/>
                  </a:cubicBezTo>
                  <a:cubicBezTo>
                    <a:pt x="4669128" y="1674547"/>
                    <a:pt x="4622170" y="1657438"/>
                    <a:pt x="4727787" y="1666240"/>
                  </a:cubicBezTo>
                  <a:cubicBezTo>
                    <a:pt x="4739076" y="1668498"/>
                    <a:pt x="4750230" y="1671585"/>
                    <a:pt x="4761653" y="1673013"/>
                  </a:cubicBezTo>
                  <a:cubicBezTo>
                    <a:pt x="4786399" y="1676106"/>
                    <a:pt x="4811706" y="1674895"/>
                    <a:pt x="4836160" y="1679786"/>
                  </a:cubicBezTo>
                  <a:cubicBezTo>
                    <a:pt x="4846061" y="1681766"/>
                    <a:pt x="4853179" y="1692646"/>
                    <a:pt x="4863253" y="1693333"/>
                  </a:cubicBezTo>
                  <a:cubicBezTo>
                    <a:pt x="4953383" y="1699478"/>
                    <a:pt x="5043876" y="1697848"/>
                    <a:pt x="5134187" y="1700106"/>
                  </a:cubicBezTo>
                  <a:cubicBezTo>
                    <a:pt x="5174695" y="1708209"/>
                    <a:pt x="5156541" y="1706880"/>
                    <a:pt x="5188373" y="1706880"/>
                  </a:cubicBezTo>
                </a:path>
              </a:pathLst>
            </a:custGeom>
            <a:grp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7C8251BD-7DF9-4278-978A-96688F54C8BB}"/>
                </a:ext>
              </a:extLst>
            </p:cNvPr>
            <p:cNvCxnSpPr>
              <a:cxnSpLocks/>
            </p:cNvCxnSpPr>
            <p:nvPr/>
          </p:nvCxnSpPr>
          <p:spPr>
            <a:xfrm>
              <a:off x="5688850" y="1639147"/>
              <a:ext cx="6351" cy="1789369"/>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1" name="Object 6">
            <a:extLst>
              <a:ext uri="{FF2B5EF4-FFF2-40B4-BE49-F238E27FC236}">
                <a16:creationId xmlns:a16="http://schemas.microsoft.com/office/drawing/2014/main" id="{CF65E974-590C-4DA6-BFF1-4B534AEA1793}"/>
              </a:ext>
            </a:extLst>
          </p:cNvPr>
          <p:cNvGraphicFramePr>
            <a:graphicFrameLocks noChangeAspect="1"/>
          </p:cNvGraphicFramePr>
          <p:nvPr/>
        </p:nvGraphicFramePr>
        <p:xfrm>
          <a:off x="2403475" y="6425564"/>
          <a:ext cx="1324608" cy="473075"/>
        </p:xfrm>
        <a:graphic>
          <a:graphicData uri="http://schemas.openxmlformats.org/presentationml/2006/ole">
            <mc:AlternateContent xmlns:mc="http://schemas.openxmlformats.org/markup-compatibility/2006">
              <mc:Choice xmlns:v="urn:schemas-microsoft-com:vml" Requires="v">
                <p:oleObj name="Equation" r:id="rId7" imgW="672840" imgH="241200" progId="Equation.DSMT4">
                  <p:embed/>
                </p:oleObj>
              </mc:Choice>
              <mc:Fallback>
                <p:oleObj name="Equation" r:id="rId7" imgW="672840" imgH="241200" progId="Equation.DSMT4">
                  <p:embed/>
                  <p:pic>
                    <p:nvPicPr>
                      <p:cNvPr id="11" name="Object 6">
                        <a:extLst>
                          <a:ext uri="{FF2B5EF4-FFF2-40B4-BE49-F238E27FC236}">
                            <a16:creationId xmlns:a16="http://schemas.microsoft.com/office/drawing/2014/main" id="{CF65E974-590C-4DA6-BFF1-4B534AEA1793}"/>
                          </a:ext>
                        </a:extLst>
                      </p:cNvPr>
                      <p:cNvPicPr>
                        <a:picLocks noChangeAspect="1" noChangeArrowheads="1"/>
                      </p:cNvPicPr>
                      <p:nvPr/>
                    </p:nvPicPr>
                    <p:blipFill>
                      <a:blip r:embed="rId8"/>
                      <a:srcRect/>
                      <a:stretch>
                        <a:fillRect/>
                      </a:stretch>
                    </p:blipFill>
                    <p:spPr bwMode="auto">
                      <a:xfrm>
                        <a:off x="2403475" y="6425564"/>
                        <a:ext cx="1324608" cy="473075"/>
                      </a:xfrm>
                      <a:prstGeom prst="rect">
                        <a:avLst/>
                      </a:prstGeom>
                      <a:noFill/>
                      <a:ln>
                        <a:noFill/>
                      </a:ln>
                    </p:spPr>
                  </p:pic>
                </p:oleObj>
              </mc:Fallback>
            </mc:AlternateContent>
          </a:graphicData>
        </a:graphic>
      </p:graphicFrame>
      <p:sp>
        <p:nvSpPr>
          <p:cNvPr id="12" name="Content Placeholder 2">
            <a:extLst>
              <a:ext uri="{FF2B5EF4-FFF2-40B4-BE49-F238E27FC236}">
                <a16:creationId xmlns:a16="http://schemas.microsoft.com/office/drawing/2014/main" id="{EF633550-13C2-4C04-80E4-4309EEA9F630}"/>
              </a:ext>
            </a:extLst>
          </p:cNvPr>
          <p:cNvSpPr txBox="1">
            <a:spLocks/>
          </p:cNvSpPr>
          <p:nvPr/>
        </p:nvSpPr>
        <p:spPr bwMode="auto">
          <a:xfrm>
            <a:off x="782320" y="3121979"/>
            <a:ext cx="7355840" cy="56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95% of our samples would fall in this range:</a:t>
            </a:r>
          </a:p>
        </p:txBody>
      </p:sp>
      <p:cxnSp>
        <p:nvCxnSpPr>
          <p:cNvPr id="14" name="Straight Connector 13">
            <a:extLst>
              <a:ext uri="{FF2B5EF4-FFF2-40B4-BE49-F238E27FC236}">
                <a16:creationId xmlns:a16="http://schemas.microsoft.com/office/drawing/2014/main" id="{6C1ED23F-7B4D-4F31-9E76-1A6E82809153}"/>
              </a:ext>
            </a:extLst>
          </p:cNvPr>
          <p:cNvCxnSpPr/>
          <p:nvPr/>
        </p:nvCxnSpPr>
        <p:spPr>
          <a:xfrm flipV="1">
            <a:off x="2407920" y="3657600"/>
            <a:ext cx="0" cy="23571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2C4B8E-6E84-4811-9378-2C9ADF8DB1D8}"/>
              </a:ext>
            </a:extLst>
          </p:cNvPr>
          <p:cNvCxnSpPr/>
          <p:nvPr/>
        </p:nvCxnSpPr>
        <p:spPr>
          <a:xfrm flipV="1">
            <a:off x="3688080" y="3657600"/>
            <a:ext cx="0" cy="23571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BA1840F-100D-4EF7-8599-FF7C9D65D99F}"/>
              </a:ext>
            </a:extLst>
          </p:cNvPr>
          <p:cNvCxnSpPr>
            <a:cxnSpLocks/>
          </p:cNvCxnSpPr>
          <p:nvPr/>
        </p:nvCxnSpPr>
        <p:spPr>
          <a:xfrm flipH="1">
            <a:off x="2438400" y="3830320"/>
            <a:ext cx="1239520" cy="0"/>
          </a:xfrm>
          <a:prstGeom prst="line">
            <a:avLst/>
          </a:prstGeom>
          <a:ln w="381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1590AB1-0212-409F-9DEA-9CE949B2FF4C}"/>
              </a:ext>
            </a:extLst>
          </p:cNvPr>
          <p:cNvSpPr txBox="1">
            <a:spLocks/>
          </p:cNvSpPr>
          <p:nvPr/>
        </p:nvSpPr>
        <p:spPr bwMode="auto">
          <a:xfrm>
            <a:off x="3812577" y="3642362"/>
            <a:ext cx="7355840" cy="91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If we are to take one sample, getting a sample average outside of this range should be unlikely</a:t>
            </a:r>
          </a:p>
        </p:txBody>
      </p:sp>
      <p:cxnSp>
        <p:nvCxnSpPr>
          <p:cNvPr id="20" name="Straight Connector 19">
            <a:extLst>
              <a:ext uri="{FF2B5EF4-FFF2-40B4-BE49-F238E27FC236}">
                <a16:creationId xmlns:a16="http://schemas.microsoft.com/office/drawing/2014/main" id="{AAA62B6F-D8AA-455A-B902-BF31D76A237F}"/>
              </a:ext>
            </a:extLst>
          </p:cNvPr>
          <p:cNvCxnSpPr>
            <a:cxnSpLocks/>
          </p:cNvCxnSpPr>
          <p:nvPr/>
        </p:nvCxnSpPr>
        <p:spPr>
          <a:xfrm flipV="1">
            <a:off x="4175760" y="4561842"/>
            <a:ext cx="0" cy="1463038"/>
          </a:xfrm>
          <a:prstGeom prst="line">
            <a:avLst/>
          </a:prstGeom>
          <a:ln w="38100">
            <a:solidFill>
              <a:srgbClr val="FF0000"/>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0A4291-8193-4BD3-B72C-A7729FA0087E}"/>
              </a:ext>
            </a:extLst>
          </p:cNvPr>
          <p:cNvCxnSpPr>
            <a:cxnSpLocks/>
          </p:cNvCxnSpPr>
          <p:nvPr/>
        </p:nvCxnSpPr>
        <p:spPr>
          <a:xfrm flipV="1">
            <a:off x="4460240" y="4561842"/>
            <a:ext cx="0" cy="1463038"/>
          </a:xfrm>
          <a:prstGeom prst="line">
            <a:avLst/>
          </a:prstGeom>
          <a:ln w="38100">
            <a:solidFill>
              <a:srgbClr val="FF0000"/>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F85032C-27F2-4707-8D84-69DA06DFD08B}"/>
              </a:ext>
            </a:extLst>
          </p:cNvPr>
          <p:cNvCxnSpPr>
            <a:cxnSpLocks/>
          </p:cNvCxnSpPr>
          <p:nvPr/>
        </p:nvCxnSpPr>
        <p:spPr>
          <a:xfrm flipV="1">
            <a:off x="4876800" y="4561842"/>
            <a:ext cx="0" cy="1463038"/>
          </a:xfrm>
          <a:prstGeom prst="line">
            <a:avLst/>
          </a:prstGeom>
          <a:ln w="38100">
            <a:solidFill>
              <a:srgbClr val="FF0000"/>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165E5A-29D4-48F3-B01F-BB820E3461E5}"/>
              </a:ext>
            </a:extLst>
          </p:cNvPr>
          <p:cNvCxnSpPr>
            <a:cxnSpLocks/>
          </p:cNvCxnSpPr>
          <p:nvPr/>
        </p:nvCxnSpPr>
        <p:spPr>
          <a:xfrm flipV="1">
            <a:off x="1635760" y="4394200"/>
            <a:ext cx="0" cy="1630680"/>
          </a:xfrm>
          <a:prstGeom prst="line">
            <a:avLst/>
          </a:prstGeom>
          <a:ln w="38100">
            <a:solidFill>
              <a:srgbClr val="FF0000"/>
            </a:solidFill>
            <a:headEnd type="stealth" w="lg" len="lg"/>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6885C925-98ED-4554-921F-4337A383D22D}"/>
              </a:ext>
            </a:extLst>
          </p:cNvPr>
          <p:cNvSpPr txBox="1">
            <a:spLocks/>
          </p:cNvSpPr>
          <p:nvPr/>
        </p:nvSpPr>
        <p:spPr bwMode="auto">
          <a:xfrm>
            <a:off x="5229858" y="4643120"/>
            <a:ext cx="6583768" cy="15900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solidFill>
                  <a:srgbClr val="FF0000"/>
                </a:solidFill>
              </a:rPr>
              <a:t>BUT what if we did get an average outside this range?  Does this give us evidence to doubt our assumption?  Our sample will then be “statistically significant” enough to reject our hypothesis</a:t>
            </a:r>
          </a:p>
        </p:txBody>
      </p:sp>
    </p:spTree>
    <p:custDataLst>
      <p:tags r:id="rId1"/>
    </p:custDataLst>
    <p:extLst>
      <p:ext uri="{BB962C8B-B14F-4D97-AF65-F5344CB8AC3E}">
        <p14:creationId xmlns:p14="http://schemas.microsoft.com/office/powerpoint/2010/main" val="356362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9"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24E2-048D-29A9-4BB4-4FE7F6C1957C}"/>
              </a:ext>
            </a:extLst>
          </p:cNvPr>
          <p:cNvSpPr>
            <a:spLocks noGrp="1"/>
          </p:cNvSpPr>
          <p:nvPr>
            <p:ph type="title"/>
          </p:nvPr>
        </p:nvSpPr>
        <p:spPr>
          <a:xfrm>
            <a:off x="269966" y="274638"/>
            <a:ext cx="10296434" cy="500425"/>
          </a:xfrm>
        </p:spPr>
        <p:txBody>
          <a:bodyPr>
            <a:normAutofit fontScale="90000"/>
          </a:bodyPr>
          <a:lstStyle/>
          <a:p>
            <a:r>
              <a:rPr lang="en-US" dirty="0"/>
              <a:t>Reading the Output of a Hypothesis Test: </a:t>
            </a:r>
          </a:p>
        </p:txBody>
      </p:sp>
      <p:pic>
        <p:nvPicPr>
          <p:cNvPr id="5" name="Picture 4">
            <a:extLst>
              <a:ext uri="{FF2B5EF4-FFF2-40B4-BE49-F238E27FC236}">
                <a16:creationId xmlns:a16="http://schemas.microsoft.com/office/drawing/2014/main" id="{CFED1CC5-CD79-73E6-2B20-4A32BE3B2FDA}"/>
              </a:ext>
            </a:extLst>
          </p:cNvPr>
          <p:cNvPicPr>
            <a:picLocks noChangeAspect="1"/>
          </p:cNvPicPr>
          <p:nvPr/>
        </p:nvPicPr>
        <p:blipFill>
          <a:blip r:embed="rId4"/>
          <a:stretch>
            <a:fillRect/>
          </a:stretch>
        </p:blipFill>
        <p:spPr>
          <a:xfrm>
            <a:off x="269966" y="922456"/>
            <a:ext cx="3238952" cy="1781424"/>
          </a:xfrm>
          <a:prstGeom prst="rect">
            <a:avLst/>
          </a:prstGeom>
        </p:spPr>
      </p:pic>
      <p:pic>
        <p:nvPicPr>
          <p:cNvPr id="6" name="Picture 5">
            <a:extLst>
              <a:ext uri="{FF2B5EF4-FFF2-40B4-BE49-F238E27FC236}">
                <a16:creationId xmlns:a16="http://schemas.microsoft.com/office/drawing/2014/main" id="{A3A00AC4-B13D-6FCF-8CA6-C653CE7E2D49}"/>
              </a:ext>
            </a:extLst>
          </p:cNvPr>
          <p:cNvPicPr>
            <a:picLocks noChangeAspect="1"/>
          </p:cNvPicPr>
          <p:nvPr/>
        </p:nvPicPr>
        <p:blipFill>
          <a:blip r:embed="rId5"/>
          <a:stretch>
            <a:fillRect/>
          </a:stretch>
        </p:blipFill>
        <p:spPr>
          <a:xfrm>
            <a:off x="355703" y="2923487"/>
            <a:ext cx="3067478" cy="2038635"/>
          </a:xfrm>
          <a:prstGeom prst="rect">
            <a:avLst/>
          </a:prstGeom>
        </p:spPr>
      </p:pic>
    </p:spTree>
    <p:custDataLst>
      <p:tags r:id="rId1"/>
    </p:custDataLst>
    <p:extLst>
      <p:ext uri="{BB962C8B-B14F-4D97-AF65-F5344CB8AC3E}">
        <p14:creationId xmlns:p14="http://schemas.microsoft.com/office/powerpoint/2010/main" val="3107152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1924-3848-BAF0-47B5-46EFB2322F8F}"/>
              </a:ext>
            </a:extLst>
          </p:cNvPr>
          <p:cNvSpPr>
            <a:spLocks noGrp="1"/>
          </p:cNvSpPr>
          <p:nvPr>
            <p:ph type="title"/>
          </p:nvPr>
        </p:nvSpPr>
        <p:spPr>
          <a:xfrm>
            <a:off x="287383" y="274638"/>
            <a:ext cx="10279017" cy="535259"/>
          </a:xfrm>
        </p:spPr>
        <p:txBody>
          <a:bodyPr>
            <a:normAutofit fontScale="90000"/>
          </a:bodyPr>
          <a:lstStyle/>
          <a:p>
            <a:r>
              <a:rPr lang="en-US" dirty="0"/>
              <a:t>Formulas for Z-Test, T-Test, 1-Proportional Test</a:t>
            </a:r>
          </a:p>
        </p:txBody>
      </p:sp>
      <p:sp>
        <p:nvSpPr>
          <p:cNvPr id="3" name="Content Placeholder 2">
            <a:extLst>
              <a:ext uri="{FF2B5EF4-FFF2-40B4-BE49-F238E27FC236}">
                <a16:creationId xmlns:a16="http://schemas.microsoft.com/office/drawing/2014/main" id="{C8E62B57-9217-A552-F7F3-6D868681F0C4}"/>
              </a:ext>
            </a:extLst>
          </p:cNvPr>
          <p:cNvSpPr>
            <a:spLocks noGrp="1"/>
          </p:cNvSpPr>
          <p:nvPr>
            <p:ph sz="quarter" idx="1"/>
          </p:nvPr>
        </p:nvSpPr>
        <p:spPr>
          <a:xfrm>
            <a:off x="287384" y="992124"/>
            <a:ext cx="1802674" cy="535259"/>
          </a:xfrm>
        </p:spPr>
        <p:txBody>
          <a:bodyPr/>
          <a:lstStyle/>
          <a:p>
            <a:r>
              <a:rPr lang="en-US" dirty="0"/>
              <a:t>Z Test:</a:t>
            </a:r>
          </a:p>
          <a:p>
            <a:pPr marL="0" indent="0">
              <a:buNone/>
            </a:pPr>
            <a:endParaRPr lang="en-US" dirty="0"/>
          </a:p>
        </p:txBody>
      </p:sp>
      <p:sp>
        <p:nvSpPr>
          <p:cNvPr id="4" name="Content Placeholder 2">
            <a:extLst>
              <a:ext uri="{FF2B5EF4-FFF2-40B4-BE49-F238E27FC236}">
                <a16:creationId xmlns:a16="http://schemas.microsoft.com/office/drawing/2014/main" id="{FD3BB425-4179-3A0C-92C2-21D6EFFEFA22}"/>
              </a:ext>
            </a:extLst>
          </p:cNvPr>
          <p:cNvSpPr txBox="1">
            <a:spLocks/>
          </p:cNvSpPr>
          <p:nvPr/>
        </p:nvSpPr>
        <p:spPr bwMode="auto">
          <a:xfrm>
            <a:off x="3152501" y="992123"/>
            <a:ext cx="2804160" cy="53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panose="05000000000000000000" pitchFamily="2" charset="2"/>
              <a:buNone/>
            </a:pPr>
            <a:r>
              <a:rPr lang="en-US" dirty="0"/>
              <a:t>Test Statistics</a:t>
            </a:r>
          </a:p>
        </p:txBody>
      </p:sp>
      <p:sp>
        <p:nvSpPr>
          <p:cNvPr id="5" name="Content Placeholder 2">
            <a:extLst>
              <a:ext uri="{FF2B5EF4-FFF2-40B4-BE49-F238E27FC236}">
                <a16:creationId xmlns:a16="http://schemas.microsoft.com/office/drawing/2014/main" id="{85F02BA3-58E4-F16E-BE88-D7F4E56DB894}"/>
              </a:ext>
            </a:extLst>
          </p:cNvPr>
          <p:cNvSpPr txBox="1">
            <a:spLocks/>
          </p:cNvSpPr>
          <p:nvPr/>
        </p:nvSpPr>
        <p:spPr bwMode="auto">
          <a:xfrm>
            <a:off x="7184569" y="992122"/>
            <a:ext cx="2804160" cy="53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panose="05000000000000000000" pitchFamily="2" charset="2"/>
              <a:buNone/>
            </a:pPr>
            <a:r>
              <a:rPr lang="en-US" dirty="0"/>
              <a:t>P-Value</a:t>
            </a:r>
          </a:p>
        </p:txBody>
      </p:sp>
      <p:sp>
        <p:nvSpPr>
          <p:cNvPr id="6" name="TextBox 5">
            <a:extLst>
              <a:ext uri="{FF2B5EF4-FFF2-40B4-BE49-F238E27FC236}">
                <a16:creationId xmlns:a16="http://schemas.microsoft.com/office/drawing/2014/main" id="{DF54CA2B-1B56-6706-9F7A-FB2FC83AA873}"/>
              </a:ext>
            </a:extLst>
          </p:cNvPr>
          <p:cNvSpPr txBox="1"/>
          <p:nvPr/>
        </p:nvSpPr>
        <p:spPr>
          <a:xfrm>
            <a:off x="148046" y="1539473"/>
            <a:ext cx="2203269" cy="646331"/>
          </a:xfrm>
          <a:prstGeom prst="rect">
            <a:avLst/>
          </a:prstGeom>
          <a:noFill/>
        </p:spPr>
        <p:txBody>
          <a:bodyPr wrap="square" rtlCol="0">
            <a:spAutoFit/>
          </a:bodyPr>
          <a:lstStyle/>
          <a:p>
            <a:pPr algn="ctr"/>
            <a:r>
              <a:rPr lang="en-US" dirty="0"/>
              <a:t>Population Std Deviation is given</a:t>
            </a:r>
          </a:p>
        </p:txBody>
      </p:sp>
      <p:graphicFrame>
        <p:nvGraphicFramePr>
          <p:cNvPr id="7" name="Object 6">
            <a:extLst>
              <a:ext uri="{FF2B5EF4-FFF2-40B4-BE49-F238E27FC236}">
                <a16:creationId xmlns:a16="http://schemas.microsoft.com/office/drawing/2014/main" id="{EBEB61D7-A8C1-04B8-B08F-C6598B69D371}"/>
              </a:ext>
            </a:extLst>
          </p:cNvPr>
          <p:cNvGraphicFramePr>
            <a:graphicFrameLocks noChangeAspect="1"/>
          </p:cNvGraphicFramePr>
          <p:nvPr>
            <p:extLst>
              <p:ext uri="{D42A27DB-BD31-4B8C-83A1-F6EECF244321}">
                <p14:modId xmlns:p14="http://schemas.microsoft.com/office/powerpoint/2010/main" val="4251367320"/>
              </p:ext>
            </p:extLst>
          </p:nvPr>
        </p:nvGraphicFramePr>
        <p:xfrm>
          <a:off x="3927565" y="1491672"/>
          <a:ext cx="1419497" cy="1212487"/>
        </p:xfrm>
        <a:graphic>
          <a:graphicData uri="http://schemas.openxmlformats.org/presentationml/2006/ole">
            <mc:AlternateContent xmlns:mc="http://schemas.openxmlformats.org/markup-compatibility/2006">
              <mc:Choice xmlns:v="urn:schemas-microsoft-com:vml" Requires="v">
                <p:oleObj name="Equation" r:id="rId4" imgW="609480" imgH="520560" progId="Equation.DSMT4">
                  <p:embed/>
                </p:oleObj>
              </mc:Choice>
              <mc:Fallback>
                <p:oleObj name="Equation" r:id="rId4" imgW="609480" imgH="520560" progId="Equation.DSMT4">
                  <p:embed/>
                  <p:pic>
                    <p:nvPicPr>
                      <p:cNvPr id="7" name="Object 6">
                        <a:extLst>
                          <a:ext uri="{FF2B5EF4-FFF2-40B4-BE49-F238E27FC236}">
                            <a16:creationId xmlns:a16="http://schemas.microsoft.com/office/drawing/2014/main" id="{EBEB61D7-A8C1-04B8-B08F-C6598B69D371}"/>
                          </a:ext>
                        </a:extLst>
                      </p:cNvPr>
                      <p:cNvPicPr/>
                      <p:nvPr/>
                    </p:nvPicPr>
                    <p:blipFill>
                      <a:blip r:embed="rId5"/>
                      <a:stretch>
                        <a:fillRect/>
                      </a:stretch>
                    </p:blipFill>
                    <p:spPr>
                      <a:xfrm>
                        <a:off x="3927565" y="1491672"/>
                        <a:ext cx="1419497" cy="12124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FBD6208-B732-0D67-AA1C-FEE367D26483}"/>
              </a:ext>
            </a:extLst>
          </p:cNvPr>
          <p:cNvGraphicFramePr>
            <a:graphicFrameLocks noChangeAspect="1"/>
          </p:cNvGraphicFramePr>
          <p:nvPr>
            <p:extLst>
              <p:ext uri="{D42A27DB-BD31-4B8C-83A1-F6EECF244321}">
                <p14:modId xmlns:p14="http://schemas.microsoft.com/office/powerpoint/2010/main" val="327231200"/>
              </p:ext>
            </p:extLst>
          </p:nvPr>
        </p:nvGraphicFramePr>
        <p:xfrm>
          <a:off x="6147011" y="1558047"/>
          <a:ext cx="4879275" cy="931840"/>
        </p:xfrm>
        <a:graphic>
          <a:graphicData uri="http://schemas.openxmlformats.org/presentationml/2006/ole">
            <mc:AlternateContent xmlns:mc="http://schemas.openxmlformats.org/markup-compatibility/2006">
              <mc:Choice xmlns:v="urn:schemas-microsoft-com:vml" Requires="v">
                <p:oleObj name="Equation" r:id="rId6" imgW="2387520" imgH="457200" progId="Equation.DSMT4">
                  <p:embed/>
                </p:oleObj>
              </mc:Choice>
              <mc:Fallback>
                <p:oleObj name="Equation" r:id="rId6" imgW="2387520" imgH="457200" progId="Equation.DSMT4">
                  <p:embed/>
                  <p:pic>
                    <p:nvPicPr>
                      <p:cNvPr id="8" name="Object 7">
                        <a:extLst>
                          <a:ext uri="{FF2B5EF4-FFF2-40B4-BE49-F238E27FC236}">
                            <a16:creationId xmlns:a16="http://schemas.microsoft.com/office/drawing/2014/main" id="{FFBD6208-B732-0D67-AA1C-FEE367D26483}"/>
                          </a:ext>
                        </a:extLst>
                      </p:cNvPr>
                      <p:cNvPicPr/>
                      <p:nvPr/>
                    </p:nvPicPr>
                    <p:blipFill>
                      <a:blip r:embed="rId7"/>
                      <a:stretch>
                        <a:fillRect/>
                      </a:stretch>
                    </p:blipFill>
                    <p:spPr>
                      <a:xfrm>
                        <a:off x="6147011" y="1558047"/>
                        <a:ext cx="4879275" cy="931840"/>
                      </a:xfrm>
                      <a:prstGeom prst="rect">
                        <a:avLst/>
                      </a:prstGeom>
                    </p:spPr>
                  </p:pic>
                </p:oleObj>
              </mc:Fallback>
            </mc:AlternateContent>
          </a:graphicData>
        </a:graphic>
      </p:graphicFrame>
      <p:sp>
        <p:nvSpPr>
          <p:cNvPr id="9" name="Content Placeholder 2">
            <a:extLst>
              <a:ext uri="{FF2B5EF4-FFF2-40B4-BE49-F238E27FC236}">
                <a16:creationId xmlns:a16="http://schemas.microsoft.com/office/drawing/2014/main" id="{B1BEF503-C28F-0618-4146-AE30DF6414AF}"/>
              </a:ext>
            </a:extLst>
          </p:cNvPr>
          <p:cNvSpPr txBox="1">
            <a:spLocks/>
          </p:cNvSpPr>
          <p:nvPr/>
        </p:nvSpPr>
        <p:spPr bwMode="auto">
          <a:xfrm>
            <a:off x="287384" y="3069122"/>
            <a:ext cx="1802674" cy="53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 Test:</a:t>
            </a:r>
          </a:p>
          <a:p>
            <a:pPr marL="0" indent="0">
              <a:buFont typeface="Wingdings" panose="05000000000000000000" pitchFamily="2" charset="2"/>
              <a:buNone/>
            </a:pPr>
            <a:endParaRPr lang="en-US" dirty="0"/>
          </a:p>
        </p:txBody>
      </p:sp>
      <p:sp>
        <p:nvSpPr>
          <p:cNvPr id="10" name="TextBox 9">
            <a:extLst>
              <a:ext uri="{FF2B5EF4-FFF2-40B4-BE49-F238E27FC236}">
                <a16:creationId xmlns:a16="http://schemas.microsoft.com/office/drawing/2014/main" id="{E4C48EA5-F08A-F862-A4FF-620EA71BE82E}"/>
              </a:ext>
            </a:extLst>
          </p:cNvPr>
          <p:cNvSpPr txBox="1"/>
          <p:nvPr/>
        </p:nvSpPr>
        <p:spPr>
          <a:xfrm>
            <a:off x="148047" y="3583489"/>
            <a:ext cx="2203269" cy="646331"/>
          </a:xfrm>
          <a:prstGeom prst="rect">
            <a:avLst/>
          </a:prstGeom>
          <a:noFill/>
        </p:spPr>
        <p:txBody>
          <a:bodyPr wrap="square" rtlCol="0">
            <a:spAutoFit/>
          </a:bodyPr>
          <a:lstStyle/>
          <a:p>
            <a:pPr algn="ctr"/>
            <a:r>
              <a:rPr lang="en-US" dirty="0"/>
              <a:t>NO Population </a:t>
            </a:r>
            <a:br>
              <a:rPr lang="en-US" dirty="0"/>
            </a:br>
            <a:r>
              <a:rPr lang="en-US" dirty="0"/>
              <a:t>Std Deviation</a:t>
            </a:r>
          </a:p>
        </p:txBody>
      </p:sp>
      <p:graphicFrame>
        <p:nvGraphicFramePr>
          <p:cNvPr id="11" name="Object 10">
            <a:extLst>
              <a:ext uri="{FF2B5EF4-FFF2-40B4-BE49-F238E27FC236}">
                <a16:creationId xmlns:a16="http://schemas.microsoft.com/office/drawing/2014/main" id="{A4EC1741-E118-A1DE-C756-8ADF4797E32B}"/>
              </a:ext>
            </a:extLst>
          </p:cNvPr>
          <p:cNvGraphicFramePr>
            <a:graphicFrameLocks noChangeAspect="1"/>
          </p:cNvGraphicFramePr>
          <p:nvPr>
            <p:extLst>
              <p:ext uri="{D42A27DB-BD31-4B8C-83A1-F6EECF244321}">
                <p14:modId xmlns:p14="http://schemas.microsoft.com/office/powerpoint/2010/main" val="398256432"/>
              </p:ext>
            </p:extLst>
          </p:nvPr>
        </p:nvGraphicFramePr>
        <p:xfrm>
          <a:off x="3952244" y="3203575"/>
          <a:ext cx="1360488" cy="1212850"/>
        </p:xfrm>
        <a:graphic>
          <a:graphicData uri="http://schemas.openxmlformats.org/presentationml/2006/ole">
            <mc:AlternateContent xmlns:mc="http://schemas.openxmlformats.org/markup-compatibility/2006">
              <mc:Choice xmlns:v="urn:schemas-microsoft-com:vml" Requires="v">
                <p:oleObj name="Equation" r:id="rId8" imgW="583920" imgH="520560" progId="Equation.DSMT4">
                  <p:embed/>
                </p:oleObj>
              </mc:Choice>
              <mc:Fallback>
                <p:oleObj name="Equation" r:id="rId8" imgW="583920" imgH="520560" progId="Equation.DSMT4">
                  <p:embed/>
                  <p:pic>
                    <p:nvPicPr>
                      <p:cNvPr id="11" name="Object 10">
                        <a:extLst>
                          <a:ext uri="{FF2B5EF4-FFF2-40B4-BE49-F238E27FC236}">
                            <a16:creationId xmlns:a16="http://schemas.microsoft.com/office/drawing/2014/main" id="{A4EC1741-E118-A1DE-C756-8ADF4797E32B}"/>
                          </a:ext>
                        </a:extLst>
                      </p:cNvPr>
                      <p:cNvPicPr/>
                      <p:nvPr/>
                    </p:nvPicPr>
                    <p:blipFill>
                      <a:blip r:embed="rId9"/>
                      <a:stretch>
                        <a:fillRect/>
                      </a:stretch>
                    </p:blipFill>
                    <p:spPr>
                      <a:xfrm>
                        <a:off x="3952244" y="3203575"/>
                        <a:ext cx="1360488" cy="12128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122BEED-5F16-9EF3-3CB1-0618E38310A5}"/>
              </a:ext>
            </a:extLst>
          </p:cNvPr>
          <p:cNvGraphicFramePr>
            <a:graphicFrameLocks noChangeAspect="1"/>
          </p:cNvGraphicFramePr>
          <p:nvPr>
            <p:extLst>
              <p:ext uri="{D42A27DB-BD31-4B8C-83A1-F6EECF244321}">
                <p14:modId xmlns:p14="http://schemas.microsoft.com/office/powerpoint/2010/main" val="4169318114"/>
              </p:ext>
            </p:extLst>
          </p:nvPr>
        </p:nvGraphicFramePr>
        <p:xfrm>
          <a:off x="6096000" y="3031217"/>
          <a:ext cx="4075113" cy="517525"/>
        </p:xfrm>
        <a:graphic>
          <a:graphicData uri="http://schemas.openxmlformats.org/presentationml/2006/ole">
            <mc:AlternateContent xmlns:mc="http://schemas.openxmlformats.org/markup-compatibility/2006">
              <mc:Choice xmlns:v="urn:schemas-microsoft-com:vml" Requires="v">
                <p:oleObj name="Equation" r:id="rId10" imgW="1993680" imgH="253800" progId="Equation.DSMT4">
                  <p:embed/>
                </p:oleObj>
              </mc:Choice>
              <mc:Fallback>
                <p:oleObj name="Equation" r:id="rId10" imgW="1993680" imgH="253800" progId="Equation.DSMT4">
                  <p:embed/>
                  <p:pic>
                    <p:nvPicPr>
                      <p:cNvPr id="12" name="Object 11">
                        <a:extLst>
                          <a:ext uri="{FF2B5EF4-FFF2-40B4-BE49-F238E27FC236}">
                            <a16:creationId xmlns:a16="http://schemas.microsoft.com/office/drawing/2014/main" id="{5122BEED-5F16-9EF3-3CB1-0618E38310A5}"/>
                          </a:ext>
                        </a:extLst>
                      </p:cNvPr>
                      <p:cNvPicPr/>
                      <p:nvPr/>
                    </p:nvPicPr>
                    <p:blipFill>
                      <a:blip r:embed="rId11"/>
                      <a:stretch>
                        <a:fillRect/>
                      </a:stretch>
                    </p:blipFill>
                    <p:spPr>
                      <a:xfrm>
                        <a:off x="6096000" y="3031217"/>
                        <a:ext cx="4075113" cy="517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B88DAFBB-DBD5-DA5E-39C2-D1D5D0BC568A}"/>
              </a:ext>
            </a:extLst>
          </p:cNvPr>
          <p:cNvSpPr txBox="1">
            <a:spLocks noChangeArrowheads="1"/>
          </p:cNvSpPr>
          <p:nvPr/>
        </p:nvSpPr>
        <p:spPr bwMode="auto">
          <a:xfrm>
            <a:off x="5641204" y="3513906"/>
            <a:ext cx="58192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200" dirty="0">
                <a:solidFill>
                  <a:srgbClr val="FF0000"/>
                </a:solidFill>
              </a:rPr>
              <a:t>To calculate the P-value with a T-distribution, we need to use our Test statistics!</a:t>
            </a:r>
          </a:p>
        </p:txBody>
      </p:sp>
      <p:sp>
        <p:nvSpPr>
          <p:cNvPr id="14" name="TextBox 13">
            <a:extLst>
              <a:ext uri="{FF2B5EF4-FFF2-40B4-BE49-F238E27FC236}">
                <a16:creationId xmlns:a16="http://schemas.microsoft.com/office/drawing/2014/main" id="{D085DBB9-3E4E-FA36-EA7F-0335FBCB1C26}"/>
              </a:ext>
            </a:extLst>
          </p:cNvPr>
          <p:cNvSpPr txBox="1">
            <a:spLocks noChangeArrowheads="1"/>
          </p:cNvSpPr>
          <p:nvPr/>
        </p:nvSpPr>
        <p:spPr bwMode="auto">
          <a:xfrm>
            <a:off x="5610723" y="4223654"/>
            <a:ext cx="58192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200" dirty="0">
                <a:solidFill>
                  <a:srgbClr val="FF0000"/>
                </a:solidFill>
              </a:rPr>
              <a:t>Can’t USE Normal CDF!!</a:t>
            </a:r>
          </a:p>
        </p:txBody>
      </p:sp>
      <p:sp>
        <p:nvSpPr>
          <p:cNvPr id="15" name="Content Placeholder 2">
            <a:extLst>
              <a:ext uri="{FF2B5EF4-FFF2-40B4-BE49-F238E27FC236}">
                <a16:creationId xmlns:a16="http://schemas.microsoft.com/office/drawing/2014/main" id="{BECAC220-A780-0DCF-8608-63206D56260B}"/>
              </a:ext>
            </a:extLst>
          </p:cNvPr>
          <p:cNvSpPr txBox="1">
            <a:spLocks/>
          </p:cNvSpPr>
          <p:nvPr/>
        </p:nvSpPr>
        <p:spPr bwMode="auto">
          <a:xfrm>
            <a:off x="309153" y="4693273"/>
            <a:ext cx="3487783" cy="53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1 Sample Prop. Test</a:t>
            </a:r>
          </a:p>
          <a:p>
            <a:pPr marL="0" indent="0">
              <a:buFont typeface="Wingdings" panose="05000000000000000000" pitchFamily="2" charset="2"/>
              <a:buNone/>
            </a:pPr>
            <a:endParaRPr lang="en-US" dirty="0"/>
          </a:p>
        </p:txBody>
      </p:sp>
      <p:sp>
        <p:nvSpPr>
          <p:cNvPr id="16" name="TextBox 15">
            <a:extLst>
              <a:ext uri="{FF2B5EF4-FFF2-40B4-BE49-F238E27FC236}">
                <a16:creationId xmlns:a16="http://schemas.microsoft.com/office/drawing/2014/main" id="{6CDE87C2-6D6B-A885-4E87-9459B730AF70}"/>
              </a:ext>
            </a:extLst>
          </p:cNvPr>
          <p:cNvSpPr txBox="1"/>
          <p:nvPr/>
        </p:nvSpPr>
        <p:spPr>
          <a:xfrm>
            <a:off x="309153" y="5264898"/>
            <a:ext cx="3034936" cy="646331"/>
          </a:xfrm>
          <a:prstGeom prst="rect">
            <a:avLst/>
          </a:prstGeom>
          <a:noFill/>
        </p:spPr>
        <p:txBody>
          <a:bodyPr wrap="square" rtlCol="0">
            <a:spAutoFit/>
          </a:bodyPr>
          <a:lstStyle/>
          <a:p>
            <a:pPr algn="ctr"/>
            <a:r>
              <a:rPr lang="en-US" dirty="0"/>
              <a:t>Population proportion from your Null Hypothesis is P</a:t>
            </a:r>
            <a:r>
              <a:rPr lang="en-US" baseline="-25000" dirty="0"/>
              <a:t>0</a:t>
            </a:r>
          </a:p>
        </p:txBody>
      </p:sp>
      <p:graphicFrame>
        <p:nvGraphicFramePr>
          <p:cNvPr id="17" name="Object 16">
            <a:extLst>
              <a:ext uri="{FF2B5EF4-FFF2-40B4-BE49-F238E27FC236}">
                <a16:creationId xmlns:a16="http://schemas.microsoft.com/office/drawing/2014/main" id="{10E3B00D-D289-1EA9-4971-68835ED0ABC1}"/>
              </a:ext>
            </a:extLst>
          </p:cNvPr>
          <p:cNvGraphicFramePr>
            <a:graphicFrameLocks noChangeAspect="1"/>
          </p:cNvGraphicFramePr>
          <p:nvPr>
            <p:extLst>
              <p:ext uri="{D42A27DB-BD31-4B8C-83A1-F6EECF244321}">
                <p14:modId xmlns:p14="http://schemas.microsoft.com/office/powerpoint/2010/main" val="2434149679"/>
              </p:ext>
            </p:extLst>
          </p:nvPr>
        </p:nvGraphicFramePr>
        <p:xfrm>
          <a:off x="3907380" y="4915841"/>
          <a:ext cx="1685925" cy="1595438"/>
        </p:xfrm>
        <a:graphic>
          <a:graphicData uri="http://schemas.openxmlformats.org/presentationml/2006/ole">
            <mc:AlternateContent xmlns:mc="http://schemas.openxmlformats.org/markup-compatibility/2006">
              <mc:Choice xmlns:v="urn:schemas-microsoft-com:vml" Requires="v">
                <p:oleObj name="Equation" r:id="rId12" imgW="723600" imgH="685800" progId="Equation.DSMT4">
                  <p:embed/>
                </p:oleObj>
              </mc:Choice>
              <mc:Fallback>
                <p:oleObj name="Equation" r:id="rId12" imgW="723600" imgH="685800" progId="Equation.DSMT4">
                  <p:embed/>
                  <p:pic>
                    <p:nvPicPr>
                      <p:cNvPr id="17" name="Object 16">
                        <a:extLst>
                          <a:ext uri="{FF2B5EF4-FFF2-40B4-BE49-F238E27FC236}">
                            <a16:creationId xmlns:a16="http://schemas.microsoft.com/office/drawing/2014/main" id="{10E3B00D-D289-1EA9-4971-68835ED0ABC1}"/>
                          </a:ext>
                        </a:extLst>
                      </p:cNvPr>
                      <p:cNvPicPr/>
                      <p:nvPr/>
                    </p:nvPicPr>
                    <p:blipFill>
                      <a:blip r:embed="rId13"/>
                      <a:stretch>
                        <a:fillRect/>
                      </a:stretch>
                    </p:blipFill>
                    <p:spPr>
                      <a:xfrm>
                        <a:off x="3907380" y="4915841"/>
                        <a:ext cx="1685925" cy="159543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E0ECF7E-BB21-59B2-7373-146D91592E18}"/>
              </a:ext>
            </a:extLst>
          </p:cNvPr>
          <p:cNvGraphicFramePr>
            <a:graphicFrameLocks noChangeAspect="1"/>
          </p:cNvGraphicFramePr>
          <p:nvPr>
            <p:extLst>
              <p:ext uri="{D42A27DB-BD31-4B8C-83A1-F6EECF244321}">
                <p14:modId xmlns:p14="http://schemas.microsoft.com/office/powerpoint/2010/main" val="1457034724"/>
              </p:ext>
            </p:extLst>
          </p:nvPr>
        </p:nvGraphicFramePr>
        <p:xfrm>
          <a:off x="5862592" y="5021945"/>
          <a:ext cx="5449888" cy="1035050"/>
        </p:xfrm>
        <a:graphic>
          <a:graphicData uri="http://schemas.openxmlformats.org/presentationml/2006/ole">
            <mc:AlternateContent xmlns:mc="http://schemas.openxmlformats.org/markup-compatibility/2006">
              <mc:Choice xmlns:v="urn:schemas-microsoft-com:vml" Requires="v">
                <p:oleObj name="Equation" r:id="rId14" imgW="2666880" imgH="507960" progId="Equation.DSMT4">
                  <p:embed/>
                </p:oleObj>
              </mc:Choice>
              <mc:Fallback>
                <p:oleObj name="Equation" r:id="rId14" imgW="2666880" imgH="507960" progId="Equation.DSMT4">
                  <p:embed/>
                  <p:pic>
                    <p:nvPicPr>
                      <p:cNvPr id="18" name="Object 17">
                        <a:extLst>
                          <a:ext uri="{FF2B5EF4-FFF2-40B4-BE49-F238E27FC236}">
                            <a16:creationId xmlns:a16="http://schemas.microsoft.com/office/drawing/2014/main" id="{FE0ECF7E-BB21-59B2-7373-146D91592E18}"/>
                          </a:ext>
                        </a:extLst>
                      </p:cNvPr>
                      <p:cNvPicPr/>
                      <p:nvPr/>
                    </p:nvPicPr>
                    <p:blipFill>
                      <a:blip r:embed="rId15"/>
                      <a:stretch>
                        <a:fillRect/>
                      </a:stretch>
                    </p:blipFill>
                    <p:spPr>
                      <a:xfrm>
                        <a:off x="5862592" y="5021945"/>
                        <a:ext cx="5449888" cy="10350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99114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02CDF8BF-5D9F-40C7-B544-62226517E9E6}"/>
              </a:ext>
            </a:extLst>
          </p:cNvPr>
          <p:cNvSpPr>
            <a:spLocks noGrp="1"/>
          </p:cNvSpPr>
          <p:nvPr>
            <p:ph sz="quarter" idx="1"/>
          </p:nvPr>
        </p:nvSpPr>
        <p:spPr>
          <a:xfrm>
            <a:off x="363557" y="165100"/>
            <a:ext cx="11336356" cy="2732088"/>
          </a:xfrm>
        </p:spPr>
        <p:txBody>
          <a:bodyPr/>
          <a:lstStyle/>
          <a:p>
            <a:r>
              <a:rPr lang="en-CA" altLang="en-US" sz="2200" dirty="0"/>
              <a:t>Step 4: Use your sample mean to calculate the “P value”</a:t>
            </a:r>
          </a:p>
          <a:p>
            <a:r>
              <a:rPr lang="en-CA" altLang="en-US" sz="2200" dirty="0"/>
              <a:t>P-value is the probability of obtaining our sample mean </a:t>
            </a:r>
            <a:r>
              <a:rPr lang="en-CA" altLang="en-US" sz="2200" b="1" dirty="0"/>
              <a:t>“IF”</a:t>
            </a:r>
            <a:r>
              <a:rPr lang="en-CA" altLang="en-US" sz="2200" dirty="0"/>
              <a:t> the Null Hypothesis (Ho) was true</a:t>
            </a:r>
          </a:p>
          <a:p>
            <a:r>
              <a:rPr lang="en-CA" altLang="en-US" sz="2200" dirty="0"/>
              <a:t>In the context of our store question, assuming that the customers on average spend $120, what is the probability that our sample will yield a mean of equal to or greater than $150 </a:t>
            </a:r>
          </a:p>
          <a:p>
            <a:endParaRPr lang="en-CA" altLang="en-US" sz="2200" dirty="0"/>
          </a:p>
        </p:txBody>
      </p:sp>
      <p:graphicFrame>
        <p:nvGraphicFramePr>
          <p:cNvPr id="4" name="Object 3">
            <a:extLst>
              <a:ext uri="{FF2B5EF4-FFF2-40B4-BE49-F238E27FC236}">
                <a16:creationId xmlns:a16="http://schemas.microsoft.com/office/drawing/2014/main" id="{A0B78784-C1EB-4BC9-974A-F80EF2578682}"/>
              </a:ext>
            </a:extLst>
          </p:cNvPr>
          <p:cNvGraphicFramePr>
            <a:graphicFrameLocks noChangeAspect="1"/>
          </p:cNvGraphicFramePr>
          <p:nvPr>
            <p:extLst>
              <p:ext uri="{D42A27DB-BD31-4B8C-83A1-F6EECF244321}">
                <p14:modId xmlns:p14="http://schemas.microsoft.com/office/powerpoint/2010/main" val="2227844470"/>
              </p:ext>
            </p:extLst>
          </p:nvPr>
        </p:nvGraphicFramePr>
        <p:xfrm>
          <a:off x="3601657" y="2409825"/>
          <a:ext cx="1323975" cy="317500"/>
        </p:xfrm>
        <a:graphic>
          <a:graphicData uri="http://schemas.openxmlformats.org/presentationml/2006/ole">
            <mc:AlternateContent xmlns:mc="http://schemas.openxmlformats.org/markup-compatibility/2006">
              <mc:Choice xmlns:v="urn:schemas-microsoft-com:vml" Requires="v">
                <p:oleObj name="Equation" r:id="rId4" imgW="736280" imgH="177723" progId="Equation.DSMT4">
                  <p:embed/>
                </p:oleObj>
              </mc:Choice>
              <mc:Fallback>
                <p:oleObj name="Equation" r:id="rId4" imgW="736280" imgH="177723" progId="Equation.DSMT4">
                  <p:embed/>
                  <p:pic>
                    <p:nvPicPr>
                      <p:cNvPr id="4" name="Object 3">
                        <a:extLst>
                          <a:ext uri="{FF2B5EF4-FFF2-40B4-BE49-F238E27FC236}">
                            <a16:creationId xmlns:a16="http://schemas.microsoft.com/office/drawing/2014/main" id="{A0B78784-C1EB-4BC9-974A-F80EF2578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1657" y="2409825"/>
                        <a:ext cx="132397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6">
            <a:extLst>
              <a:ext uri="{FF2B5EF4-FFF2-40B4-BE49-F238E27FC236}">
                <a16:creationId xmlns:a16="http://schemas.microsoft.com/office/drawing/2014/main" id="{7F424D40-B364-430A-B542-78248E0907FA}"/>
              </a:ext>
            </a:extLst>
          </p:cNvPr>
          <p:cNvGraphicFramePr>
            <a:graphicFrameLocks noChangeAspect="1"/>
          </p:cNvGraphicFramePr>
          <p:nvPr>
            <p:extLst>
              <p:ext uri="{D42A27DB-BD31-4B8C-83A1-F6EECF244321}">
                <p14:modId xmlns:p14="http://schemas.microsoft.com/office/powerpoint/2010/main" val="1793036200"/>
              </p:ext>
            </p:extLst>
          </p:nvPr>
        </p:nvGraphicFramePr>
        <p:xfrm>
          <a:off x="4966907" y="2333625"/>
          <a:ext cx="3978275" cy="503238"/>
        </p:xfrm>
        <a:graphic>
          <a:graphicData uri="http://schemas.openxmlformats.org/presentationml/2006/ole">
            <mc:AlternateContent xmlns:mc="http://schemas.openxmlformats.org/markup-compatibility/2006">
              <mc:Choice xmlns:v="urn:schemas-microsoft-com:vml" Requires="v">
                <p:oleObj name="Equation" r:id="rId6" imgW="2209800" imgH="279400" progId="Equation.DSMT4">
                  <p:embed/>
                </p:oleObj>
              </mc:Choice>
              <mc:Fallback>
                <p:oleObj name="Equation" r:id="rId6" imgW="2209800" imgH="279400" progId="Equation.DSMT4">
                  <p:embed/>
                  <p:pic>
                    <p:nvPicPr>
                      <p:cNvPr id="5" name="Object 6">
                        <a:extLst>
                          <a:ext uri="{FF2B5EF4-FFF2-40B4-BE49-F238E27FC236}">
                            <a16:creationId xmlns:a16="http://schemas.microsoft.com/office/drawing/2014/main" id="{7F424D40-B364-430A-B542-78248E0907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907" y="2333625"/>
                        <a:ext cx="39782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0F309108-7D8A-4953-BF4F-009254AF7C46}"/>
              </a:ext>
            </a:extLst>
          </p:cNvPr>
          <p:cNvGraphicFramePr>
            <a:graphicFrameLocks noChangeAspect="1"/>
          </p:cNvGraphicFramePr>
          <p:nvPr/>
        </p:nvGraphicFramePr>
        <p:xfrm>
          <a:off x="5334001" y="2354264"/>
          <a:ext cx="1027113" cy="388937"/>
        </p:xfrm>
        <a:graphic>
          <a:graphicData uri="http://schemas.openxmlformats.org/presentationml/2006/ole">
            <mc:AlternateContent xmlns:mc="http://schemas.openxmlformats.org/markup-compatibility/2006">
              <mc:Choice xmlns:v="urn:schemas-microsoft-com:vml" Requires="v">
                <p:oleObj name="Equation" r:id="rId8" imgW="571252" imgH="215806" progId="Equation.DSMT4">
                  <p:embed/>
                </p:oleObj>
              </mc:Choice>
              <mc:Fallback>
                <p:oleObj name="Equation" r:id="rId8" imgW="571252" imgH="215806" progId="Equation.DSMT4">
                  <p:embed/>
                  <p:pic>
                    <p:nvPicPr>
                      <p:cNvPr id="6" name="Object 5">
                        <a:extLst>
                          <a:ext uri="{FF2B5EF4-FFF2-40B4-BE49-F238E27FC236}">
                            <a16:creationId xmlns:a16="http://schemas.microsoft.com/office/drawing/2014/main" id="{0F309108-7D8A-4953-BF4F-009254AF7C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1" y="2354264"/>
                        <a:ext cx="1027113" cy="38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Content Placeholder 2">
            <a:extLst>
              <a:ext uri="{FF2B5EF4-FFF2-40B4-BE49-F238E27FC236}">
                <a16:creationId xmlns:a16="http://schemas.microsoft.com/office/drawing/2014/main" id="{FB497DEE-E215-46BE-A7E4-A1E52555A69A}"/>
              </a:ext>
            </a:extLst>
          </p:cNvPr>
          <p:cNvSpPr txBox="1">
            <a:spLocks/>
          </p:cNvSpPr>
          <p:nvPr/>
        </p:nvSpPr>
        <p:spPr bwMode="auto">
          <a:xfrm>
            <a:off x="489561" y="2863507"/>
            <a:ext cx="1067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To find the P-value, use </a:t>
            </a:r>
            <a:r>
              <a:rPr lang="en-CA" altLang="en-US" sz="2200" dirty="0" err="1"/>
              <a:t>normalcdf</a:t>
            </a:r>
            <a:r>
              <a:rPr lang="en-CA" altLang="en-US" sz="2200" dirty="0"/>
              <a:t> or use “z-score” from our sample mean</a:t>
            </a:r>
          </a:p>
        </p:txBody>
      </p:sp>
      <p:graphicFrame>
        <p:nvGraphicFramePr>
          <p:cNvPr id="24583" name="Object 2">
            <a:extLst>
              <a:ext uri="{FF2B5EF4-FFF2-40B4-BE49-F238E27FC236}">
                <a16:creationId xmlns:a16="http://schemas.microsoft.com/office/drawing/2014/main" id="{B66CCB5C-01E3-4308-90F8-0F5E487AF11D}"/>
              </a:ext>
            </a:extLst>
          </p:cNvPr>
          <p:cNvGraphicFramePr>
            <a:graphicFrameLocks noChangeAspect="1"/>
          </p:cNvGraphicFramePr>
          <p:nvPr>
            <p:extLst>
              <p:ext uri="{D42A27DB-BD31-4B8C-83A1-F6EECF244321}">
                <p14:modId xmlns:p14="http://schemas.microsoft.com/office/powerpoint/2010/main" val="867941042"/>
              </p:ext>
            </p:extLst>
          </p:nvPr>
        </p:nvGraphicFramePr>
        <p:xfrm>
          <a:off x="782638" y="3498850"/>
          <a:ext cx="2427287" cy="1182688"/>
        </p:xfrm>
        <a:graphic>
          <a:graphicData uri="http://schemas.openxmlformats.org/presentationml/2006/ole">
            <mc:AlternateContent xmlns:mc="http://schemas.openxmlformats.org/markup-compatibility/2006">
              <mc:Choice xmlns:v="urn:schemas-microsoft-com:vml" Requires="v">
                <p:oleObj name="Equation" r:id="rId10" imgW="1015920" imgH="495000" progId="Equation.DSMT4">
                  <p:embed/>
                </p:oleObj>
              </mc:Choice>
              <mc:Fallback>
                <p:oleObj name="Equation" r:id="rId10" imgW="1015920" imgH="495000" progId="Equation.DSMT4">
                  <p:embed/>
                  <p:pic>
                    <p:nvPicPr>
                      <p:cNvPr id="24583" name="Object 2">
                        <a:extLst>
                          <a:ext uri="{FF2B5EF4-FFF2-40B4-BE49-F238E27FC236}">
                            <a16:creationId xmlns:a16="http://schemas.microsoft.com/office/drawing/2014/main" id="{B66CCB5C-01E3-4308-90F8-0F5E487AF11D}"/>
                          </a:ext>
                        </a:extLst>
                      </p:cNvPr>
                      <p:cNvPicPr>
                        <a:picLocks noChangeAspect="1" noChangeArrowheads="1"/>
                      </p:cNvPicPr>
                      <p:nvPr/>
                    </p:nvPicPr>
                    <p:blipFill>
                      <a:blip r:embed="rId11"/>
                      <a:srcRect/>
                      <a:stretch>
                        <a:fillRect/>
                      </a:stretch>
                    </p:blipFill>
                    <p:spPr bwMode="auto">
                      <a:xfrm>
                        <a:off x="782638" y="3498850"/>
                        <a:ext cx="2427287"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4" name="Object 18">
            <a:extLst>
              <a:ext uri="{FF2B5EF4-FFF2-40B4-BE49-F238E27FC236}">
                <a16:creationId xmlns:a16="http://schemas.microsoft.com/office/drawing/2014/main" id="{8621BFA1-E763-478A-A44C-E35AC1F97BB7}"/>
              </a:ext>
            </a:extLst>
          </p:cNvPr>
          <p:cNvGraphicFramePr>
            <a:graphicFrameLocks noChangeAspect="1"/>
          </p:cNvGraphicFramePr>
          <p:nvPr>
            <p:extLst>
              <p:ext uri="{D42A27DB-BD31-4B8C-83A1-F6EECF244321}">
                <p14:modId xmlns:p14="http://schemas.microsoft.com/office/powerpoint/2010/main" val="4255059974"/>
              </p:ext>
            </p:extLst>
          </p:nvPr>
        </p:nvGraphicFramePr>
        <p:xfrm>
          <a:off x="3831538" y="3533048"/>
          <a:ext cx="1973263" cy="463550"/>
        </p:xfrm>
        <a:graphic>
          <a:graphicData uri="http://schemas.openxmlformats.org/presentationml/2006/ole">
            <mc:AlternateContent xmlns:mc="http://schemas.openxmlformats.org/markup-compatibility/2006">
              <mc:Choice xmlns:v="urn:schemas-microsoft-com:vml" Requires="v">
                <p:oleObj name="Equation" r:id="rId12" imgW="1028254" imgH="241195" progId="Equation.DSMT4">
                  <p:embed/>
                </p:oleObj>
              </mc:Choice>
              <mc:Fallback>
                <p:oleObj name="Equation" r:id="rId12" imgW="1028254" imgH="241195" progId="Equation.DSMT4">
                  <p:embed/>
                  <p:pic>
                    <p:nvPicPr>
                      <p:cNvPr id="24584" name="Object 18">
                        <a:extLst>
                          <a:ext uri="{FF2B5EF4-FFF2-40B4-BE49-F238E27FC236}">
                            <a16:creationId xmlns:a16="http://schemas.microsoft.com/office/drawing/2014/main" id="{8621BFA1-E763-478A-A44C-E35AC1F97B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31538" y="3533048"/>
                        <a:ext cx="1973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Object 19">
            <a:extLst>
              <a:ext uri="{FF2B5EF4-FFF2-40B4-BE49-F238E27FC236}">
                <a16:creationId xmlns:a16="http://schemas.microsoft.com/office/drawing/2014/main" id="{BD2CB8F2-5C62-4BA8-A30F-BC42094CCE0E}"/>
              </a:ext>
            </a:extLst>
          </p:cNvPr>
          <p:cNvGraphicFramePr>
            <a:graphicFrameLocks noChangeAspect="1"/>
          </p:cNvGraphicFramePr>
          <p:nvPr>
            <p:extLst>
              <p:ext uri="{D42A27DB-BD31-4B8C-83A1-F6EECF244321}">
                <p14:modId xmlns:p14="http://schemas.microsoft.com/office/powerpoint/2010/main" val="1736139464"/>
              </p:ext>
            </p:extLst>
          </p:nvPr>
        </p:nvGraphicFramePr>
        <p:xfrm>
          <a:off x="3674661" y="4136203"/>
          <a:ext cx="2898775" cy="436562"/>
        </p:xfrm>
        <a:graphic>
          <a:graphicData uri="http://schemas.openxmlformats.org/presentationml/2006/ole">
            <mc:AlternateContent xmlns:mc="http://schemas.openxmlformats.org/markup-compatibility/2006">
              <mc:Choice xmlns:v="urn:schemas-microsoft-com:vml" Requires="v">
                <p:oleObj name="Equation" r:id="rId14" imgW="1511280" imgH="228600" progId="Equation.DSMT4">
                  <p:embed/>
                </p:oleObj>
              </mc:Choice>
              <mc:Fallback>
                <p:oleObj name="Equation" r:id="rId14" imgW="1511280" imgH="228600" progId="Equation.DSMT4">
                  <p:embed/>
                  <p:pic>
                    <p:nvPicPr>
                      <p:cNvPr id="24585" name="Object 19">
                        <a:extLst>
                          <a:ext uri="{FF2B5EF4-FFF2-40B4-BE49-F238E27FC236}">
                            <a16:creationId xmlns:a16="http://schemas.microsoft.com/office/drawing/2014/main" id="{BD2CB8F2-5C62-4BA8-A30F-BC42094CCE0E}"/>
                          </a:ext>
                        </a:extLst>
                      </p:cNvPr>
                      <p:cNvPicPr>
                        <a:picLocks noChangeAspect="1" noChangeArrowheads="1"/>
                      </p:cNvPicPr>
                      <p:nvPr/>
                    </p:nvPicPr>
                    <p:blipFill>
                      <a:blip r:embed="rId15"/>
                      <a:srcRect/>
                      <a:stretch>
                        <a:fillRect/>
                      </a:stretch>
                    </p:blipFill>
                    <p:spPr bwMode="auto">
                      <a:xfrm>
                        <a:off x="3674661" y="4136203"/>
                        <a:ext cx="28987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6" name="Object 20">
            <a:extLst>
              <a:ext uri="{FF2B5EF4-FFF2-40B4-BE49-F238E27FC236}">
                <a16:creationId xmlns:a16="http://schemas.microsoft.com/office/drawing/2014/main" id="{41406EF5-EAB7-4FD5-AF75-F3AFBF32DA40}"/>
              </a:ext>
            </a:extLst>
          </p:cNvPr>
          <p:cNvGraphicFramePr>
            <a:graphicFrameLocks noChangeAspect="1"/>
          </p:cNvGraphicFramePr>
          <p:nvPr>
            <p:extLst>
              <p:ext uri="{D42A27DB-BD31-4B8C-83A1-F6EECF244321}">
                <p14:modId xmlns:p14="http://schemas.microsoft.com/office/powerpoint/2010/main" val="3079671506"/>
              </p:ext>
            </p:extLst>
          </p:nvPr>
        </p:nvGraphicFramePr>
        <p:xfrm>
          <a:off x="6589579" y="3600259"/>
          <a:ext cx="2216150" cy="388938"/>
        </p:xfrm>
        <a:graphic>
          <a:graphicData uri="http://schemas.openxmlformats.org/presentationml/2006/ole">
            <mc:AlternateContent xmlns:mc="http://schemas.openxmlformats.org/markup-compatibility/2006">
              <mc:Choice xmlns:v="urn:schemas-microsoft-com:vml" Requires="v">
                <p:oleObj name="Equation" r:id="rId16" imgW="1155700" imgH="203200" progId="Equation.DSMT4">
                  <p:embed/>
                </p:oleObj>
              </mc:Choice>
              <mc:Fallback>
                <p:oleObj name="Equation" r:id="rId16" imgW="1155700" imgH="203200" progId="Equation.DSMT4">
                  <p:embed/>
                  <p:pic>
                    <p:nvPicPr>
                      <p:cNvPr id="24586" name="Object 20">
                        <a:extLst>
                          <a:ext uri="{FF2B5EF4-FFF2-40B4-BE49-F238E27FC236}">
                            <a16:creationId xmlns:a16="http://schemas.microsoft.com/office/drawing/2014/main" id="{41406EF5-EAB7-4FD5-AF75-F3AFBF32DA4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9579" y="3600259"/>
                        <a:ext cx="22161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7" name="Object 21">
            <a:extLst>
              <a:ext uri="{FF2B5EF4-FFF2-40B4-BE49-F238E27FC236}">
                <a16:creationId xmlns:a16="http://schemas.microsoft.com/office/drawing/2014/main" id="{AE5F62C5-1D5A-481C-BF8E-8E70E44E2DAD}"/>
              </a:ext>
            </a:extLst>
          </p:cNvPr>
          <p:cNvGraphicFramePr>
            <a:graphicFrameLocks noChangeAspect="1"/>
          </p:cNvGraphicFramePr>
          <p:nvPr>
            <p:extLst>
              <p:ext uri="{D42A27DB-BD31-4B8C-83A1-F6EECF244321}">
                <p14:modId xmlns:p14="http://schemas.microsoft.com/office/powerpoint/2010/main" val="499576881"/>
              </p:ext>
            </p:extLst>
          </p:nvPr>
        </p:nvGraphicFramePr>
        <p:xfrm>
          <a:off x="9243536" y="3571951"/>
          <a:ext cx="1801813" cy="388938"/>
        </p:xfrm>
        <a:graphic>
          <a:graphicData uri="http://schemas.openxmlformats.org/presentationml/2006/ole">
            <mc:AlternateContent xmlns:mc="http://schemas.openxmlformats.org/markup-compatibility/2006">
              <mc:Choice xmlns:v="urn:schemas-microsoft-com:vml" Requires="v">
                <p:oleObj name="Equation" r:id="rId18" imgW="939392" imgH="203112" progId="Equation.DSMT4">
                  <p:embed/>
                </p:oleObj>
              </mc:Choice>
              <mc:Fallback>
                <p:oleObj name="Equation" r:id="rId18" imgW="939392" imgH="203112" progId="Equation.DSMT4">
                  <p:embed/>
                  <p:pic>
                    <p:nvPicPr>
                      <p:cNvPr id="24587" name="Object 21">
                        <a:extLst>
                          <a:ext uri="{FF2B5EF4-FFF2-40B4-BE49-F238E27FC236}">
                            <a16:creationId xmlns:a16="http://schemas.microsoft.com/office/drawing/2014/main" id="{AE5F62C5-1D5A-481C-BF8E-8E70E44E2DA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43536" y="3571951"/>
                        <a:ext cx="180181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a:extLst>
              <a:ext uri="{FF2B5EF4-FFF2-40B4-BE49-F238E27FC236}">
                <a16:creationId xmlns:a16="http://schemas.microsoft.com/office/drawing/2014/main" id="{3DD7CEC3-21DF-4AA1-AA39-F063023F65B1}"/>
              </a:ext>
            </a:extLst>
          </p:cNvPr>
          <p:cNvSpPr/>
          <p:nvPr/>
        </p:nvSpPr>
        <p:spPr>
          <a:xfrm>
            <a:off x="768925" y="3405666"/>
            <a:ext cx="2714625" cy="13922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4589" name="Object 20">
            <a:extLst>
              <a:ext uri="{FF2B5EF4-FFF2-40B4-BE49-F238E27FC236}">
                <a16:creationId xmlns:a16="http://schemas.microsoft.com/office/drawing/2014/main" id="{1FED75F7-2367-4ECB-AE3E-F7558D5CCD8F}"/>
              </a:ext>
            </a:extLst>
          </p:cNvPr>
          <p:cNvGraphicFramePr>
            <a:graphicFrameLocks noChangeAspect="1"/>
          </p:cNvGraphicFramePr>
          <p:nvPr>
            <p:extLst>
              <p:ext uri="{D42A27DB-BD31-4B8C-83A1-F6EECF244321}">
                <p14:modId xmlns:p14="http://schemas.microsoft.com/office/powerpoint/2010/main" val="764675592"/>
              </p:ext>
            </p:extLst>
          </p:nvPr>
        </p:nvGraphicFramePr>
        <p:xfrm>
          <a:off x="6963924" y="4044988"/>
          <a:ext cx="1851025" cy="801688"/>
        </p:xfrm>
        <a:graphic>
          <a:graphicData uri="http://schemas.openxmlformats.org/presentationml/2006/ole">
            <mc:AlternateContent xmlns:mc="http://schemas.openxmlformats.org/markup-compatibility/2006">
              <mc:Choice xmlns:v="urn:schemas-microsoft-com:vml" Requires="v">
                <p:oleObj name="Equation" r:id="rId20" imgW="965200" imgH="419100" progId="Equation.DSMT4">
                  <p:embed/>
                </p:oleObj>
              </mc:Choice>
              <mc:Fallback>
                <p:oleObj name="Equation" r:id="rId20" imgW="965200" imgH="419100" progId="Equation.DSMT4">
                  <p:embed/>
                  <p:pic>
                    <p:nvPicPr>
                      <p:cNvPr id="24589" name="Object 20">
                        <a:extLst>
                          <a:ext uri="{FF2B5EF4-FFF2-40B4-BE49-F238E27FC236}">
                            <a16:creationId xmlns:a16="http://schemas.microsoft.com/office/drawing/2014/main" id="{1FED75F7-2367-4ECB-AE3E-F7558D5CCD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63924" y="4044988"/>
                        <a:ext cx="18510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0" name="Content Placeholder 2">
            <a:extLst>
              <a:ext uri="{FF2B5EF4-FFF2-40B4-BE49-F238E27FC236}">
                <a16:creationId xmlns:a16="http://schemas.microsoft.com/office/drawing/2014/main" id="{B83F840E-7447-41C2-BFF5-D8D6DC6BA23F}"/>
              </a:ext>
            </a:extLst>
          </p:cNvPr>
          <p:cNvSpPr txBox="1">
            <a:spLocks/>
          </p:cNvSpPr>
          <p:nvPr/>
        </p:nvSpPr>
        <p:spPr bwMode="auto">
          <a:xfrm>
            <a:off x="385590" y="5000626"/>
            <a:ext cx="1098381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The z-score will be used to calculate the probability percentage of our P-value</a:t>
            </a:r>
          </a:p>
        </p:txBody>
      </p:sp>
      <p:graphicFrame>
        <p:nvGraphicFramePr>
          <p:cNvPr id="24591" name="Object 2">
            <a:extLst>
              <a:ext uri="{FF2B5EF4-FFF2-40B4-BE49-F238E27FC236}">
                <a16:creationId xmlns:a16="http://schemas.microsoft.com/office/drawing/2014/main" id="{C5BF2727-798D-4F2D-B68C-6CA6F220242B}"/>
              </a:ext>
            </a:extLst>
          </p:cNvPr>
          <p:cNvGraphicFramePr>
            <a:graphicFrameLocks noChangeAspect="1"/>
          </p:cNvGraphicFramePr>
          <p:nvPr>
            <p:extLst>
              <p:ext uri="{D42A27DB-BD31-4B8C-83A1-F6EECF244321}">
                <p14:modId xmlns:p14="http://schemas.microsoft.com/office/powerpoint/2010/main" val="3142562727"/>
              </p:ext>
            </p:extLst>
          </p:nvPr>
        </p:nvGraphicFramePr>
        <p:xfrm>
          <a:off x="274715" y="5520941"/>
          <a:ext cx="4340225" cy="473075"/>
        </p:xfrm>
        <a:graphic>
          <a:graphicData uri="http://schemas.openxmlformats.org/presentationml/2006/ole">
            <mc:AlternateContent xmlns:mc="http://schemas.openxmlformats.org/markup-compatibility/2006">
              <mc:Choice xmlns:v="urn:schemas-microsoft-com:vml" Requires="v">
                <p:oleObj name="Equation" r:id="rId22" imgW="2323800" imgH="253800" progId="Equation.DSMT4">
                  <p:embed/>
                </p:oleObj>
              </mc:Choice>
              <mc:Fallback>
                <p:oleObj name="Equation" r:id="rId22" imgW="2323800" imgH="253800" progId="Equation.DSMT4">
                  <p:embed/>
                  <p:pic>
                    <p:nvPicPr>
                      <p:cNvPr id="24591" name="Object 2">
                        <a:extLst>
                          <a:ext uri="{FF2B5EF4-FFF2-40B4-BE49-F238E27FC236}">
                            <a16:creationId xmlns:a16="http://schemas.microsoft.com/office/drawing/2014/main" id="{C5BF2727-798D-4F2D-B68C-6CA6F220242B}"/>
                          </a:ext>
                        </a:extLst>
                      </p:cNvPr>
                      <p:cNvPicPr>
                        <a:picLocks noChangeAspect="1" noChangeArrowheads="1"/>
                      </p:cNvPicPr>
                      <p:nvPr/>
                    </p:nvPicPr>
                    <p:blipFill>
                      <a:blip r:embed="rId23"/>
                      <a:srcRect/>
                      <a:stretch>
                        <a:fillRect/>
                      </a:stretch>
                    </p:blipFill>
                    <p:spPr bwMode="auto">
                      <a:xfrm>
                        <a:off x="274715" y="5520941"/>
                        <a:ext cx="43402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2" name="Object 2">
            <a:extLst>
              <a:ext uri="{FF2B5EF4-FFF2-40B4-BE49-F238E27FC236}">
                <a16:creationId xmlns:a16="http://schemas.microsoft.com/office/drawing/2014/main" id="{14CE3748-4D99-4B41-8D57-4565E83166D2}"/>
              </a:ext>
            </a:extLst>
          </p:cNvPr>
          <p:cNvGraphicFramePr>
            <a:graphicFrameLocks noChangeAspect="1"/>
          </p:cNvGraphicFramePr>
          <p:nvPr>
            <p:extLst>
              <p:ext uri="{D42A27DB-BD31-4B8C-83A1-F6EECF244321}">
                <p14:modId xmlns:p14="http://schemas.microsoft.com/office/powerpoint/2010/main" val="1697739361"/>
              </p:ext>
            </p:extLst>
          </p:nvPr>
        </p:nvGraphicFramePr>
        <p:xfrm>
          <a:off x="330507" y="5916058"/>
          <a:ext cx="5528266" cy="765672"/>
        </p:xfrm>
        <a:graphic>
          <a:graphicData uri="http://schemas.openxmlformats.org/presentationml/2006/ole">
            <mc:AlternateContent xmlns:mc="http://schemas.openxmlformats.org/markup-compatibility/2006">
              <mc:Choice xmlns:v="urn:schemas-microsoft-com:vml" Requires="v">
                <p:oleObj name="Equation" r:id="rId24" imgW="3288960" imgH="457200" progId="Equation.DSMT4">
                  <p:embed/>
                </p:oleObj>
              </mc:Choice>
              <mc:Fallback>
                <p:oleObj name="Equation" r:id="rId24" imgW="3288960" imgH="457200" progId="Equation.DSMT4">
                  <p:embed/>
                  <p:pic>
                    <p:nvPicPr>
                      <p:cNvPr id="24592" name="Object 2">
                        <a:extLst>
                          <a:ext uri="{FF2B5EF4-FFF2-40B4-BE49-F238E27FC236}">
                            <a16:creationId xmlns:a16="http://schemas.microsoft.com/office/drawing/2014/main" id="{14CE3748-4D99-4B41-8D57-4565E83166D2}"/>
                          </a:ext>
                        </a:extLst>
                      </p:cNvPr>
                      <p:cNvPicPr>
                        <a:picLocks noChangeAspect="1" noChangeArrowheads="1"/>
                      </p:cNvPicPr>
                      <p:nvPr/>
                    </p:nvPicPr>
                    <p:blipFill>
                      <a:blip r:embed="rId25"/>
                      <a:srcRect/>
                      <a:stretch>
                        <a:fillRect/>
                      </a:stretch>
                    </p:blipFill>
                    <p:spPr bwMode="auto">
                      <a:xfrm>
                        <a:off x="330507" y="5916058"/>
                        <a:ext cx="5528266" cy="765672"/>
                      </a:xfrm>
                      <a:prstGeom prst="rect">
                        <a:avLst/>
                      </a:prstGeom>
                      <a:noFill/>
                      <a:ln>
                        <a:noFill/>
                      </a:ln>
                    </p:spPr>
                  </p:pic>
                </p:oleObj>
              </mc:Fallback>
            </mc:AlternateContent>
          </a:graphicData>
        </a:graphic>
      </p:graphicFrame>
      <p:graphicFrame>
        <p:nvGraphicFramePr>
          <p:cNvPr id="17" name="Object 2">
            <a:extLst>
              <a:ext uri="{FF2B5EF4-FFF2-40B4-BE49-F238E27FC236}">
                <a16:creationId xmlns:a16="http://schemas.microsoft.com/office/drawing/2014/main" id="{BC331A79-82A7-4939-B98E-4519B75315CF}"/>
              </a:ext>
            </a:extLst>
          </p:cNvPr>
          <p:cNvGraphicFramePr>
            <a:graphicFrameLocks noChangeAspect="1"/>
          </p:cNvGraphicFramePr>
          <p:nvPr>
            <p:extLst>
              <p:ext uri="{D42A27DB-BD31-4B8C-83A1-F6EECF244321}">
                <p14:modId xmlns:p14="http://schemas.microsoft.com/office/powerpoint/2010/main" val="317053011"/>
              </p:ext>
            </p:extLst>
          </p:nvPr>
        </p:nvGraphicFramePr>
        <p:xfrm>
          <a:off x="6199015" y="5907948"/>
          <a:ext cx="5644117" cy="803305"/>
        </p:xfrm>
        <a:graphic>
          <a:graphicData uri="http://schemas.openxmlformats.org/presentationml/2006/ole">
            <mc:AlternateContent xmlns:mc="http://schemas.openxmlformats.org/markup-compatibility/2006">
              <mc:Choice xmlns:v="urn:schemas-microsoft-com:vml" Requires="v">
                <p:oleObj name="Equation" r:id="rId26" imgW="3200400" imgH="457200" progId="Equation.DSMT4">
                  <p:embed/>
                </p:oleObj>
              </mc:Choice>
              <mc:Fallback>
                <p:oleObj name="Equation" r:id="rId26" imgW="3200400" imgH="457200" progId="Equation.DSMT4">
                  <p:embed/>
                  <p:pic>
                    <p:nvPicPr>
                      <p:cNvPr id="17" name="Object 2">
                        <a:extLst>
                          <a:ext uri="{FF2B5EF4-FFF2-40B4-BE49-F238E27FC236}">
                            <a16:creationId xmlns:a16="http://schemas.microsoft.com/office/drawing/2014/main" id="{BC331A79-82A7-4939-B98E-4519B75315CF}"/>
                          </a:ext>
                        </a:extLst>
                      </p:cNvPr>
                      <p:cNvPicPr>
                        <a:picLocks noChangeAspect="1" noChangeArrowheads="1"/>
                      </p:cNvPicPr>
                      <p:nvPr/>
                    </p:nvPicPr>
                    <p:blipFill>
                      <a:blip r:embed="rId27"/>
                      <a:srcRect/>
                      <a:stretch>
                        <a:fillRect/>
                      </a:stretch>
                    </p:blipFill>
                    <p:spPr bwMode="auto">
                      <a:xfrm>
                        <a:off x="6199015" y="5907948"/>
                        <a:ext cx="5644117" cy="803305"/>
                      </a:xfrm>
                      <a:prstGeom prst="rect">
                        <a:avLst/>
                      </a:prstGeom>
                      <a:noFill/>
                      <a:ln>
                        <a:noFill/>
                      </a:ln>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4394F497-BB22-4B30-9312-854A0A9C5D78}"/>
              </a:ext>
            </a:extLst>
          </p:cNvPr>
          <p:cNvSpPr>
            <a:spLocks noGrp="1"/>
          </p:cNvSpPr>
          <p:nvPr>
            <p:ph sz="quarter" idx="1"/>
          </p:nvPr>
        </p:nvSpPr>
        <p:spPr>
          <a:xfrm>
            <a:off x="330506" y="190501"/>
            <a:ext cx="11732964" cy="6283325"/>
          </a:xfrm>
        </p:spPr>
        <p:txBody>
          <a:bodyPr/>
          <a:lstStyle/>
          <a:p>
            <a:pPr marL="0" indent="0">
              <a:buNone/>
            </a:pPr>
            <a:r>
              <a:rPr lang="en-CA" altLang="en-US" dirty="0"/>
              <a:t>Ex: Paramedic response times were measured.  Last year, the average response time was 6.7minutes (</a:t>
            </a:r>
            <a:r>
              <a:rPr lang="en-CA" altLang="en-US" dirty="0" err="1"/>
              <a:t>sd</a:t>
            </a:r>
            <a:r>
              <a:rPr lang="en-CA" altLang="en-US" dirty="0"/>
              <a:t>=2 min).  This year a new training program was implemented and a random sample of 400 responses had an average of 6.48 minutes.  Has response time decreased?  </a:t>
            </a:r>
            <a:br>
              <a:rPr lang="en-CA" altLang="en-US" dirty="0"/>
            </a:br>
            <a:r>
              <a:rPr lang="en-CA" altLang="en-US" dirty="0"/>
              <a:t>a) State the two Hypothesis [Ho and Ha]  in context</a:t>
            </a:r>
            <a:br>
              <a:rPr lang="en-CA" altLang="en-US" dirty="0"/>
            </a:br>
            <a:r>
              <a:rPr lang="en-CA" altLang="en-US" dirty="0"/>
              <a:t>b) Perform a test at a significance level of 1%, then calculate the P-value from your statistics.  Is it one tail or two tail?</a:t>
            </a:r>
          </a:p>
          <a:p>
            <a:pPr marL="0" indent="0">
              <a:buNone/>
            </a:pPr>
            <a:r>
              <a:rPr lang="en-CA" altLang="en-US" dirty="0"/>
              <a:t>c) Provide a concluding statement on whether if you think response time decreased</a:t>
            </a:r>
          </a:p>
          <a:p>
            <a:pPr marL="0" indent="0">
              <a:buNone/>
            </a:pPr>
            <a:r>
              <a:rPr lang="en-CA" altLang="en-US" dirty="0"/>
              <a:t>d) What conclusion would you have if your significance level was 5%</a:t>
            </a:r>
          </a:p>
        </p:txBody>
      </p:sp>
      <p:pic>
        <p:nvPicPr>
          <p:cNvPr id="29699" name="Picture 4">
            <a:extLst>
              <a:ext uri="{FF2B5EF4-FFF2-40B4-BE49-F238E27FC236}">
                <a16:creationId xmlns:a16="http://schemas.microsoft.com/office/drawing/2014/main" id="{6A6D380E-DA37-4A68-B515-02DB90FCB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27" y="4508674"/>
            <a:ext cx="4367213"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92751C-A80C-478E-A1A3-95F6A5B8C1EF}"/>
              </a:ext>
            </a:extLst>
          </p:cNvPr>
          <p:cNvSpPr>
            <a:spLocks noGrp="1"/>
          </p:cNvSpPr>
          <p:nvPr>
            <p:ph sz="quarter" idx="1"/>
          </p:nvPr>
        </p:nvSpPr>
        <p:spPr>
          <a:xfrm>
            <a:off x="374573" y="212725"/>
            <a:ext cx="10018790" cy="795338"/>
          </a:xfrm>
        </p:spPr>
        <p:txBody>
          <a:bodyPr/>
          <a:lstStyle/>
          <a:p>
            <a:pPr eaLnBrk="1" hangingPunct="1">
              <a:buFont typeface="Wingdings" panose="05000000000000000000" pitchFamily="2" charset="2"/>
              <a:buNone/>
            </a:pPr>
            <a:r>
              <a:rPr lang="en-CA" altLang="en-US" sz="2100" dirty="0">
                <a:solidFill>
                  <a:srgbClr val="FF0000"/>
                </a:solidFill>
              </a:rPr>
              <a:t>Null </a:t>
            </a:r>
            <a:r>
              <a:rPr lang="en-CA" altLang="en-US" sz="2100" dirty="0">
                <a:solidFill>
                  <a:srgbClr val="FF0000"/>
                </a:solidFill>
                <a:sym typeface="Wingdings" panose="05000000000000000000" pitchFamily="2" charset="2"/>
              </a:rPr>
              <a:t> average paramedic response time did not change and is at 6.7minutes</a:t>
            </a:r>
          </a:p>
          <a:p>
            <a:pPr eaLnBrk="1" hangingPunct="1">
              <a:buFont typeface="Wingdings" panose="05000000000000000000" pitchFamily="2" charset="2"/>
              <a:buNone/>
            </a:pPr>
            <a:r>
              <a:rPr lang="en-CA" altLang="en-US" sz="2100" dirty="0">
                <a:solidFill>
                  <a:srgbClr val="FF0000"/>
                </a:solidFill>
                <a:sym typeface="Wingdings" panose="05000000000000000000" pitchFamily="2" charset="2"/>
              </a:rPr>
              <a:t>Alt  average paramedic response time decreased and is less than 6.7minutes</a:t>
            </a:r>
            <a:endParaRPr lang="en-CA" altLang="en-US" sz="2100" dirty="0">
              <a:solidFill>
                <a:srgbClr val="FF0000"/>
              </a:solidFill>
            </a:endParaRPr>
          </a:p>
        </p:txBody>
      </p:sp>
      <p:graphicFrame>
        <p:nvGraphicFramePr>
          <p:cNvPr id="5" name="Object 2">
            <a:extLst>
              <a:ext uri="{FF2B5EF4-FFF2-40B4-BE49-F238E27FC236}">
                <a16:creationId xmlns:a16="http://schemas.microsoft.com/office/drawing/2014/main" id="{5106309D-BB38-4895-8A79-3158E31FE798}"/>
              </a:ext>
            </a:extLst>
          </p:cNvPr>
          <p:cNvGraphicFramePr>
            <a:graphicFrameLocks noChangeAspect="1"/>
          </p:cNvGraphicFramePr>
          <p:nvPr>
            <p:extLst>
              <p:ext uri="{D42A27DB-BD31-4B8C-83A1-F6EECF244321}">
                <p14:modId xmlns:p14="http://schemas.microsoft.com/office/powerpoint/2010/main" val="502020217"/>
              </p:ext>
            </p:extLst>
          </p:nvPr>
        </p:nvGraphicFramePr>
        <p:xfrm>
          <a:off x="365125" y="1112838"/>
          <a:ext cx="2082800" cy="461962"/>
        </p:xfrm>
        <a:graphic>
          <a:graphicData uri="http://schemas.openxmlformats.org/presentationml/2006/ole">
            <mc:AlternateContent xmlns:mc="http://schemas.openxmlformats.org/markup-compatibility/2006">
              <mc:Choice xmlns:v="urn:schemas-microsoft-com:vml" Requires="v">
                <p:oleObj name="Equation" r:id="rId4" imgW="1028520" imgH="228600" progId="Equation.DSMT4">
                  <p:embed/>
                </p:oleObj>
              </mc:Choice>
              <mc:Fallback>
                <p:oleObj name="Equation" r:id="rId4" imgW="1028520" imgH="228600" progId="Equation.DSMT4">
                  <p:embed/>
                  <p:pic>
                    <p:nvPicPr>
                      <p:cNvPr id="5" name="Object 2">
                        <a:extLst>
                          <a:ext uri="{FF2B5EF4-FFF2-40B4-BE49-F238E27FC236}">
                            <a16:creationId xmlns:a16="http://schemas.microsoft.com/office/drawing/2014/main" id="{5106309D-BB38-4895-8A79-3158E31FE798}"/>
                          </a:ext>
                        </a:extLst>
                      </p:cNvPr>
                      <p:cNvPicPr>
                        <a:picLocks noChangeAspect="1" noChangeArrowheads="1"/>
                      </p:cNvPicPr>
                      <p:nvPr/>
                    </p:nvPicPr>
                    <p:blipFill>
                      <a:blip r:embed="rId5"/>
                      <a:srcRect/>
                      <a:stretch>
                        <a:fillRect/>
                      </a:stretch>
                    </p:blipFill>
                    <p:spPr bwMode="auto">
                      <a:xfrm>
                        <a:off x="365125" y="1112838"/>
                        <a:ext cx="20828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B44AE844-E8F9-48F2-A445-2CB90A4D18F5}"/>
              </a:ext>
            </a:extLst>
          </p:cNvPr>
          <p:cNvGraphicFramePr>
            <a:graphicFrameLocks noChangeAspect="1"/>
          </p:cNvGraphicFramePr>
          <p:nvPr>
            <p:extLst>
              <p:ext uri="{D42A27DB-BD31-4B8C-83A1-F6EECF244321}">
                <p14:modId xmlns:p14="http://schemas.microsoft.com/office/powerpoint/2010/main" val="606157767"/>
              </p:ext>
            </p:extLst>
          </p:nvPr>
        </p:nvGraphicFramePr>
        <p:xfrm>
          <a:off x="371520" y="1619250"/>
          <a:ext cx="2079625" cy="461963"/>
        </p:xfrm>
        <a:graphic>
          <a:graphicData uri="http://schemas.openxmlformats.org/presentationml/2006/ole">
            <mc:AlternateContent xmlns:mc="http://schemas.openxmlformats.org/markup-compatibility/2006">
              <mc:Choice xmlns:v="urn:schemas-microsoft-com:vml" Requires="v">
                <p:oleObj name="Equation" r:id="rId6" imgW="1028520" imgH="228600" progId="Equation.DSMT4">
                  <p:embed/>
                </p:oleObj>
              </mc:Choice>
              <mc:Fallback>
                <p:oleObj name="Equation" r:id="rId6" imgW="1028520" imgH="228600" progId="Equation.DSMT4">
                  <p:embed/>
                  <p:pic>
                    <p:nvPicPr>
                      <p:cNvPr id="6" name="Object 3">
                        <a:extLst>
                          <a:ext uri="{FF2B5EF4-FFF2-40B4-BE49-F238E27FC236}">
                            <a16:creationId xmlns:a16="http://schemas.microsoft.com/office/drawing/2014/main" id="{B44AE844-E8F9-48F2-A445-2CB90A4D18F5}"/>
                          </a:ext>
                        </a:extLst>
                      </p:cNvPr>
                      <p:cNvPicPr>
                        <a:picLocks noChangeAspect="1" noChangeArrowheads="1"/>
                      </p:cNvPicPr>
                      <p:nvPr/>
                    </p:nvPicPr>
                    <p:blipFill>
                      <a:blip r:embed="rId7"/>
                      <a:srcRect/>
                      <a:stretch>
                        <a:fillRect/>
                      </a:stretch>
                    </p:blipFill>
                    <p:spPr bwMode="auto">
                      <a:xfrm>
                        <a:off x="371520" y="1619250"/>
                        <a:ext cx="20796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2">
            <a:extLst>
              <a:ext uri="{FF2B5EF4-FFF2-40B4-BE49-F238E27FC236}">
                <a16:creationId xmlns:a16="http://schemas.microsoft.com/office/drawing/2014/main" id="{2B991479-16AD-4E17-B879-9A7D03B3FF8E}"/>
              </a:ext>
            </a:extLst>
          </p:cNvPr>
          <p:cNvSpPr txBox="1">
            <a:spLocks/>
          </p:cNvSpPr>
          <p:nvPr/>
        </p:nvSpPr>
        <p:spPr bwMode="auto">
          <a:xfrm>
            <a:off x="234243" y="2277356"/>
            <a:ext cx="3706812" cy="82867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We will perform a 1% significance level test</a:t>
            </a:r>
          </a:p>
        </p:txBody>
      </p:sp>
      <p:sp>
        <p:nvSpPr>
          <p:cNvPr id="14" name="Content Placeholder 2">
            <a:extLst>
              <a:ext uri="{FF2B5EF4-FFF2-40B4-BE49-F238E27FC236}">
                <a16:creationId xmlns:a16="http://schemas.microsoft.com/office/drawing/2014/main" id="{38DB2488-5105-4246-BF0C-FDDC4446A559}"/>
              </a:ext>
            </a:extLst>
          </p:cNvPr>
          <p:cNvSpPr txBox="1">
            <a:spLocks/>
          </p:cNvSpPr>
          <p:nvPr/>
        </p:nvSpPr>
        <p:spPr bwMode="auto">
          <a:xfrm>
            <a:off x="3835917" y="1174579"/>
            <a:ext cx="5473336" cy="400833"/>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P- value: Is it one tail or two tail?</a:t>
            </a:r>
          </a:p>
        </p:txBody>
      </p:sp>
      <p:sp>
        <p:nvSpPr>
          <p:cNvPr id="17" name="Content Placeholder 2">
            <a:extLst>
              <a:ext uri="{FF2B5EF4-FFF2-40B4-BE49-F238E27FC236}">
                <a16:creationId xmlns:a16="http://schemas.microsoft.com/office/drawing/2014/main" id="{A8180586-FBFB-4481-9950-B7CD0FC9B41B}"/>
              </a:ext>
            </a:extLst>
          </p:cNvPr>
          <p:cNvSpPr txBox="1">
            <a:spLocks/>
          </p:cNvSpPr>
          <p:nvPr/>
        </p:nvSpPr>
        <p:spPr bwMode="auto">
          <a:xfrm>
            <a:off x="312111" y="3449515"/>
            <a:ext cx="10987174" cy="1468971"/>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100" dirty="0">
                <a:solidFill>
                  <a:srgbClr val="FF0000"/>
                </a:solidFill>
                <a:latin typeface="+mn-lt"/>
                <a:cs typeface="+mn-cs"/>
              </a:rPr>
              <a:t>Our p-value of 0.0139 is greater than our significance level of 1%.   Therefore, we failed to reject the Null Hypothesis.  This suggest that the mean response time did not improve and is 6.7 minutes.  This also suggest that our improved sample mean of 6.48min was due to sampling variation</a:t>
            </a:r>
          </a:p>
        </p:txBody>
      </p:sp>
      <p:sp>
        <p:nvSpPr>
          <p:cNvPr id="18" name="Content Placeholder 2">
            <a:extLst>
              <a:ext uri="{FF2B5EF4-FFF2-40B4-BE49-F238E27FC236}">
                <a16:creationId xmlns:a16="http://schemas.microsoft.com/office/drawing/2014/main" id="{BEAD7EE7-A34E-4A90-AC83-973D0B005E08}"/>
              </a:ext>
            </a:extLst>
          </p:cNvPr>
          <p:cNvSpPr txBox="1">
            <a:spLocks/>
          </p:cNvSpPr>
          <p:nvPr/>
        </p:nvSpPr>
        <p:spPr bwMode="auto">
          <a:xfrm>
            <a:off x="3883450" y="1592230"/>
            <a:ext cx="6865872" cy="400833"/>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One tail </a:t>
            </a:r>
            <a:r>
              <a:rPr lang="en-CA" sz="2200" dirty="0">
                <a:solidFill>
                  <a:srgbClr val="FF0000"/>
                </a:solidFill>
                <a:latin typeface="+mn-lt"/>
                <a:cs typeface="+mn-cs"/>
                <a:sym typeface="Wingdings" panose="05000000000000000000" pitchFamily="2" charset="2"/>
              </a:rPr>
              <a:t> only lower end, testing if response time have improved</a:t>
            </a:r>
            <a:endParaRPr lang="en-CA" sz="2200" dirty="0">
              <a:solidFill>
                <a:srgbClr val="FF0000"/>
              </a:solidFill>
              <a:latin typeface="+mn-lt"/>
              <a:cs typeface="+mn-cs"/>
            </a:endParaRPr>
          </a:p>
        </p:txBody>
      </p:sp>
      <p:sp>
        <p:nvSpPr>
          <p:cNvPr id="20" name="TextBox 19">
            <a:extLst>
              <a:ext uri="{FF2B5EF4-FFF2-40B4-BE49-F238E27FC236}">
                <a16:creationId xmlns:a16="http://schemas.microsoft.com/office/drawing/2014/main" id="{168E546C-B834-40C9-AA62-E197A6B7FB6B}"/>
              </a:ext>
            </a:extLst>
          </p:cNvPr>
          <p:cNvSpPr txBox="1"/>
          <p:nvPr/>
        </p:nvSpPr>
        <p:spPr>
          <a:xfrm>
            <a:off x="503981" y="5031699"/>
            <a:ext cx="11348385" cy="1061829"/>
          </a:xfrm>
          <a:prstGeom prst="rect">
            <a:avLst/>
          </a:prstGeom>
          <a:noFill/>
        </p:spPr>
        <p:txBody>
          <a:bodyPr wrap="square">
            <a:spAutoFit/>
          </a:bodyPr>
          <a:lstStyle/>
          <a:p>
            <a:pPr>
              <a:defRPr/>
            </a:pPr>
            <a:r>
              <a:rPr lang="en-CA" sz="2100" dirty="0">
                <a:solidFill>
                  <a:srgbClr val="FF0000"/>
                </a:solidFill>
                <a:latin typeface="+mn-lt"/>
                <a:cs typeface="+mn-cs"/>
              </a:rPr>
              <a:t>If we increased our significance level to 5%, then our P-value is less than 5%.  This will be evidence against the null hypothesis Ho and thus reject it.  This suggests that the mean response time has improved and is less than 6.7 minutes.  </a:t>
            </a:r>
            <a:endParaRPr lang="en-CA" sz="2100" dirty="0"/>
          </a:p>
        </p:txBody>
      </p:sp>
      <p:graphicFrame>
        <p:nvGraphicFramePr>
          <p:cNvPr id="19" name="Object 9">
            <a:extLst>
              <a:ext uri="{FF2B5EF4-FFF2-40B4-BE49-F238E27FC236}">
                <a16:creationId xmlns:a16="http://schemas.microsoft.com/office/drawing/2014/main" id="{93C4B95C-D02E-4495-84A8-4B92FC419ADB}"/>
              </a:ext>
            </a:extLst>
          </p:cNvPr>
          <p:cNvGraphicFramePr>
            <a:graphicFrameLocks noChangeAspect="1"/>
          </p:cNvGraphicFramePr>
          <p:nvPr>
            <p:extLst>
              <p:ext uri="{D42A27DB-BD31-4B8C-83A1-F6EECF244321}">
                <p14:modId xmlns:p14="http://schemas.microsoft.com/office/powerpoint/2010/main" val="1376416777"/>
              </p:ext>
            </p:extLst>
          </p:nvPr>
        </p:nvGraphicFramePr>
        <p:xfrm>
          <a:off x="3941055" y="2520146"/>
          <a:ext cx="6561664" cy="828674"/>
        </p:xfrm>
        <a:graphic>
          <a:graphicData uri="http://schemas.openxmlformats.org/presentationml/2006/ole">
            <mc:AlternateContent xmlns:mc="http://schemas.openxmlformats.org/markup-compatibility/2006">
              <mc:Choice xmlns:v="urn:schemas-microsoft-com:vml" Requires="v">
                <p:oleObj name="Equation" r:id="rId8" imgW="3619440" imgH="457200" progId="Equation.DSMT4">
                  <p:embed/>
                </p:oleObj>
              </mc:Choice>
              <mc:Fallback>
                <p:oleObj name="Equation" r:id="rId8" imgW="3619440" imgH="457200" progId="Equation.DSMT4">
                  <p:embed/>
                  <p:pic>
                    <p:nvPicPr>
                      <p:cNvPr id="19" name="Object 9">
                        <a:extLst>
                          <a:ext uri="{FF2B5EF4-FFF2-40B4-BE49-F238E27FC236}">
                            <a16:creationId xmlns:a16="http://schemas.microsoft.com/office/drawing/2014/main" id="{93C4B95C-D02E-4495-84A8-4B92FC419ADB}"/>
                          </a:ext>
                        </a:extLst>
                      </p:cNvPr>
                      <p:cNvPicPr>
                        <a:picLocks noChangeAspect="1" noChangeArrowheads="1"/>
                      </p:cNvPicPr>
                      <p:nvPr/>
                    </p:nvPicPr>
                    <p:blipFill>
                      <a:blip r:embed="rId9"/>
                      <a:srcRect/>
                      <a:stretch>
                        <a:fillRect/>
                      </a:stretch>
                    </p:blipFill>
                    <p:spPr bwMode="auto">
                      <a:xfrm>
                        <a:off x="3941055" y="2520146"/>
                        <a:ext cx="6561664" cy="828674"/>
                      </a:xfrm>
                      <a:prstGeom prst="rect">
                        <a:avLst/>
                      </a:prstGeom>
                      <a:noFill/>
                      <a:ln>
                        <a:noFill/>
                      </a:ln>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4" grpId="0"/>
      <p:bldP spid="17" grpId="0"/>
      <p:bldP spid="18"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13E61-61B0-4F61-B9F2-7EDA45D78C74}"/>
              </a:ext>
            </a:extLst>
          </p:cNvPr>
          <p:cNvSpPr>
            <a:spLocks noGrp="1"/>
          </p:cNvSpPr>
          <p:nvPr>
            <p:ph sz="quarter" idx="1"/>
          </p:nvPr>
        </p:nvSpPr>
        <p:spPr>
          <a:xfrm>
            <a:off x="290110" y="256142"/>
            <a:ext cx="11189465" cy="1947231"/>
          </a:xfrm>
        </p:spPr>
        <p:txBody>
          <a:bodyPr/>
          <a:lstStyle/>
          <a:p>
            <a:pPr marL="0" indent="0">
              <a:buNone/>
            </a:pPr>
            <a:r>
              <a:rPr lang="en-US" dirty="0"/>
              <a:t>The average response time in our sample (n=50) was 6.48minutes, which is 0.22 minutes faster (13.2seconds).   SE = 0.1min = 6 seconds.  Our average was over 2 standard errors less than the mean in our null hypothesis.  Isn’t this strong evidence that the response time had decreased?  How would you respond to someone that insisted we reject Ho??</a:t>
            </a:r>
          </a:p>
          <a:p>
            <a:pPr marL="0" indent="0">
              <a:buNone/>
            </a:pPr>
            <a:r>
              <a:rPr lang="en-US" dirty="0"/>
              <a:t>  </a:t>
            </a:r>
          </a:p>
        </p:txBody>
      </p:sp>
      <p:sp>
        <p:nvSpPr>
          <p:cNvPr id="4" name="Content Placeholder 2">
            <a:extLst>
              <a:ext uri="{FF2B5EF4-FFF2-40B4-BE49-F238E27FC236}">
                <a16:creationId xmlns:a16="http://schemas.microsoft.com/office/drawing/2014/main" id="{8C22978B-9267-4EED-BD17-8D481E8F58F0}"/>
              </a:ext>
            </a:extLst>
          </p:cNvPr>
          <p:cNvSpPr txBox="1">
            <a:spLocks/>
          </p:cNvSpPr>
          <p:nvPr/>
        </p:nvSpPr>
        <p:spPr bwMode="auto">
          <a:xfrm>
            <a:off x="288273" y="2347513"/>
            <a:ext cx="11189465" cy="8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a) Would you say that the sample could be bias?  That there was error in the sampling process and they may have just taken the shortest times?</a:t>
            </a:r>
          </a:p>
        </p:txBody>
      </p:sp>
      <p:sp>
        <p:nvSpPr>
          <p:cNvPr id="5" name="Content Placeholder 2">
            <a:extLst>
              <a:ext uri="{FF2B5EF4-FFF2-40B4-BE49-F238E27FC236}">
                <a16:creationId xmlns:a16="http://schemas.microsoft.com/office/drawing/2014/main" id="{7AFCC020-C593-4E35-853F-87C5E6A7373D}"/>
              </a:ext>
            </a:extLst>
          </p:cNvPr>
          <p:cNvSpPr txBox="1">
            <a:spLocks/>
          </p:cNvSpPr>
          <p:nvPr/>
        </p:nvSpPr>
        <p:spPr bwMode="auto">
          <a:xfrm>
            <a:off x="286436" y="3777872"/>
            <a:ext cx="11189465" cy="8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b) Would you say that perhaps we should reject Ho, since 2 standard errors below does seem like good evidence for the alternative hypothesis</a:t>
            </a:r>
          </a:p>
        </p:txBody>
      </p:sp>
      <p:sp>
        <p:nvSpPr>
          <p:cNvPr id="6" name="Content Placeholder 2">
            <a:extLst>
              <a:ext uri="{FF2B5EF4-FFF2-40B4-BE49-F238E27FC236}">
                <a16:creationId xmlns:a16="http://schemas.microsoft.com/office/drawing/2014/main" id="{8295A7B0-FA79-45FF-B2BA-9361B1BB5BDF}"/>
              </a:ext>
            </a:extLst>
          </p:cNvPr>
          <p:cNvSpPr txBox="1">
            <a:spLocks/>
          </p:cNvSpPr>
          <p:nvPr/>
        </p:nvSpPr>
        <p:spPr bwMode="auto">
          <a:xfrm>
            <a:off x="284599" y="5208231"/>
            <a:ext cx="11189465" cy="8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c) How would you respond???  </a:t>
            </a:r>
          </a:p>
        </p:txBody>
      </p:sp>
    </p:spTree>
    <p:custDataLst>
      <p:tags r:id="rId1"/>
    </p:custDataLst>
    <p:extLst>
      <p:ext uri="{BB962C8B-B14F-4D97-AF65-F5344CB8AC3E}">
        <p14:creationId xmlns:p14="http://schemas.microsoft.com/office/powerpoint/2010/main" val="334562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8C5FC691-DE87-4680-BFA3-EF7DB0881B84}"/>
              </a:ext>
            </a:extLst>
          </p:cNvPr>
          <p:cNvSpPr>
            <a:spLocks noGrp="1"/>
          </p:cNvSpPr>
          <p:nvPr>
            <p:ph sz="quarter" idx="1"/>
          </p:nvPr>
        </p:nvSpPr>
        <p:spPr>
          <a:xfrm>
            <a:off x="143220" y="319490"/>
            <a:ext cx="11435508" cy="4946574"/>
          </a:xfrm>
        </p:spPr>
        <p:txBody>
          <a:bodyPr/>
          <a:lstStyle/>
          <a:p>
            <a:pPr eaLnBrk="1" hangingPunct="1">
              <a:buFont typeface="Wingdings" panose="05000000000000000000" pitchFamily="2" charset="2"/>
              <a:buNone/>
            </a:pPr>
            <a:r>
              <a:rPr lang="en-US" altLang="en-US" sz="2100" dirty="0"/>
              <a:t>EX: The mean score of </a:t>
            </a:r>
            <a:r>
              <a:rPr lang="en-US" altLang="en-US" sz="2100" dirty="0" err="1"/>
              <a:t>Moscrop</a:t>
            </a:r>
            <a:r>
              <a:rPr lang="en-US" altLang="en-US" sz="2100" dirty="0"/>
              <a:t> students writing the Euclid contest is 50points.  This year Advanced Algebra is offered for the first time, and 53 seniors that plan to take the Euclid contest enrolled in the preparation course. The sample had a mean score of 53 54.1 points with a standard deviation of 8. The principal believes that the new course has improved the students’ contest scores. Assume that Euclid scores and difficulty are consistent every year.</a:t>
            </a:r>
            <a:br>
              <a:rPr lang="en-US" altLang="en-US" sz="2100" dirty="0"/>
            </a:br>
            <a:r>
              <a:rPr lang="en-US" altLang="en-US" sz="2100" dirty="0"/>
              <a:t> </a:t>
            </a:r>
            <a:endParaRPr lang="en-CA" altLang="en-US" sz="2100" dirty="0"/>
          </a:p>
          <a:p>
            <a:pPr eaLnBrk="1" hangingPunct="1">
              <a:buFont typeface="Wingdings" panose="05000000000000000000" pitchFamily="2" charset="2"/>
              <a:buNone/>
            </a:pPr>
            <a:r>
              <a:rPr lang="en-US" altLang="en-US" sz="2100" b="1" dirty="0"/>
              <a:t>A) </a:t>
            </a:r>
            <a:r>
              <a:rPr lang="en-US" altLang="en-US" sz="2100" dirty="0"/>
              <a:t>Identify the population and parameter of interest.  State the two hypotheses in contest.</a:t>
            </a:r>
            <a:br>
              <a:rPr lang="en-US" altLang="en-US" sz="2100" dirty="0"/>
            </a:br>
            <a:endParaRPr lang="en-CA" altLang="en-US" sz="2100" dirty="0"/>
          </a:p>
          <a:p>
            <a:pPr eaLnBrk="1" hangingPunct="1">
              <a:buFont typeface="Wingdings" panose="05000000000000000000" pitchFamily="2" charset="2"/>
              <a:buNone/>
            </a:pPr>
            <a:r>
              <a:rPr lang="en-CA" altLang="en-US" sz="2100" dirty="0"/>
              <a:t>B)</a:t>
            </a:r>
            <a:r>
              <a:rPr lang="en-US" altLang="en-US" sz="2100" dirty="0"/>
              <a:t> Identify the conditions required to do a significance test.   Indicate what tests you are to do and explain why.</a:t>
            </a:r>
          </a:p>
          <a:p>
            <a:pPr eaLnBrk="1" hangingPunct="1">
              <a:buFont typeface="Wingdings" panose="05000000000000000000" pitchFamily="2" charset="2"/>
              <a:buNone/>
            </a:pPr>
            <a:endParaRPr lang="en-US" altLang="en-US" sz="2100" dirty="0"/>
          </a:p>
          <a:p>
            <a:pPr eaLnBrk="1" hangingPunct="1">
              <a:buFont typeface="Wingdings" panose="05000000000000000000" pitchFamily="2" charset="2"/>
              <a:buNone/>
            </a:pPr>
            <a:r>
              <a:rPr lang="en-US" altLang="en-US" sz="2100" dirty="0"/>
              <a:t>C) Perform a 1% significance level test with our statistics. Calculate the test statistic and the </a:t>
            </a:r>
            <a:r>
              <a:rPr lang="en-US" altLang="en-US" sz="2100" i="1" dirty="0"/>
              <a:t>P</a:t>
            </a:r>
            <a:r>
              <a:rPr lang="en-US" altLang="en-US" sz="2100" dirty="0"/>
              <a:t>-value.  Is it one or two tail, explain.   State your conclusion in context.</a:t>
            </a:r>
            <a:endParaRPr lang="en-CA" altLang="en-US" sz="2100" dirty="0"/>
          </a:p>
          <a:p>
            <a:pPr eaLnBrk="1" hangingPunct="1"/>
            <a:endParaRPr lang="en-CA" altLang="en-US" sz="2100"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BFB39-BF37-4DAB-ADE6-C14EDC59CE66}"/>
              </a:ext>
            </a:extLst>
          </p:cNvPr>
          <p:cNvSpPr>
            <a:spLocks noGrp="1"/>
          </p:cNvSpPr>
          <p:nvPr>
            <p:ph sz="quarter" idx="1"/>
          </p:nvPr>
        </p:nvSpPr>
        <p:spPr>
          <a:xfrm>
            <a:off x="356212" y="212075"/>
            <a:ext cx="10869976" cy="1143000"/>
          </a:xfrm>
        </p:spPr>
        <p:txBody>
          <a:bodyPr/>
          <a:lstStyle/>
          <a:p>
            <a:pPr marL="0" indent="0">
              <a:buNone/>
            </a:pPr>
            <a:r>
              <a:rPr lang="en-US" dirty="0"/>
              <a:t>Parameter of Interest: </a:t>
            </a:r>
          </a:p>
          <a:p>
            <a:pPr marL="0" indent="0">
              <a:buNone/>
            </a:pPr>
            <a:r>
              <a:rPr lang="en-US" dirty="0"/>
              <a:t>The mean score of </a:t>
            </a:r>
            <a:r>
              <a:rPr lang="en-US" dirty="0" err="1"/>
              <a:t>Moscrop</a:t>
            </a:r>
            <a:r>
              <a:rPr lang="en-US" dirty="0"/>
              <a:t> Students taking the Euclid scores and also enrolling in Advanced Algebra course.</a:t>
            </a:r>
          </a:p>
        </p:txBody>
      </p:sp>
      <p:sp>
        <p:nvSpPr>
          <p:cNvPr id="4" name="Content Placeholder 2">
            <a:extLst>
              <a:ext uri="{FF2B5EF4-FFF2-40B4-BE49-F238E27FC236}">
                <a16:creationId xmlns:a16="http://schemas.microsoft.com/office/drawing/2014/main" id="{1AB5600D-B4DB-4EDB-B333-5C2F1DDD173A}"/>
              </a:ext>
            </a:extLst>
          </p:cNvPr>
          <p:cNvSpPr txBox="1">
            <a:spLocks/>
          </p:cNvSpPr>
          <p:nvPr/>
        </p:nvSpPr>
        <p:spPr bwMode="auto">
          <a:xfrm>
            <a:off x="299292" y="1697515"/>
            <a:ext cx="11422655" cy="151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solidFill>
                  <a:srgbClr val="FF0000"/>
                </a:solidFill>
              </a:rPr>
              <a:t>Ho: </a:t>
            </a:r>
            <a:r>
              <a:rPr lang="en-US" i="0" dirty="0">
                <a:solidFill>
                  <a:srgbClr val="FF0000"/>
                </a:solidFill>
                <a:latin typeface="+mj-lt"/>
                <a:ea typeface="Cambria Math" panose="02040503050406030204" pitchFamily="18" charset="0"/>
              </a:rPr>
              <a:t>μ</a:t>
            </a:r>
            <a:r>
              <a:rPr lang="en-US" dirty="0">
                <a:solidFill>
                  <a:srgbClr val="FF0000"/>
                </a:solidFill>
              </a:rPr>
              <a:t>= 50        The average Euclid score from </a:t>
            </a:r>
            <a:r>
              <a:rPr lang="en-US" dirty="0" err="1">
                <a:solidFill>
                  <a:srgbClr val="FF0000"/>
                </a:solidFill>
              </a:rPr>
              <a:t>Moscrop</a:t>
            </a:r>
            <a:r>
              <a:rPr lang="en-US" dirty="0">
                <a:solidFill>
                  <a:srgbClr val="FF0000"/>
                </a:solidFill>
              </a:rPr>
              <a:t> students enrolling in Advanced Algebra is 50 points</a:t>
            </a:r>
            <a:br>
              <a:rPr lang="en-US" dirty="0">
                <a:solidFill>
                  <a:srgbClr val="FF0000"/>
                </a:solidFill>
              </a:rPr>
            </a:br>
            <a:br>
              <a:rPr lang="en-US" dirty="0">
                <a:solidFill>
                  <a:srgbClr val="FF0000"/>
                </a:solidFill>
              </a:rPr>
            </a:br>
            <a:r>
              <a:rPr lang="en-US" dirty="0">
                <a:solidFill>
                  <a:srgbClr val="FF0000"/>
                </a:solidFill>
              </a:rPr>
              <a:t>Ha: </a:t>
            </a:r>
            <a:r>
              <a:rPr lang="en-US" i="0" dirty="0">
                <a:solidFill>
                  <a:srgbClr val="FF0000"/>
                </a:solidFill>
                <a:latin typeface="+mj-lt"/>
                <a:ea typeface="Cambria Math" panose="02040503050406030204" pitchFamily="18" charset="0"/>
              </a:rPr>
              <a:t>μ</a:t>
            </a:r>
            <a:r>
              <a:rPr lang="en-US" dirty="0">
                <a:solidFill>
                  <a:srgbClr val="FF0000"/>
                </a:solidFill>
              </a:rPr>
              <a:t>&gt; 50       The average Euclid score from </a:t>
            </a:r>
            <a:r>
              <a:rPr lang="en-US" dirty="0" err="1">
                <a:solidFill>
                  <a:srgbClr val="FF0000"/>
                </a:solidFill>
              </a:rPr>
              <a:t>Moscrop</a:t>
            </a:r>
            <a:r>
              <a:rPr lang="en-US" dirty="0">
                <a:solidFill>
                  <a:srgbClr val="FF0000"/>
                </a:solidFill>
              </a:rPr>
              <a:t> students enrolling in Advanced Algebra is more than 50 points</a:t>
            </a:r>
          </a:p>
        </p:txBody>
      </p:sp>
      <p:sp>
        <p:nvSpPr>
          <p:cNvPr id="5" name="Content Placeholder 2">
            <a:extLst>
              <a:ext uri="{FF2B5EF4-FFF2-40B4-BE49-F238E27FC236}">
                <a16:creationId xmlns:a16="http://schemas.microsoft.com/office/drawing/2014/main" id="{B5FD5AD2-AA90-4938-B6BE-B89042BD8308}"/>
              </a:ext>
            </a:extLst>
          </p:cNvPr>
          <p:cNvSpPr txBox="1">
            <a:spLocks/>
          </p:cNvSpPr>
          <p:nvPr/>
        </p:nvSpPr>
        <p:spPr bwMode="auto">
          <a:xfrm>
            <a:off x="231354" y="4075323"/>
            <a:ext cx="11422655" cy="202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solidFill>
                  <a:srgbClr val="FF0000"/>
                </a:solidFill>
              </a:rPr>
              <a:t>The conditions required to perform a hypothesis test are: </a:t>
            </a:r>
            <a:br>
              <a:rPr lang="en-US" sz="2200" dirty="0">
                <a:solidFill>
                  <a:srgbClr val="FF0000"/>
                </a:solidFill>
              </a:rPr>
            </a:br>
            <a:r>
              <a:rPr lang="en-US" sz="2200" dirty="0">
                <a:solidFill>
                  <a:srgbClr val="FF0000"/>
                </a:solidFill>
              </a:rPr>
              <a:t>1. SRS – our sample is NOT a random sample but a sample of students from the same year.  Thus there could be confounding in our sample, where the students writing the Euclid this year can be particularly strong. So we can not generalize our results to all future senior students taking the Euclid contest with the preparation course.  </a:t>
            </a:r>
          </a:p>
        </p:txBody>
      </p:sp>
    </p:spTree>
    <p:custDataLst>
      <p:tags r:id="rId1"/>
    </p:custDataLst>
    <p:extLst>
      <p:ext uri="{BB962C8B-B14F-4D97-AF65-F5344CB8AC3E}">
        <p14:creationId xmlns:p14="http://schemas.microsoft.com/office/powerpoint/2010/main" val="30429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3A21E5-B2E2-4184-B37A-B703454F390F}"/>
              </a:ext>
            </a:extLst>
          </p:cNvPr>
          <p:cNvSpPr txBox="1">
            <a:spLocks/>
          </p:cNvSpPr>
          <p:nvPr/>
        </p:nvSpPr>
        <p:spPr bwMode="auto">
          <a:xfrm>
            <a:off x="218502" y="360803"/>
            <a:ext cx="11422655" cy="83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solidFill>
                  <a:srgbClr val="FF0000"/>
                </a:solidFill>
              </a:rPr>
              <a:t>2. Independence:  We can assume independence since the score from one student is independent on another.  </a:t>
            </a:r>
          </a:p>
        </p:txBody>
      </p:sp>
      <p:sp>
        <p:nvSpPr>
          <p:cNvPr id="5" name="Content Placeholder 2">
            <a:extLst>
              <a:ext uri="{FF2B5EF4-FFF2-40B4-BE49-F238E27FC236}">
                <a16:creationId xmlns:a16="http://schemas.microsoft.com/office/drawing/2014/main" id="{753E7AC6-FC44-4D93-A8AA-84AEC5D3B5A5}"/>
              </a:ext>
            </a:extLst>
          </p:cNvPr>
          <p:cNvSpPr txBox="1">
            <a:spLocks/>
          </p:cNvSpPr>
          <p:nvPr/>
        </p:nvSpPr>
        <p:spPr bwMode="auto">
          <a:xfrm>
            <a:off x="216665" y="1206393"/>
            <a:ext cx="11422655" cy="8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solidFill>
                  <a:srgbClr val="FF0000"/>
                </a:solidFill>
              </a:rPr>
              <a:t>3. Normality:  Since our sample is greater than 30, we can assume that the sampling distribution of sample means is normally distributed. This is the Central Limit </a:t>
            </a:r>
            <a:r>
              <a:rPr lang="en-US" sz="2200" dirty="0" err="1">
                <a:solidFill>
                  <a:srgbClr val="FF0000"/>
                </a:solidFill>
              </a:rPr>
              <a:t>Thm</a:t>
            </a:r>
            <a:r>
              <a:rPr lang="en-US" sz="2200" dirty="0">
                <a:solidFill>
                  <a:srgbClr val="FF0000"/>
                </a:solidFill>
              </a:rPr>
              <a:t>.  </a:t>
            </a:r>
          </a:p>
        </p:txBody>
      </p:sp>
      <p:sp>
        <p:nvSpPr>
          <p:cNvPr id="12" name="TextBox 11">
            <a:extLst>
              <a:ext uri="{FF2B5EF4-FFF2-40B4-BE49-F238E27FC236}">
                <a16:creationId xmlns:a16="http://schemas.microsoft.com/office/drawing/2014/main" id="{0D361BF3-C849-47C3-939E-D0A3AB62FBF9}"/>
              </a:ext>
            </a:extLst>
          </p:cNvPr>
          <p:cNvSpPr txBox="1"/>
          <p:nvPr/>
        </p:nvSpPr>
        <p:spPr>
          <a:xfrm>
            <a:off x="212309" y="5298361"/>
            <a:ext cx="11215171" cy="1384995"/>
          </a:xfrm>
          <a:prstGeom prst="rect">
            <a:avLst/>
          </a:prstGeom>
          <a:noFill/>
        </p:spPr>
        <p:txBody>
          <a:bodyPr wrap="square">
            <a:spAutoFit/>
          </a:bodyPr>
          <a:lstStyle/>
          <a:p>
            <a:pPr eaLnBrk="1" hangingPunct="1">
              <a:defRPr/>
            </a:pPr>
            <a:r>
              <a:rPr lang="en-CA" sz="2100" dirty="0">
                <a:solidFill>
                  <a:srgbClr val="FF0000"/>
                </a:solidFill>
                <a:latin typeface="+mj-lt"/>
                <a:cs typeface="Arial" charset="0"/>
              </a:rPr>
              <a:t>Our P-value of 0.000236501 is statistically significant enough </a:t>
            </a:r>
            <a:r>
              <a:rPr lang="en-CA" sz="2100">
                <a:solidFill>
                  <a:srgbClr val="FF0000"/>
                </a:solidFill>
                <a:latin typeface="+mj-lt"/>
                <a:cs typeface="Arial" charset="0"/>
              </a:rPr>
              <a:t>for us to </a:t>
            </a:r>
            <a:r>
              <a:rPr lang="en-CA" sz="2100" dirty="0">
                <a:solidFill>
                  <a:srgbClr val="FF0000"/>
                </a:solidFill>
                <a:latin typeface="+mj-lt"/>
                <a:cs typeface="Arial" charset="0"/>
              </a:rPr>
              <a:t>reject the Null Hypothesis that the mean Euclid score of </a:t>
            </a:r>
            <a:r>
              <a:rPr lang="en-CA" sz="2100" dirty="0" err="1">
                <a:solidFill>
                  <a:srgbClr val="FF0000"/>
                </a:solidFill>
                <a:latin typeface="+mj-lt"/>
                <a:cs typeface="Arial" charset="0"/>
              </a:rPr>
              <a:t>Moscrop</a:t>
            </a:r>
            <a:r>
              <a:rPr lang="en-CA" sz="2100" dirty="0">
                <a:solidFill>
                  <a:srgbClr val="FF0000"/>
                </a:solidFill>
                <a:latin typeface="+mj-lt"/>
                <a:cs typeface="Arial" charset="0"/>
              </a:rPr>
              <a:t> students enrolling in Advanced Algebra is 50 points.  Instead, we accept the alternative hypothesis that the mean Euclid score of </a:t>
            </a:r>
            <a:r>
              <a:rPr lang="en-CA" sz="2100" dirty="0" err="1">
                <a:solidFill>
                  <a:srgbClr val="FF0000"/>
                </a:solidFill>
                <a:latin typeface="+mj-lt"/>
                <a:cs typeface="Arial" charset="0"/>
              </a:rPr>
              <a:t>Moscrop</a:t>
            </a:r>
            <a:r>
              <a:rPr lang="en-CA" sz="2100" dirty="0">
                <a:solidFill>
                  <a:srgbClr val="FF0000"/>
                </a:solidFill>
                <a:latin typeface="+mj-lt"/>
                <a:cs typeface="Arial" charset="0"/>
              </a:rPr>
              <a:t> students have improved.  </a:t>
            </a:r>
          </a:p>
        </p:txBody>
      </p:sp>
      <p:sp>
        <p:nvSpPr>
          <p:cNvPr id="2" name="Content Placeholder 2">
            <a:extLst>
              <a:ext uri="{FF2B5EF4-FFF2-40B4-BE49-F238E27FC236}">
                <a16:creationId xmlns:a16="http://schemas.microsoft.com/office/drawing/2014/main" id="{15C7B852-2887-80AF-1A68-0B1282A65F1F}"/>
              </a:ext>
            </a:extLst>
          </p:cNvPr>
          <p:cNvSpPr txBox="1">
            <a:spLocks/>
          </p:cNvSpPr>
          <p:nvPr/>
        </p:nvSpPr>
        <p:spPr bwMode="auto">
          <a:xfrm>
            <a:off x="212309" y="2038062"/>
            <a:ext cx="11422655" cy="8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solidFill>
                  <a:srgbClr val="FF0000"/>
                </a:solidFill>
              </a:rPr>
              <a:t>4. We are not given the population standard deviation, so will be performing a “T-Test” for population mean.</a:t>
            </a:r>
          </a:p>
        </p:txBody>
      </p:sp>
      <p:sp>
        <p:nvSpPr>
          <p:cNvPr id="3" name="Content Placeholder 2">
            <a:extLst>
              <a:ext uri="{FF2B5EF4-FFF2-40B4-BE49-F238E27FC236}">
                <a16:creationId xmlns:a16="http://schemas.microsoft.com/office/drawing/2014/main" id="{6D9D1614-1F87-E25D-9E2D-9094206BCFC1}"/>
              </a:ext>
            </a:extLst>
          </p:cNvPr>
          <p:cNvSpPr txBox="1">
            <a:spLocks/>
          </p:cNvSpPr>
          <p:nvPr/>
        </p:nvSpPr>
        <p:spPr bwMode="auto">
          <a:xfrm>
            <a:off x="212309" y="2970381"/>
            <a:ext cx="11422655" cy="8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solidFill>
                  <a:srgbClr val="FF0000"/>
                </a:solidFill>
              </a:rPr>
              <a:t>Test Statistics: [Finding the Z-score or T-score]</a:t>
            </a:r>
          </a:p>
        </p:txBody>
      </p:sp>
      <p:graphicFrame>
        <p:nvGraphicFramePr>
          <p:cNvPr id="13" name="Object 8">
            <a:extLst>
              <a:ext uri="{FF2B5EF4-FFF2-40B4-BE49-F238E27FC236}">
                <a16:creationId xmlns:a16="http://schemas.microsoft.com/office/drawing/2014/main" id="{067CC564-1244-2A09-E3DB-22F15484DD9C}"/>
              </a:ext>
            </a:extLst>
          </p:cNvPr>
          <p:cNvGraphicFramePr>
            <a:graphicFrameLocks noChangeAspect="1"/>
          </p:cNvGraphicFramePr>
          <p:nvPr>
            <p:extLst>
              <p:ext uri="{D42A27DB-BD31-4B8C-83A1-F6EECF244321}">
                <p14:modId xmlns:p14="http://schemas.microsoft.com/office/powerpoint/2010/main" val="2878735337"/>
              </p:ext>
            </p:extLst>
          </p:nvPr>
        </p:nvGraphicFramePr>
        <p:xfrm>
          <a:off x="6778717" y="2823842"/>
          <a:ext cx="2078038" cy="1144587"/>
        </p:xfrm>
        <a:graphic>
          <a:graphicData uri="http://schemas.openxmlformats.org/presentationml/2006/ole">
            <mc:AlternateContent xmlns:mc="http://schemas.openxmlformats.org/markup-compatibility/2006">
              <mc:Choice xmlns:v="urn:schemas-microsoft-com:vml" Requires="v">
                <p:oleObj name="Equation" r:id="rId4" imgW="1155600" imgH="634680" progId="Equation.DSMT4">
                  <p:embed/>
                </p:oleObj>
              </mc:Choice>
              <mc:Fallback>
                <p:oleObj name="Equation" r:id="rId4" imgW="1155600" imgH="634680" progId="Equation.DSMT4">
                  <p:embed/>
                  <p:pic>
                    <p:nvPicPr>
                      <p:cNvPr id="13" name="Object 8">
                        <a:extLst>
                          <a:ext uri="{FF2B5EF4-FFF2-40B4-BE49-F238E27FC236}">
                            <a16:creationId xmlns:a16="http://schemas.microsoft.com/office/drawing/2014/main" id="{067CC564-1244-2A09-E3DB-22F15484DD9C}"/>
                          </a:ext>
                        </a:extLst>
                      </p:cNvPr>
                      <p:cNvPicPr>
                        <a:picLocks noChangeAspect="1" noChangeArrowheads="1"/>
                      </p:cNvPicPr>
                      <p:nvPr/>
                    </p:nvPicPr>
                    <p:blipFill>
                      <a:blip r:embed="rId5"/>
                      <a:srcRect/>
                      <a:stretch>
                        <a:fillRect/>
                      </a:stretch>
                    </p:blipFill>
                    <p:spPr bwMode="auto">
                      <a:xfrm>
                        <a:off x="6778717" y="2823842"/>
                        <a:ext cx="2078038" cy="1144587"/>
                      </a:xfrm>
                      <a:prstGeom prst="rect">
                        <a:avLst/>
                      </a:prstGeom>
                      <a:noFill/>
                      <a:ln>
                        <a:noFill/>
                      </a:ln>
                    </p:spPr>
                  </p:pic>
                </p:oleObj>
              </mc:Fallback>
            </mc:AlternateContent>
          </a:graphicData>
        </a:graphic>
      </p:graphicFrame>
      <p:graphicFrame>
        <p:nvGraphicFramePr>
          <p:cNvPr id="14" name="Object 8">
            <a:extLst>
              <a:ext uri="{FF2B5EF4-FFF2-40B4-BE49-F238E27FC236}">
                <a16:creationId xmlns:a16="http://schemas.microsoft.com/office/drawing/2014/main" id="{BFFA1A5B-4637-E51B-B358-FF4D7ED8FDA3}"/>
              </a:ext>
            </a:extLst>
          </p:cNvPr>
          <p:cNvGraphicFramePr>
            <a:graphicFrameLocks noChangeAspect="1"/>
          </p:cNvGraphicFramePr>
          <p:nvPr>
            <p:extLst>
              <p:ext uri="{D42A27DB-BD31-4B8C-83A1-F6EECF244321}">
                <p14:modId xmlns:p14="http://schemas.microsoft.com/office/powerpoint/2010/main" val="1979114954"/>
              </p:ext>
            </p:extLst>
          </p:nvPr>
        </p:nvGraphicFramePr>
        <p:xfrm>
          <a:off x="8954750" y="2970381"/>
          <a:ext cx="1595686" cy="430921"/>
        </p:xfrm>
        <a:graphic>
          <a:graphicData uri="http://schemas.openxmlformats.org/presentationml/2006/ole">
            <mc:AlternateContent xmlns:mc="http://schemas.openxmlformats.org/markup-compatibility/2006">
              <mc:Choice xmlns:v="urn:schemas-microsoft-com:vml" Requires="v">
                <p:oleObj name="Equation" r:id="rId6" imgW="660240" imgH="177480" progId="Equation.DSMT4">
                  <p:embed/>
                </p:oleObj>
              </mc:Choice>
              <mc:Fallback>
                <p:oleObj name="Equation" r:id="rId6" imgW="660240" imgH="177480" progId="Equation.DSMT4">
                  <p:embed/>
                  <p:pic>
                    <p:nvPicPr>
                      <p:cNvPr id="14" name="Object 8">
                        <a:extLst>
                          <a:ext uri="{FF2B5EF4-FFF2-40B4-BE49-F238E27FC236}">
                            <a16:creationId xmlns:a16="http://schemas.microsoft.com/office/drawing/2014/main" id="{BFFA1A5B-4637-E51B-B358-FF4D7ED8FDA3}"/>
                          </a:ext>
                        </a:extLst>
                      </p:cNvPr>
                      <p:cNvPicPr>
                        <a:picLocks noChangeAspect="1" noChangeArrowheads="1"/>
                      </p:cNvPicPr>
                      <p:nvPr/>
                    </p:nvPicPr>
                    <p:blipFill>
                      <a:blip r:embed="rId7"/>
                      <a:srcRect/>
                      <a:stretch>
                        <a:fillRect/>
                      </a:stretch>
                    </p:blipFill>
                    <p:spPr bwMode="auto">
                      <a:xfrm>
                        <a:off x="8954750" y="2970381"/>
                        <a:ext cx="1595686" cy="430921"/>
                      </a:xfrm>
                      <a:prstGeom prst="rect">
                        <a:avLst/>
                      </a:prstGeom>
                      <a:noFill/>
                      <a:ln>
                        <a:noFill/>
                      </a:ln>
                    </p:spPr>
                  </p:pic>
                </p:oleObj>
              </mc:Fallback>
            </mc:AlternateContent>
          </a:graphicData>
        </a:graphic>
      </p:graphicFrame>
      <p:graphicFrame>
        <p:nvGraphicFramePr>
          <p:cNvPr id="6" name="Object 8">
            <a:extLst>
              <a:ext uri="{FF2B5EF4-FFF2-40B4-BE49-F238E27FC236}">
                <a16:creationId xmlns:a16="http://schemas.microsoft.com/office/drawing/2014/main" id="{5452D15F-F105-AF16-4DFE-1CFCC9015AA2}"/>
              </a:ext>
            </a:extLst>
          </p:cNvPr>
          <p:cNvGraphicFramePr>
            <a:graphicFrameLocks noChangeAspect="1"/>
          </p:cNvGraphicFramePr>
          <p:nvPr>
            <p:extLst>
              <p:ext uri="{D42A27DB-BD31-4B8C-83A1-F6EECF244321}">
                <p14:modId xmlns:p14="http://schemas.microsoft.com/office/powerpoint/2010/main" val="1564313032"/>
              </p:ext>
            </p:extLst>
          </p:nvPr>
        </p:nvGraphicFramePr>
        <p:xfrm>
          <a:off x="326019" y="4153620"/>
          <a:ext cx="3674489" cy="548596"/>
        </p:xfrm>
        <a:graphic>
          <a:graphicData uri="http://schemas.openxmlformats.org/presentationml/2006/ole">
            <mc:AlternateContent xmlns:mc="http://schemas.openxmlformats.org/markup-compatibility/2006">
              <mc:Choice xmlns:v="urn:schemas-microsoft-com:vml" Requires="v">
                <p:oleObj name="Equation" r:id="rId8" imgW="2044440" imgH="304560" progId="Equation.DSMT4">
                  <p:embed/>
                </p:oleObj>
              </mc:Choice>
              <mc:Fallback>
                <p:oleObj name="Equation" r:id="rId8" imgW="2044440" imgH="304560" progId="Equation.DSMT4">
                  <p:embed/>
                  <p:pic>
                    <p:nvPicPr>
                      <p:cNvPr id="6" name="Object 8">
                        <a:extLst>
                          <a:ext uri="{FF2B5EF4-FFF2-40B4-BE49-F238E27FC236}">
                            <a16:creationId xmlns:a16="http://schemas.microsoft.com/office/drawing/2014/main" id="{5452D15F-F105-AF16-4DFE-1CFCC9015AA2}"/>
                          </a:ext>
                        </a:extLst>
                      </p:cNvPr>
                      <p:cNvPicPr>
                        <a:picLocks noChangeAspect="1" noChangeArrowheads="1"/>
                      </p:cNvPicPr>
                      <p:nvPr/>
                    </p:nvPicPr>
                    <p:blipFill>
                      <a:blip r:embed="rId9"/>
                      <a:srcRect/>
                      <a:stretch>
                        <a:fillRect/>
                      </a:stretch>
                    </p:blipFill>
                    <p:spPr bwMode="auto">
                      <a:xfrm>
                        <a:off x="326019" y="4153620"/>
                        <a:ext cx="3674489" cy="548596"/>
                      </a:xfrm>
                      <a:prstGeom prst="rect">
                        <a:avLst/>
                      </a:prstGeom>
                      <a:noFill/>
                      <a:ln>
                        <a:noFill/>
                      </a:ln>
                    </p:spPr>
                  </p:pic>
                </p:oleObj>
              </mc:Fallback>
            </mc:AlternateContent>
          </a:graphicData>
        </a:graphic>
      </p:graphicFrame>
      <p:graphicFrame>
        <p:nvGraphicFramePr>
          <p:cNvPr id="7" name="Object 9">
            <a:extLst>
              <a:ext uri="{FF2B5EF4-FFF2-40B4-BE49-F238E27FC236}">
                <a16:creationId xmlns:a16="http://schemas.microsoft.com/office/drawing/2014/main" id="{6637611C-CE0D-F4D5-F6B6-0082BC88FB39}"/>
              </a:ext>
            </a:extLst>
          </p:cNvPr>
          <p:cNvGraphicFramePr>
            <a:graphicFrameLocks noChangeAspect="1"/>
          </p:cNvGraphicFramePr>
          <p:nvPr>
            <p:extLst>
              <p:ext uri="{D42A27DB-BD31-4B8C-83A1-F6EECF244321}">
                <p14:modId xmlns:p14="http://schemas.microsoft.com/office/powerpoint/2010/main" val="1173482239"/>
              </p:ext>
            </p:extLst>
          </p:nvPr>
        </p:nvGraphicFramePr>
        <p:xfrm>
          <a:off x="4082415" y="4165119"/>
          <a:ext cx="3181350" cy="558800"/>
        </p:xfrm>
        <a:graphic>
          <a:graphicData uri="http://schemas.openxmlformats.org/presentationml/2006/ole">
            <mc:AlternateContent xmlns:mc="http://schemas.openxmlformats.org/markup-compatibility/2006">
              <mc:Choice xmlns:v="urn:schemas-microsoft-com:vml" Requires="v">
                <p:oleObj name="Equation" r:id="rId10" imgW="1447560" imgH="253800" progId="Equation.DSMT4">
                  <p:embed/>
                </p:oleObj>
              </mc:Choice>
              <mc:Fallback>
                <p:oleObj name="Equation" r:id="rId10" imgW="1447560" imgH="253800" progId="Equation.DSMT4">
                  <p:embed/>
                  <p:pic>
                    <p:nvPicPr>
                      <p:cNvPr id="7" name="Object 9">
                        <a:extLst>
                          <a:ext uri="{FF2B5EF4-FFF2-40B4-BE49-F238E27FC236}">
                            <a16:creationId xmlns:a16="http://schemas.microsoft.com/office/drawing/2014/main" id="{6637611C-CE0D-F4D5-F6B6-0082BC88FB39}"/>
                          </a:ext>
                        </a:extLst>
                      </p:cNvPr>
                      <p:cNvPicPr>
                        <a:picLocks noChangeAspect="1" noChangeArrowheads="1"/>
                      </p:cNvPicPr>
                      <p:nvPr/>
                    </p:nvPicPr>
                    <p:blipFill>
                      <a:blip r:embed="rId11"/>
                      <a:srcRect/>
                      <a:stretch>
                        <a:fillRect/>
                      </a:stretch>
                    </p:blipFill>
                    <p:spPr bwMode="auto">
                      <a:xfrm>
                        <a:off x="4082415" y="4165119"/>
                        <a:ext cx="3181350" cy="558800"/>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7E59D3F0-7940-097C-9CAA-BD636C8E55A4}"/>
              </a:ext>
            </a:extLst>
          </p:cNvPr>
          <p:cNvGraphicFramePr>
            <a:graphicFrameLocks noChangeAspect="1"/>
          </p:cNvGraphicFramePr>
          <p:nvPr>
            <p:extLst>
              <p:ext uri="{D42A27DB-BD31-4B8C-83A1-F6EECF244321}">
                <p14:modId xmlns:p14="http://schemas.microsoft.com/office/powerpoint/2010/main" val="1312788322"/>
              </p:ext>
            </p:extLst>
          </p:nvPr>
        </p:nvGraphicFramePr>
        <p:xfrm>
          <a:off x="3750628" y="4754734"/>
          <a:ext cx="2511425" cy="469900"/>
        </p:xfrm>
        <a:graphic>
          <a:graphicData uri="http://schemas.openxmlformats.org/presentationml/2006/ole">
            <mc:AlternateContent xmlns:mc="http://schemas.openxmlformats.org/markup-compatibility/2006">
              <mc:Choice xmlns:v="urn:schemas-microsoft-com:vml" Requires="v">
                <p:oleObj name="Equation" r:id="rId12" imgW="952200" imgH="177480" progId="Equation.DSMT4">
                  <p:embed/>
                </p:oleObj>
              </mc:Choice>
              <mc:Fallback>
                <p:oleObj name="Equation" r:id="rId12" imgW="952200" imgH="177480" progId="Equation.DSMT4">
                  <p:embed/>
                  <p:pic>
                    <p:nvPicPr>
                      <p:cNvPr id="11" name="Object 10">
                        <a:extLst>
                          <a:ext uri="{FF2B5EF4-FFF2-40B4-BE49-F238E27FC236}">
                            <a16:creationId xmlns:a16="http://schemas.microsoft.com/office/drawing/2014/main" id="{7E59D3F0-7940-097C-9CAA-BD636C8E55A4}"/>
                          </a:ext>
                        </a:extLst>
                      </p:cNvPr>
                      <p:cNvPicPr>
                        <a:picLocks noChangeAspect="1" noChangeArrowheads="1"/>
                      </p:cNvPicPr>
                      <p:nvPr/>
                    </p:nvPicPr>
                    <p:blipFill>
                      <a:blip r:embed="rId13"/>
                      <a:srcRect/>
                      <a:stretch>
                        <a:fillRect/>
                      </a:stretch>
                    </p:blipFill>
                    <p:spPr bwMode="auto">
                      <a:xfrm>
                        <a:off x="3750628" y="4754734"/>
                        <a:ext cx="2511425" cy="469900"/>
                      </a:xfrm>
                      <a:prstGeom prst="rect">
                        <a:avLst/>
                      </a:prstGeom>
                      <a:noFill/>
                      <a:ln>
                        <a:noFill/>
                      </a:ln>
                      <a:effectLst/>
                    </p:spPr>
                  </p:pic>
                </p:oleObj>
              </mc:Fallback>
            </mc:AlternateContent>
          </a:graphicData>
        </a:graphic>
      </p:graphicFrame>
    </p:spTree>
    <p:custDataLst>
      <p:tags r:id="rId1"/>
    </p:custDataLst>
    <p:extLst>
      <p:ext uri="{BB962C8B-B14F-4D97-AF65-F5344CB8AC3E}">
        <p14:creationId xmlns:p14="http://schemas.microsoft.com/office/powerpoint/2010/main" val="37576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07FAA4-8D7D-437E-B9B9-FB875A52A44A}"/>
              </a:ext>
            </a:extLst>
          </p:cNvPr>
          <p:cNvSpPr txBox="1"/>
          <p:nvPr/>
        </p:nvSpPr>
        <p:spPr>
          <a:xfrm>
            <a:off x="272916" y="147980"/>
            <a:ext cx="10961246" cy="2354491"/>
          </a:xfrm>
          <a:prstGeom prst="rect">
            <a:avLst/>
          </a:prstGeom>
          <a:noFill/>
        </p:spPr>
        <p:txBody>
          <a:bodyPr wrap="square">
            <a:spAutoFit/>
          </a:bodyPr>
          <a:lstStyle/>
          <a:p>
            <a:pPr eaLnBrk="1" hangingPunct="1">
              <a:defRPr/>
            </a:pPr>
            <a:r>
              <a:rPr lang="en-CA" sz="2100" dirty="0">
                <a:solidFill>
                  <a:srgbClr val="FF0000"/>
                </a:solidFill>
                <a:latin typeface="+mj-lt"/>
                <a:cs typeface="Arial" charset="0"/>
              </a:rPr>
              <a:t>Note: </a:t>
            </a:r>
          </a:p>
          <a:p>
            <a:pPr eaLnBrk="1" hangingPunct="1">
              <a:defRPr/>
            </a:pPr>
            <a:endParaRPr lang="en-CA" sz="2100" dirty="0">
              <a:solidFill>
                <a:srgbClr val="FF0000"/>
              </a:solidFill>
              <a:latin typeface="+mj-lt"/>
              <a:cs typeface="Arial" charset="0"/>
            </a:endParaRPr>
          </a:p>
          <a:p>
            <a:pPr marL="457200" indent="-457200" eaLnBrk="1" hangingPunct="1">
              <a:buAutoNum type="arabicPeriod"/>
              <a:defRPr/>
            </a:pPr>
            <a:r>
              <a:rPr lang="en-CA" sz="2100" dirty="0">
                <a:solidFill>
                  <a:srgbClr val="FF0000"/>
                </a:solidFill>
                <a:latin typeface="+mj-lt"/>
                <a:cs typeface="Arial" charset="0"/>
              </a:rPr>
              <a:t>Since our sample was not a SRS, we can not generalize our results to all future students.  </a:t>
            </a:r>
            <a:br>
              <a:rPr lang="en-CA" sz="2100" dirty="0">
                <a:solidFill>
                  <a:srgbClr val="FF0000"/>
                </a:solidFill>
                <a:latin typeface="+mj-lt"/>
                <a:cs typeface="Arial" charset="0"/>
              </a:rPr>
            </a:br>
            <a:endParaRPr lang="en-CA" sz="2100" dirty="0">
              <a:solidFill>
                <a:srgbClr val="FF0000"/>
              </a:solidFill>
              <a:latin typeface="+mj-lt"/>
              <a:cs typeface="Arial" charset="0"/>
            </a:endParaRPr>
          </a:p>
          <a:p>
            <a:pPr marL="457200" indent="-457200" eaLnBrk="1" hangingPunct="1">
              <a:buAutoNum type="arabicPeriod"/>
              <a:defRPr/>
            </a:pPr>
            <a:r>
              <a:rPr lang="en-CA" sz="2100" dirty="0">
                <a:solidFill>
                  <a:srgbClr val="FF0000"/>
                </a:solidFill>
                <a:latin typeface="+mj-lt"/>
                <a:cs typeface="Arial" charset="0"/>
              </a:rPr>
              <a:t>We can not claim that taking the prep course “CAUSED” an increase in seniors’ contest scores.  This was not a controlled experiment</a:t>
            </a:r>
          </a:p>
        </p:txBody>
      </p:sp>
      <p:pic>
        <p:nvPicPr>
          <p:cNvPr id="3" name="Picture 2">
            <a:extLst>
              <a:ext uri="{FF2B5EF4-FFF2-40B4-BE49-F238E27FC236}">
                <a16:creationId xmlns:a16="http://schemas.microsoft.com/office/drawing/2014/main" id="{0F1C1053-47C9-1409-2E5A-C266CEC7BE6C}"/>
              </a:ext>
            </a:extLst>
          </p:cNvPr>
          <p:cNvPicPr>
            <a:picLocks noChangeAspect="1"/>
          </p:cNvPicPr>
          <p:nvPr/>
        </p:nvPicPr>
        <p:blipFill>
          <a:blip r:embed="rId4"/>
          <a:stretch>
            <a:fillRect/>
          </a:stretch>
        </p:blipFill>
        <p:spPr>
          <a:xfrm>
            <a:off x="178435" y="2735778"/>
            <a:ext cx="3248478" cy="1086002"/>
          </a:xfrm>
          <a:prstGeom prst="rect">
            <a:avLst/>
          </a:prstGeom>
        </p:spPr>
      </p:pic>
      <p:pic>
        <p:nvPicPr>
          <p:cNvPr id="7" name="Picture 6">
            <a:extLst>
              <a:ext uri="{FF2B5EF4-FFF2-40B4-BE49-F238E27FC236}">
                <a16:creationId xmlns:a16="http://schemas.microsoft.com/office/drawing/2014/main" id="{E802F442-B9CE-9171-DFC7-57E378B1A783}"/>
              </a:ext>
            </a:extLst>
          </p:cNvPr>
          <p:cNvPicPr>
            <a:picLocks noChangeAspect="1"/>
          </p:cNvPicPr>
          <p:nvPr/>
        </p:nvPicPr>
        <p:blipFill>
          <a:blip r:embed="rId5"/>
          <a:stretch>
            <a:fillRect/>
          </a:stretch>
        </p:blipFill>
        <p:spPr>
          <a:xfrm>
            <a:off x="178435" y="4039846"/>
            <a:ext cx="3296110" cy="2333951"/>
          </a:xfrm>
          <a:prstGeom prst="rect">
            <a:avLst/>
          </a:prstGeom>
        </p:spPr>
      </p:pic>
      <p:pic>
        <p:nvPicPr>
          <p:cNvPr id="9" name="Picture 8">
            <a:extLst>
              <a:ext uri="{FF2B5EF4-FFF2-40B4-BE49-F238E27FC236}">
                <a16:creationId xmlns:a16="http://schemas.microsoft.com/office/drawing/2014/main" id="{AAB14657-5214-EE64-402B-103C9EB7E6DC}"/>
              </a:ext>
            </a:extLst>
          </p:cNvPr>
          <p:cNvPicPr>
            <a:picLocks noChangeAspect="1"/>
          </p:cNvPicPr>
          <p:nvPr/>
        </p:nvPicPr>
        <p:blipFill>
          <a:blip r:embed="rId6"/>
          <a:stretch>
            <a:fillRect/>
          </a:stretch>
        </p:blipFill>
        <p:spPr>
          <a:xfrm>
            <a:off x="3732493" y="2735778"/>
            <a:ext cx="3124636" cy="2010056"/>
          </a:xfrm>
          <a:prstGeom prst="rect">
            <a:avLst/>
          </a:prstGeom>
        </p:spPr>
      </p:pic>
    </p:spTree>
    <p:custDataLst>
      <p:tags r:id="rId1"/>
    </p:custDataLst>
    <p:extLst>
      <p:ext uri="{BB962C8B-B14F-4D97-AF65-F5344CB8AC3E}">
        <p14:creationId xmlns:p14="http://schemas.microsoft.com/office/powerpoint/2010/main" val="37279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97CE-0326-6848-2A77-B41486FE2FF5}"/>
              </a:ext>
            </a:extLst>
          </p:cNvPr>
          <p:cNvSpPr>
            <a:spLocks noGrp="1"/>
          </p:cNvSpPr>
          <p:nvPr>
            <p:ph type="title"/>
          </p:nvPr>
        </p:nvSpPr>
        <p:spPr>
          <a:xfrm>
            <a:off x="304800" y="274638"/>
            <a:ext cx="10261600" cy="550862"/>
          </a:xfrm>
        </p:spPr>
        <p:txBody>
          <a:bodyPr/>
          <a:lstStyle/>
          <a:p>
            <a:r>
              <a:rPr lang="en-US" dirty="0"/>
              <a:t>How to Perform a Hypothesis Test:  STEP 1</a:t>
            </a:r>
          </a:p>
        </p:txBody>
      </p:sp>
      <p:sp>
        <p:nvSpPr>
          <p:cNvPr id="3" name="Content Placeholder 2">
            <a:extLst>
              <a:ext uri="{FF2B5EF4-FFF2-40B4-BE49-F238E27FC236}">
                <a16:creationId xmlns:a16="http://schemas.microsoft.com/office/drawing/2014/main" id="{8F35CB9A-ABF2-58B6-D277-F2FDD8ADC5BB}"/>
              </a:ext>
            </a:extLst>
          </p:cNvPr>
          <p:cNvSpPr>
            <a:spLocks noGrp="1"/>
          </p:cNvSpPr>
          <p:nvPr>
            <p:ph sz="quarter" idx="1"/>
          </p:nvPr>
        </p:nvSpPr>
        <p:spPr>
          <a:xfrm>
            <a:off x="215900" y="825500"/>
            <a:ext cx="11747500" cy="5648452"/>
          </a:xfrm>
        </p:spPr>
        <p:txBody>
          <a:bodyPr/>
          <a:lstStyle/>
          <a:p>
            <a:r>
              <a:rPr lang="en-US" dirty="0"/>
              <a:t>The first step of a “hypothesis test” is to state your hypothesis – a statement about your population parameter of interest [BE PRECISE!]</a:t>
            </a:r>
          </a:p>
          <a:p>
            <a:r>
              <a:rPr lang="en-US" dirty="0"/>
              <a:t>There are two parts with stating your hypothesis</a:t>
            </a:r>
          </a:p>
          <a:p>
            <a:r>
              <a:rPr lang="en-US" dirty="0"/>
              <a:t>1) NULL Hypothesis – this part of the hypothesis always states that there is “NO” change with your parameter, or your parameter is “EQUAL” to a certain value</a:t>
            </a:r>
          </a:p>
          <a:p>
            <a:pPr lvl="1"/>
            <a:r>
              <a:rPr lang="en-US" dirty="0"/>
              <a:t>The notation for the Null Hypothesis is </a:t>
            </a:r>
            <a:r>
              <a:rPr lang="en-CA" altLang="en-US" sz="2400" dirty="0"/>
              <a:t>(Ho) and you always use an equal sign</a:t>
            </a:r>
            <a:br>
              <a:rPr lang="en-CA" altLang="en-US" sz="2400" dirty="0"/>
            </a:br>
            <a:endParaRPr lang="en-CA" altLang="en-US" sz="2400" dirty="0"/>
          </a:p>
          <a:p>
            <a:r>
              <a:rPr lang="en-CA" dirty="0"/>
              <a:t>2) ALTERNATIVE Hypothesis – this part of the hypothesis indicates that there is always “CHANGE” with your parameter</a:t>
            </a:r>
          </a:p>
          <a:p>
            <a:pPr lvl="1"/>
            <a:r>
              <a:rPr lang="en-CA" altLang="en-US" sz="2100" dirty="0"/>
              <a:t>Your population mean is either bigger/smaller/ or “not equal” to a certain value.  (Read the context to know &lt;, &gt;, or ≠ )</a:t>
            </a:r>
          </a:p>
          <a:p>
            <a:pPr lvl="1"/>
            <a:r>
              <a:rPr lang="en-US" dirty="0"/>
              <a:t>The notation for the Alternative Hypothesis is </a:t>
            </a:r>
            <a:r>
              <a:rPr lang="en-CA" altLang="en-US" sz="2400" dirty="0"/>
              <a:t>(Ha) and you NEVER use the equal sign</a:t>
            </a:r>
          </a:p>
          <a:p>
            <a:pPr lvl="1"/>
            <a:endParaRPr lang="en-CA" altLang="en-US" sz="2100" dirty="0"/>
          </a:p>
          <a:p>
            <a:pPr lvl="1"/>
            <a:endParaRPr lang="en-CA" altLang="en-US" sz="2100" dirty="0"/>
          </a:p>
          <a:p>
            <a:pPr lvl="1"/>
            <a:endParaRPr lang="en-CA" dirty="0"/>
          </a:p>
          <a:p>
            <a:pPr lvl="1"/>
            <a:endParaRPr lang="en-US" dirty="0"/>
          </a:p>
        </p:txBody>
      </p:sp>
    </p:spTree>
    <p:custDataLst>
      <p:tags r:id="rId1"/>
    </p:custDataLst>
    <p:extLst>
      <p:ext uri="{BB962C8B-B14F-4D97-AF65-F5344CB8AC3E}">
        <p14:creationId xmlns:p14="http://schemas.microsoft.com/office/powerpoint/2010/main" val="10735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30527413-65C5-46CA-9EA9-3EC29E94148E}"/>
              </a:ext>
            </a:extLst>
          </p:cNvPr>
          <p:cNvSpPr>
            <a:spLocks noGrp="1"/>
          </p:cNvSpPr>
          <p:nvPr>
            <p:ph sz="quarter" idx="1"/>
          </p:nvPr>
        </p:nvSpPr>
        <p:spPr>
          <a:xfrm>
            <a:off x="363557" y="246063"/>
            <a:ext cx="11259238" cy="4590342"/>
          </a:xfrm>
        </p:spPr>
        <p:txBody>
          <a:bodyPr/>
          <a:lstStyle/>
          <a:p>
            <a:pPr marL="0" indent="0">
              <a:buNone/>
            </a:pPr>
            <a:r>
              <a:rPr lang="en-CA" altLang="en-US" dirty="0"/>
              <a:t>Ex: A cancer research group surveys 1000 men (age&gt;50) to test the hypothesis that 30% of men in this age group have annual scheduled prostate screening.  Should the hypothesis be rejected at the 1% significance level if only 275 men responded yes?</a:t>
            </a:r>
          </a:p>
          <a:p>
            <a:pPr marL="0" indent="0">
              <a:buNone/>
            </a:pPr>
            <a:r>
              <a:rPr lang="en-CA" altLang="en-US" dirty="0"/>
              <a:t>a) What is population of interest and state the Null and Alternative hypothesis?</a:t>
            </a:r>
          </a:p>
          <a:p>
            <a:pPr marL="0" indent="0">
              <a:buNone/>
            </a:pPr>
            <a:r>
              <a:rPr lang="en-CA" altLang="en-US" dirty="0"/>
              <a:t>b) Is this an one-tail or two tail hypothesis?  Explain</a:t>
            </a:r>
          </a:p>
          <a:p>
            <a:pPr marL="0" indent="0">
              <a:buNone/>
            </a:pPr>
            <a:r>
              <a:rPr lang="en-CA" altLang="en-US" dirty="0"/>
              <a:t>c) What are the conditions required to perform an inference test?  Are all conditions met?  What test will you perform?</a:t>
            </a:r>
          </a:p>
          <a:p>
            <a:pPr marL="0" indent="0">
              <a:buNone/>
            </a:pPr>
            <a:r>
              <a:rPr lang="en-CA" altLang="en-US" dirty="0"/>
              <a:t>d) Calculate the  P-value?  Find your test statistics.</a:t>
            </a:r>
          </a:p>
          <a:p>
            <a:pPr marL="0" indent="0">
              <a:buNone/>
            </a:pPr>
            <a:r>
              <a:rPr lang="en-CA" altLang="en-US" dirty="0"/>
              <a:t>e) Interpret the results of your test in the context of this question.</a:t>
            </a:r>
          </a:p>
          <a:p>
            <a:pPr marL="0" indent="0">
              <a:buNone/>
            </a:pPr>
            <a:endParaRPr lang="en-CA" altLang="en-US"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4C25A8-9B68-4631-BF07-89A978A419F1}"/>
              </a:ext>
            </a:extLst>
          </p:cNvPr>
          <p:cNvSpPr txBox="1">
            <a:spLocks/>
          </p:cNvSpPr>
          <p:nvPr/>
        </p:nvSpPr>
        <p:spPr bwMode="auto">
          <a:xfrm>
            <a:off x="275671" y="163417"/>
            <a:ext cx="68691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1. State the hypothesis and also in context :</a:t>
            </a:r>
          </a:p>
          <a:p>
            <a:pPr eaLnBrk="1" hangingPunct="1">
              <a:buFont typeface="Wingdings" panose="05000000000000000000" pitchFamily="2" charset="2"/>
              <a:buNone/>
            </a:pPr>
            <a:endParaRPr lang="en-CA" altLang="en-US" sz="2000">
              <a:solidFill>
                <a:srgbClr val="FF0000"/>
              </a:solidFill>
            </a:endParaRPr>
          </a:p>
        </p:txBody>
      </p:sp>
      <p:graphicFrame>
        <p:nvGraphicFramePr>
          <p:cNvPr id="6" name="Object 4">
            <a:extLst>
              <a:ext uri="{FF2B5EF4-FFF2-40B4-BE49-F238E27FC236}">
                <a16:creationId xmlns:a16="http://schemas.microsoft.com/office/drawing/2014/main" id="{0846A578-1723-4F23-B669-ADB3AF1B6390}"/>
              </a:ext>
            </a:extLst>
          </p:cNvPr>
          <p:cNvGraphicFramePr>
            <a:graphicFrameLocks noChangeAspect="1"/>
          </p:cNvGraphicFramePr>
          <p:nvPr>
            <p:extLst>
              <p:ext uri="{D42A27DB-BD31-4B8C-83A1-F6EECF244321}">
                <p14:modId xmlns:p14="http://schemas.microsoft.com/office/powerpoint/2010/main" val="2664292726"/>
              </p:ext>
            </p:extLst>
          </p:nvPr>
        </p:nvGraphicFramePr>
        <p:xfrm>
          <a:off x="454025" y="622300"/>
          <a:ext cx="1728788" cy="471488"/>
        </p:xfrm>
        <a:graphic>
          <a:graphicData uri="http://schemas.openxmlformats.org/presentationml/2006/ole">
            <mc:AlternateContent xmlns:mc="http://schemas.openxmlformats.org/markup-compatibility/2006">
              <mc:Choice xmlns:v="urn:schemas-microsoft-com:vml" Requires="v">
                <p:oleObj name="Equation" r:id="rId4" imgW="838080" imgH="228600" progId="Equation.DSMT4">
                  <p:embed/>
                </p:oleObj>
              </mc:Choice>
              <mc:Fallback>
                <p:oleObj name="Equation" r:id="rId4" imgW="838080" imgH="228600" progId="Equation.DSMT4">
                  <p:embed/>
                  <p:pic>
                    <p:nvPicPr>
                      <p:cNvPr id="6" name="Object 4">
                        <a:extLst>
                          <a:ext uri="{FF2B5EF4-FFF2-40B4-BE49-F238E27FC236}">
                            <a16:creationId xmlns:a16="http://schemas.microsoft.com/office/drawing/2014/main" id="{0846A578-1723-4F23-B669-ADB3AF1B6390}"/>
                          </a:ext>
                        </a:extLst>
                      </p:cNvPr>
                      <p:cNvPicPr>
                        <a:picLocks noChangeAspect="1" noChangeArrowheads="1"/>
                      </p:cNvPicPr>
                      <p:nvPr/>
                    </p:nvPicPr>
                    <p:blipFill>
                      <a:blip r:embed="rId5"/>
                      <a:srcRect/>
                      <a:stretch>
                        <a:fillRect/>
                      </a:stretch>
                    </p:blipFill>
                    <p:spPr bwMode="auto">
                      <a:xfrm>
                        <a:off x="454025" y="622300"/>
                        <a:ext cx="17287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2">
            <a:extLst>
              <a:ext uri="{FF2B5EF4-FFF2-40B4-BE49-F238E27FC236}">
                <a16:creationId xmlns:a16="http://schemas.microsoft.com/office/drawing/2014/main" id="{46C4D984-897F-4854-B969-B919ED490AF8}"/>
              </a:ext>
            </a:extLst>
          </p:cNvPr>
          <p:cNvSpPr txBox="1">
            <a:spLocks/>
          </p:cNvSpPr>
          <p:nvPr/>
        </p:nvSpPr>
        <p:spPr bwMode="auto">
          <a:xfrm>
            <a:off x="2269952" y="624234"/>
            <a:ext cx="934728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The proportion of 50 year old men or older (50+) who have annual prostate screening is 30%</a:t>
            </a:r>
          </a:p>
          <a:p>
            <a:pPr eaLnBrk="1" hangingPunct="1">
              <a:buFont typeface="Wingdings" panose="05000000000000000000" pitchFamily="2" charset="2"/>
              <a:buNone/>
            </a:pPr>
            <a:endParaRPr lang="en-CA" altLang="en-US" sz="2000" dirty="0">
              <a:solidFill>
                <a:srgbClr val="FF0000"/>
              </a:solidFill>
            </a:endParaRPr>
          </a:p>
        </p:txBody>
      </p:sp>
      <p:graphicFrame>
        <p:nvGraphicFramePr>
          <p:cNvPr id="8" name="Object 7">
            <a:extLst>
              <a:ext uri="{FF2B5EF4-FFF2-40B4-BE49-F238E27FC236}">
                <a16:creationId xmlns:a16="http://schemas.microsoft.com/office/drawing/2014/main" id="{908D3129-AED5-460B-9A8D-F9D01386AFEA}"/>
              </a:ext>
            </a:extLst>
          </p:cNvPr>
          <p:cNvGraphicFramePr>
            <a:graphicFrameLocks noChangeAspect="1"/>
          </p:cNvGraphicFramePr>
          <p:nvPr>
            <p:extLst>
              <p:ext uri="{D42A27DB-BD31-4B8C-83A1-F6EECF244321}">
                <p14:modId xmlns:p14="http://schemas.microsoft.com/office/powerpoint/2010/main" val="1561764285"/>
              </p:ext>
            </p:extLst>
          </p:nvPr>
        </p:nvGraphicFramePr>
        <p:xfrm>
          <a:off x="411934" y="1355725"/>
          <a:ext cx="1754188" cy="469900"/>
        </p:xfrm>
        <a:graphic>
          <a:graphicData uri="http://schemas.openxmlformats.org/presentationml/2006/ole">
            <mc:AlternateContent xmlns:mc="http://schemas.openxmlformats.org/markup-compatibility/2006">
              <mc:Choice xmlns:v="urn:schemas-microsoft-com:vml" Requires="v">
                <p:oleObj name="Equation" r:id="rId6" imgW="850680" imgH="228600" progId="Equation.DSMT4">
                  <p:embed/>
                </p:oleObj>
              </mc:Choice>
              <mc:Fallback>
                <p:oleObj name="Equation" r:id="rId6" imgW="850680" imgH="228600" progId="Equation.DSMT4">
                  <p:embed/>
                  <p:pic>
                    <p:nvPicPr>
                      <p:cNvPr id="8" name="Object 7">
                        <a:extLst>
                          <a:ext uri="{FF2B5EF4-FFF2-40B4-BE49-F238E27FC236}">
                            <a16:creationId xmlns:a16="http://schemas.microsoft.com/office/drawing/2014/main" id="{908D3129-AED5-460B-9A8D-F9D01386AFEA}"/>
                          </a:ext>
                        </a:extLst>
                      </p:cNvPr>
                      <p:cNvPicPr>
                        <a:picLocks noChangeAspect="1" noChangeArrowheads="1"/>
                      </p:cNvPicPr>
                      <p:nvPr/>
                    </p:nvPicPr>
                    <p:blipFill>
                      <a:blip r:embed="rId7"/>
                      <a:srcRect/>
                      <a:stretch>
                        <a:fillRect/>
                      </a:stretch>
                    </p:blipFill>
                    <p:spPr bwMode="auto">
                      <a:xfrm>
                        <a:off x="411934" y="1355725"/>
                        <a:ext cx="17541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ntent Placeholder 2">
            <a:extLst>
              <a:ext uri="{FF2B5EF4-FFF2-40B4-BE49-F238E27FC236}">
                <a16:creationId xmlns:a16="http://schemas.microsoft.com/office/drawing/2014/main" id="{D2C6DD59-6170-476A-A2AB-29004C1A93E7}"/>
              </a:ext>
            </a:extLst>
          </p:cNvPr>
          <p:cNvSpPr txBox="1">
            <a:spLocks/>
          </p:cNvSpPr>
          <p:nvPr/>
        </p:nvSpPr>
        <p:spPr bwMode="auto">
          <a:xfrm>
            <a:off x="2301704" y="1340196"/>
            <a:ext cx="921102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None/>
            </a:pPr>
            <a:r>
              <a:rPr lang="en-CA" altLang="en-US" sz="2000" dirty="0">
                <a:solidFill>
                  <a:srgbClr val="FF0000"/>
                </a:solidFill>
              </a:rPr>
              <a:t>The proportion of 50 year old men or older (50+) who have annual prostate screening is not 30%</a:t>
            </a:r>
          </a:p>
          <a:p>
            <a:pPr eaLnBrk="1" hangingPunct="1">
              <a:buFont typeface="Wingdings" panose="05000000000000000000" pitchFamily="2" charset="2"/>
              <a:buNone/>
            </a:pPr>
            <a:endParaRPr lang="en-CA" altLang="en-US" sz="2000" dirty="0">
              <a:solidFill>
                <a:srgbClr val="FF0000"/>
              </a:solidFill>
            </a:endParaRPr>
          </a:p>
        </p:txBody>
      </p:sp>
      <p:sp>
        <p:nvSpPr>
          <p:cNvPr id="10" name="Content Placeholder 2">
            <a:extLst>
              <a:ext uri="{FF2B5EF4-FFF2-40B4-BE49-F238E27FC236}">
                <a16:creationId xmlns:a16="http://schemas.microsoft.com/office/drawing/2014/main" id="{4CF4D98D-BC18-48C1-A36E-6F8FE35155F2}"/>
              </a:ext>
            </a:extLst>
          </p:cNvPr>
          <p:cNvSpPr txBox="1">
            <a:spLocks/>
          </p:cNvSpPr>
          <p:nvPr/>
        </p:nvSpPr>
        <p:spPr bwMode="auto">
          <a:xfrm>
            <a:off x="602180" y="2487977"/>
            <a:ext cx="971747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b) This is a 2 tail test since the alternative hypothesis is NOT equal to 30%</a:t>
            </a:r>
          </a:p>
          <a:p>
            <a:pPr eaLnBrk="1" hangingPunct="1">
              <a:buFont typeface="Wingdings" panose="05000000000000000000" pitchFamily="2" charset="2"/>
              <a:buNone/>
            </a:pPr>
            <a:endParaRPr lang="en-CA" altLang="en-US" sz="2000" dirty="0">
              <a:solidFill>
                <a:srgbClr val="FF0000"/>
              </a:solidFill>
            </a:endParaRPr>
          </a:p>
        </p:txBody>
      </p:sp>
      <p:sp>
        <p:nvSpPr>
          <p:cNvPr id="11" name="Content Placeholder 2">
            <a:extLst>
              <a:ext uri="{FF2B5EF4-FFF2-40B4-BE49-F238E27FC236}">
                <a16:creationId xmlns:a16="http://schemas.microsoft.com/office/drawing/2014/main" id="{4B9312D8-9333-4147-88D3-CEA6912F1E1C}"/>
              </a:ext>
            </a:extLst>
          </p:cNvPr>
          <p:cNvSpPr txBox="1">
            <a:spLocks/>
          </p:cNvSpPr>
          <p:nvPr/>
        </p:nvSpPr>
        <p:spPr bwMode="auto">
          <a:xfrm>
            <a:off x="610118" y="3013440"/>
            <a:ext cx="31146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C. Check conditions</a:t>
            </a:r>
          </a:p>
        </p:txBody>
      </p:sp>
      <p:sp>
        <p:nvSpPr>
          <p:cNvPr id="12" name="Content Placeholder 2">
            <a:extLst>
              <a:ext uri="{FF2B5EF4-FFF2-40B4-BE49-F238E27FC236}">
                <a16:creationId xmlns:a16="http://schemas.microsoft.com/office/drawing/2014/main" id="{68B8548D-B7EA-4A94-A936-EE4B6562CCBB}"/>
              </a:ext>
            </a:extLst>
          </p:cNvPr>
          <p:cNvSpPr txBox="1">
            <a:spLocks/>
          </p:cNvSpPr>
          <p:nvPr/>
        </p:nvSpPr>
        <p:spPr bwMode="auto">
          <a:xfrm>
            <a:off x="448193" y="3418251"/>
            <a:ext cx="88868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SRS: it is not stated that the sample is SRS, but we will assume that it is</a:t>
            </a:r>
          </a:p>
        </p:txBody>
      </p:sp>
      <p:sp>
        <p:nvSpPr>
          <p:cNvPr id="13" name="Content Placeholder 2">
            <a:extLst>
              <a:ext uri="{FF2B5EF4-FFF2-40B4-BE49-F238E27FC236}">
                <a16:creationId xmlns:a16="http://schemas.microsoft.com/office/drawing/2014/main" id="{18F33342-30F8-4376-823A-5A914B0D1110}"/>
              </a:ext>
            </a:extLst>
          </p:cNvPr>
          <p:cNvSpPr txBox="1">
            <a:spLocks/>
          </p:cNvSpPr>
          <p:nvPr/>
        </p:nvSpPr>
        <p:spPr bwMode="auto">
          <a:xfrm>
            <a:off x="448193" y="3863364"/>
            <a:ext cx="54943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Normality: pop. is not stated to be normal</a:t>
            </a:r>
          </a:p>
        </p:txBody>
      </p:sp>
      <p:graphicFrame>
        <p:nvGraphicFramePr>
          <p:cNvPr id="14" name="Object 4">
            <a:extLst>
              <a:ext uri="{FF2B5EF4-FFF2-40B4-BE49-F238E27FC236}">
                <a16:creationId xmlns:a16="http://schemas.microsoft.com/office/drawing/2014/main" id="{CC2F9946-FC5A-41B9-B37F-459C7BA390B6}"/>
              </a:ext>
            </a:extLst>
          </p:cNvPr>
          <p:cNvGraphicFramePr>
            <a:graphicFrameLocks noChangeAspect="1"/>
          </p:cNvGraphicFramePr>
          <p:nvPr>
            <p:extLst>
              <p:ext uri="{D42A27DB-BD31-4B8C-83A1-F6EECF244321}">
                <p14:modId xmlns:p14="http://schemas.microsoft.com/office/powerpoint/2010/main" val="3283839288"/>
              </p:ext>
            </p:extLst>
          </p:nvPr>
        </p:nvGraphicFramePr>
        <p:xfrm>
          <a:off x="1278454" y="4258385"/>
          <a:ext cx="1047750" cy="419100"/>
        </p:xfrm>
        <a:graphic>
          <a:graphicData uri="http://schemas.openxmlformats.org/presentationml/2006/ole">
            <mc:AlternateContent xmlns:mc="http://schemas.openxmlformats.org/markup-compatibility/2006">
              <mc:Choice xmlns:v="urn:schemas-microsoft-com:vml" Requires="v">
                <p:oleObj name="Equation" r:id="rId8" imgW="507780" imgH="203112" progId="Equation.DSMT4">
                  <p:embed/>
                </p:oleObj>
              </mc:Choice>
              <mc:Fallback>
                <p:oleObj name="Equation" r:id="rId8" imgW="507780" imgH="203112" progId="Equation.DSMT4">
                  <p:embed/>
                  <p:pic>
                    <p:nvPicPr>
                      <p:cNvPr id="14" name="Object 4">
                        <a:extLst>
                          <a:ext uri="{FF2B5EF4-FFF2-40B4-BE49-F238E27FC236}">
                            <a16:creationId xmlns:a16="http://schemas.microsoft.com/office/drawing/2014/main" id="{CC2F9946-FC5A-41B9-B37F-459C7BA390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8454" y="4258385"/>
                        <a:ext cx="1047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4">
            <a:extLst>
              <a:ext uri="{FF2B5EF4-FFF2-40B4-BE49-F238E27FC236}">
                <a16:creationId xmlns:a16="http://schemas.microsoft.com/office/drawing/2014/main" id="{FF291ED5-D41C-4691-9D08-AFF91D836534}"/>
              </a:ext>
            </a:extLst>
          </p:cNvPr>
          <p:cNvGraphicFramePr>
            <a:graphicFrameLocks noChangeAspect="1"/>
          </p:cNvGraphicFramePr>
          <p:nvPr>
            <p:extLst>
              <p:ext uri="{D42A27DB-BD31-4B8C-83A1-F6EECF244321}">
                <p14:modId xmlns:p14="http://schemas.microsoft.com/office/powerpoint/2010/main" val="15349367"/>
              </p:ext>
            </p:extLst>
          </p:nvPr>
        </p:nvGraphicFramePr>
        <p:xfrm>
          <a:off x="3131067" y="4256797"/>
          <a:ext cx="1047750" cy="419100"/>
        </p:xfrm>
        <a:graphic>
          <a:graphicData uri="http://schemas.openxmlformats.org/presentationml/2006/ole">
            <mc:AlternateContent xmlns:mc="http://schemas.openxmlformats.org/markup-compatibility/2006">
              <mc:Choice xmlns:v="urn:schemas-microsoft-com:vml" Requires="v">
                <p:oleObj name="Equation" r:id="rId10" imgW="507780" imgH="203112" progId="Equation.DSMT4">
                  <p:embed/>
                </p:oleObj>
              </mc:Choice>
              <mc:Fallback>
                <p:oleObj name="Equation" r:id="rId10" imgW="507780" imgH="203112" progId="Equation.DSMT4">
                  <p:embed/>
                  <p:pic>
                    <p:nvPicPr>
                      <p:cNvPr id="15" name="Object 4">
                        <a:extLst>
                          <a:ext uri="{FF2B5EF4-FFF2-40B4-BE49-F238E27FC236}">
                            <a16:creationId xmlns:a16="http://schemas.microsoft.com/office/drawing/2014/main" id="{FF291ED5-D41C-4691-9D08-AFF91D8365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1067" y="4256797"/>
                        <a:ext cx="1047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4">
            <a:extLst>
              <a:ext uri="{FF2B5EF4-FFF2-40B4-BE49-F238E27FC236}">
                <a16:creationId xmlns:a16="http://schemas.microsoft.com/office/drawing/2014/main" id="{A3C69A19-5E42-42B7-9A05-7D9212840657}"/>
              </a:ext>
            </a:extLst>
          </p:cNvPr>
          <p:cNvGraphicFramePr>
            <a:graphicFrameLocks noChangeAspect="1"/>
          </p:cNvGraphicFramePr>
          <p:nvPr>
            <p:extLst>
              <p:ext uri="{D42A27DB-BD31-4B8C-83A1-F6EECF244321}">
                <p14:modId xmlns:p14="http://schemas.microsoft.com/office/powerpoint/2010/main" val="1624289678"/>
              </p:ext>
            </p:extLst>
          </p:nvPr>
        </p:nvGraphicFramePr>
        <p:xfrm>
          <a:off x="695842" y="4626685"/>
          <a:ext cx="1433512" cy="341312"/>
        </p:xfrm>
        <a:graphic>
          <a:graphicData uri="http://schemas.openxmlformats.org/presentationml/2006/ole">
            <mc:AlternateContent xmlns:mc="http://schemas.openxmlformats.org/markup-compatibility/2006">
              <mc:Choice xmlns:v="urn:schemas-microsoft-com:vml" Requires="v">
                <p:oleObj name="Equation" r:id="rId12" imgW="1066337" imgH="253890" progId="Equation.DSMT4">
                  <p:embed/>
                </p:oleObj>
              </mc:Choice>
              <mc:Fallback>
                <p:oleObj name="Equation" r:id="rId12" imgW="1066337" imgH="253890" progId="Equation.DSMT4">
                  <p:embed/>
                  <p:pic>
                    <p:nvPicPr>
                      <p:cNvPr id="16" name="Object 4">
                        <a:extLst>
                          <a:ext uri="{FF2B5EF4-FFF2-40B4-BE49-F238E27FC236}">
                            <a16:creationId xmlns:a16="http://schemas.microsoft.com/office/drawing/2014/main" id="{A3C69A19-5E42-42B7-9A05-7D92128406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842" y="4626685"/>
                        <a:ext cx="1433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4">
            <a:extLst>
              <a:ext uri="{FF2B5EF4-FFF2-40B4-BE49-F238E27FC236}">
                <a16:creationId xmlns:a16="http://schemas.microsoft.com/office/drawing/2014/main" id="{ADFE6474-5A03-46BA-BBB1-0DA2E8EE6BEF}"/>
              </a:ext>
            </a:extLst>
          </p:cNvPr>
          <p:cNvGraphicFramePr>
            <a:graphicFrameLocks noChangeAspect="1"/>
          </p:cNvGraphicFramePr>
          <p:nvPr>
            <p:extLst>
              <p:ext uri="{D42A27DB-BD31-4B8C-83A1-F6EECF244321}">
                <p14:modId xmlns:p14="http://schemas.microsoft.com/office/powerpoint/2010/main" val="2725034911"/>
              </p:ext>
            </p:extLst>
          </p:nvPr>
        </p:nvGraphicFramePr>
        <p:xfrm>
          <a:off x="2573855" y="4642560"/>
          <a:ext cx="1450975" cy="341312"/>
        </p:xfrm>
        <a:graphic>
          <a:graphicData uri="http://schemas.openxmlformats.org/presentationml/2006/ole">
            <mc:AlternateContent xmlns:mc="http://schemas.openxmlformats.org/markup-compatibility/2006">
              <mc:Choice xmlns:v="urn:schemas-microsoft-com:vml" Requires="v">
                <p:oleObj name="Equation" r:id="rId14" imgW="1079032" imgH="253890" progId="Equation.DSMT4">
                  <p:embed/>
                </p:oleObj>
              </mc:Choice>
              <mc:Fallback>
                <p:oleObj name="Equation" r:id="rId14" imgW="1079032" imgH="253890" progId="Equation.DSMT4">
                  <p:embed/>
                  <p:pic>
                    <p:nvPicPr>
                      <p:cNvPr id="17" name="Object 4">
                        <a:extLst>
                          <a:ext uri="{FF2B5EF4-FFF2-40B4-BE49-F238E27FC236}">
                            <a16:creationId xmlns:a16="http://schemas.microsoft.com/office/drawing/2014/main" id="{ADFE6474-5A03-46BA-BBB1-0DA2E8EE6BE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73855" y="4642560"/>
                        <a:ext cx="14509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Content Placeholder 2">
            <a:extLst>
              <a:ext uri="{FF2B5EF4-FFF2-40B4-BE49-F238E27FC236}">
                <a16:creationId xmlns:a16="http://schemas.microsoft.com/office/drawing/2014/main" id="{7C5D042D-AC26-4476-ADDF-1624D48E2343}"/>
              </a:ext>
            </a:extLst>
          </p:cNvPr>
          <p:cNvSpPr txBox="1">
            <a:spLocks/>
          </p:cNvSpPr>
          <p:nvPr/>
        </p:nvSpPr>
        <p:spPr bwMode="auto">
          <a:xfrm>
            <a:off x="364709" y="5098574"/>
            <a:ext cx="1019241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Independence: Since we are sampling without replacement, the population size must be 10 times your sample size.  The population of men over 50 is 10 times the sample of 1000 men.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linds(horizontal)">
                                      <p:cBhvr>
                                        <p:cTn id="32" dur="500"/>
                                        <p:tgtEl>
                                          <p:spTgt spid="1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linds(horizontal)">
                                      <p:cBhvr>
                                        <p:cTn id="37" dur="500"/>
                                        <p:tgtEl>
                                          <p:spTgt spid="1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500"/>
                                        <p:tgtEl>
                                          <p:spTgt spid="1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linds(horizontal)">
                                      <p:cBhvr>
                                        <p:cTn id="47" dur="500"/>
                                        <p:tgtEl>
                                          <p:spTgt spid="13">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Effect transition="in" filter="blinds(horizontal)">
                                      <p:cBhvr>
                                        <p:cTn id="7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9" grpId="0" build="p"/>
      <p:bldP spid="10" grpId="0" build="p"/>
      <p:bldP spid="11" grpId="0" build="p"/>
      <p:bldP spid="12" grpId="0" build="p"/>
      <p:bldP spid="13"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A7D6A94C-E05E-4686-9FA0-7A17F0C65DFB}"/>
              </a:ext>
            </a:extLst>
          </p:cNvPr>
          <p:cNvSpPr txBox="1">
            <a:spLocks/>
          </p:cNvSpPr>
          <p:nvPr/>
        </p:nvSpPr>
        <p:spPr bwMode="auto">
          <a:xfrm>
            <a:off x="360057" y="158464"/>
            <a:ext cx="311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d. Find P value (2sided)</a:t>
            </a:r>
          </a:p>
        </p:txBody>
      </p:sp>
      <p:sp>
        <p:nvSpPr>
          <p:cNvPr id="16" name="Content Placeholder 2">
            <a:extLst>
              <a:ext uri="{FF2B5EF4-FFF2-40B4-BE49-F238E27FC236}">
                <a16:creationId xmlns:a16="http://schemas.microsoft.com/office/drawing/2014/main" id="{3AA0D63F-34D9-44B8-8AAC-4F5DD7726D05}"/>
              </a:ext>
            </a:extLst>
          </p:cNvPr>
          <p:cNvSpPr txBox="1">
            <a:spLocks/>
          </p:cNvSpPr>
          <p:nvPr/>
        </p:nvSpPr>
        <p:spPr bwMode="auto">
          <a:xfrm>
            <a:off x="3371258" y="134842"/>
            <a:ext cx="51847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To calculate the z-score we need the SD</a:t>
            </a:r>
          </a:p>
        </p:txBody>
      </p:sp>
      <p:graphicFrame>
        <p:nvGraphicFramePr>
          <p:cNvPr id="17" name="Object 4">
            <a:extLst>
              <a:ext uri="{FF2B5EF4-FFF2-40B4-BE49-F238E27FC236}">
                <a16:creationId xmlns:a16="http://schemas.microsoft.com/office/drawing/2014/main" id="{4300463E-3893-4C3F-B732-B3D3EC5F9C6A}"/>
              </a:ext>
            </a:extLst>
          </p:cNvPr>
          <p:cNvGraphicFramePr>
            <a:graphicFrameLocks noChangeAspect="1"/>
          </p:cNvGraphicFramePr>
          <p:nvPr/>
        </p:nvGraphicFramePr>
        <p:xfrm>
          <a:off x="1817688" y="592138"/>
          <a:ext cx="1255712" cy="684212"/>
        </p:xfrm>
        <a:graphic>
          <a:graphicData uri="http://schemas.openxmlformats.org/presentationml/2006/ole">
            <mc:AlternateContent xmlns:mc="http://schemas.openxmlformats.org/markup-compatibility/2006">
              <mc:Choice xmlns:v="urn:schemas-microsoft-com:vml" Requires="v">
                <p:oleObj name="Equation" r:id="rId4" imgW="812447" imgH="444307" progId="Equation.DSMT4">
                  <p:embed/>
                </p:oleObj>
              </mc:Choice>
              <mc:Fallback>
                <p:oleObj name="Equation" r:id="rId4" imgW="812447" imgH="444307" progId="Equation.DSMT4">
                  <p:embed/>
                  <p:pic>
                    <p:nvPicPr>
                      <p:cNvPr id="17" name="Object 4">
                        <a:extLst>
                          <a:ext uri="{FF2B5EF4-FFF2-40B4-BE49-F238E27FC236}">
                            <a16:creationId xmlns:a16="http://schemas.microsoft.com/office/drawing/2014/main" id="{4300463E-3893-4C3F-B732-B3D3EC5F9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688" y="592138"/>
                        <a:ext cx="125571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4">
            <a:extLst>
              <a:ext uri="{FF2B5EF4-FFF2-40B4-BE49-F238E27FC236}">
                <a16:creationId xmlns:a16="http://schemas.microsoft.com/office/drawing/2014/main" id="{1C8B507C-4E2D-44DD-8BF1-5B71DBF05715}"/>
              </a:ext>
            </a:extLst>
          </p:cNvPr>
          <p:cNvGraphicFramePr>
            <a:graphicFrameLocks noChangeAspect="1"/>
          </p:cNvGraphicFramePr>
          <p:nvPr/>
        </p:nvGraphicFramePr>
        <p:xfrm>
          <a:off x="1876425" y="1252539"/>
          <a:ext cx="1212850" cy="604837"/>
        </p:xfrm>
        <a:graphic>
          <a:graphicData uri="http://schemas.openxmlformats.org/presentationml/2006/ole">
            <mc:AlternateContent xmlns:mc="http://schemas.openxmlformats.org/markup-compatibility/2006">
              <mc:Choice xmlns:v="urn:schemas-microsoft-com:vml" Requires="v">
                <p:oleObj name="Equation" r:id="rId6" imgW="939800" imgH="469900" progId="Equation.DSMT4">
                  <p:embed/>
                </p:oleObj>
              </mc:Choice>
              <mc:Fallback>
                <p:oleObj name="Equation" r:id="rId6" imgW="939800" imgH="469900" progId="Equation.DSMT4">
                  <p:embed/>
                  <p:pic>
                    <p:nvPicPr>
                      <p:cNvPr id="18" name="Object 4">
                        <a:extLst>
                          <a:ext uri="{FF2B5EF4-FFF2-40B4-BE49-F238E27FC236}">
                            <a16:creationId xmlns:a16="http://schemas.microsoft.com/office/drawing/2014/main" id="{1C8B507C-4E2D-44DD-8BF1-5B71DBF057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6425" y="1252539"/>
                        <a:ext cx="12128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4">
            <a:extLst>
              <a:ext uri="{FF2B5EF4-FFF2-40B4-BE49-F238E27FC236}">
                <a16:creationId xmlns:a16="http://schemas.microsoft.com/office/drawing/2014/main" id="{4D2AFD85-82D9-4713-A7E1-0A1C77AA2DB0}"/>
              </a:ext>
            </a:extLst>
          </p:cNvPr>
          <p:cNvGraphicFramePr>
            <a:graphicFrameLocks noChangeAspect="1"/>
          </p:cNvGraphicFramePr>
          <p:nvPr/>
        </p:nvGraphicFramePr>
        <p:xfrm>
          <a:off x="1816100" y="1949450"/>
          <a:ext cx="1390650" cy="306388"/>
        </p:xfrm>
        <a:graphic>
          <a:graphicData uri="http://schemas.openxmlformats.org/presentationml/2006/ole">
            <mc:AlternateContent xmlns:mc="http://schemas.openxmlformats.org/markup-compatibility/2006">
              <mc:Choice xmlns:v="urn:schemas-microsoft-com:vml" Requires="v">
                <p:oleObj name="Equation" r:id="rId8" imgW="812447" imgH="177723" progId="Equation.DSMT4">
                  <p:embed/>
                </p:oleObj>
              </mc:Choice>
              <mc:Fallback>
                <p:oleObj name="Equation" r:id="rId8" imgW="812447" imgH="177723" progId="Equation.DSMT4">
                  <p:embed/>
                  <p:pic>
                    <p:nvPicPr>
                      <p:cNvPr id="19" name="Object 4">
                        <a:extLst>
                          <a:ext uri="{FF2B5EF4-FFF2-40B4-BE49-F238E27FC236}">
                            <a16:creationId xmlns:a16="http://schemas.microsoft.com/office/drawing/2014/main" id="{4D2AFD85-82D9-4713-A7E1-0A1C77AA2D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6100" y="1949450"/>
                        <a:ext cx="13906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4">
            <a:extLst>
              <a:ext uri="{FF2B5EF4-FFF2-40B4-BE49-F238E27FC236}">
                <a16:creationId xmlns:a16="http://schemas.microsoft.com/office/drawing/2014/main" id="{213D3424-9BE4-4C52-B7D4-99C68C31D0B7}"/>
              </a:ext>
            </a:extLst>
          </p:cNvPr>
          <p:cNvGraphicFramePr>
            <a:graphicFrameLocks noChangeAspect="1"/>
          </p:cNvGraphicFramePr>
          <p:nvPr/>
        </p:nvGraphicFramePr>
        <p:xfrm>
          <a:off x="3467101" y="681038"/>
          <a:ext cx="1065213" cy="677862"/>
        </p:xfrm>
        <a:graphic>
          <a:graphicData uri="http://schemas.openxmlformats.org/presentationml/2006/ole">
            <mc:AlternateContent xmlns:mc="http://schemas.openxmlformats.org/markup-compatibility/2006">
              <mc:Choice xmlns:v="urn:schemas-microsoft-com:vml" Requires="v">
                <p:oleObj name="Equation" r:id="rId10" imgW="622030" imgH="393529" progId="Equation.DSMT4">
                  <p:embed/>
                </p:oleObj>
              </mc:Choice>
              <mc:Fallback>
                <p:oleObj name="Equation" r:id="rId10" imgW="622030" imgH="393529" progId="Equation.DSMT4">
                  <p:embed/>
                  <p:pic>
                    <p:nvPicPr>
                      <p:cNvPr id="20" name="Object 4">
                        <a:extLst>
                          <a:ext uri="{FF2B5EF4-FFF2-40B4-BE49-F238E27FC236}">
                            <a16:creationId xmlns:a16="http://schemas.microsoft.com/office/drawing/2014/main" id="{213D3424-9BE4-4C52-B7D4-99C68C31D0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7101" y="681038"/>
                        <a:ext cx="10652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4">
            <a:extLst>
              <a:ext uri="{FF2B5EF4-FFF2-40B4-BE49-F238E27FC236}">
                <a16:creationId xmlns:a16="http://schemas.microsoft.com/office/drawing/2014/main" id="{60B210AC-763B-4C8F-84D5-876CFF7DD560}"/>
              </a:ext>
            </a:extLst>
          </p:cNvPr>
          <p:cNvGraphicFramePr>
            <a:graphicFrameLocks noChangeAspect="1"/>
          </p:cNvGraphicFramePr>
          <p:nvPr>
            <p:extLst>
              <p:ext uri="{D42A27DB-BD31-4B8C-83A1-F6EECF244321}">
                <p14:modId xmlns:p14="http://schemas.microsoft.com/office/powerpoint/2010/main" val="3643549503"/>
              </p:ext>
            </p:extLst>
          </p:nvPr>
        </p:nvGraphicFramePr>
        <p:xfrm>
          <a:off x="6430964" y="1024715"/>
          <a:ext cx="1804987" cy="677863"/>
        </p:xfrm>
        <a:graphic>
          <a:graphicData uri="http://schemas.openxmlformats.org/presentationml/2006/ole">
            <mc:AlternateContent xmlns:mc="http://schemas.openxmlformats.org/markup-compatibility/2006">
              <mc:Choice xmlns:v="urn:schemas-microsoft-com:vml" Requires="v">
                <p:oleObj name="Equation" r:id="rId12" imgW="1054100" imgH="393700" progId="Equation.DSMT4">
                  <p:embed/>
                </p:oleObj>
              </mc:Choice>
              <mc:Fallback>
                <p:oleObj name="Equation" r:id="rId12" imgW="1054100" imgH="393700" progId="Equation.DSMT4">
                  <p:embed/>
                  <p:pic>
                    <p:nvPicPr>
                      <p:cNvPr id="21" name="Object 4">
                        <a:extLst>
                          <a:ext uri="{FF2B5EF4-FFF2-40B4-BE49-F238E27FC236}">
                            <a16:creationId xmlns:a16="http://schemas.microsoft.com/office/drawing/2014/main" id="{60B210AC-763B-4C8F-84D5-876CFF7DD5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30964" y="1024715"/>
                        <a:ext cx="18049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4">
            <a:extLst>
              <a:ext uri="{FF2B5EF4-FFF2-40B4-BE49-F238E27FC236}">
                <a16:creationId xmlns:a16="http://schemas.microsoft.com/office/drawing/2014/main" id="{EE78925E-100A-4F62-A537-F825240D76DC}"/>
              </a:ext>
            </a:extLst>
          </p:cNvPr>
          <p:cNvGraphicFramePr>
            <a:graphicFrameLocks noChangeAspect="1"/>
          </p:cNvGraphicFramePr>
          <p:nvPr/>
        </p:nvGraphicFramePr>
        <p:xfrm>
          <a:off x="4532313" y="866775"/>
          <a:ext cx="868362" cy="306388"/>
        </p:xfrm>
        <a:graphic>
          <a:graphicData uri="http://schemas.openxmlformats.org/presentationml/2006/ole">
            <mc:AlternateContent xmlns:mc="http://schemas.openxmlformats.org/markup-compatibility/2006">
              <mc:Choice xmlns:v="urn:schemas-microsoft-com:vml" Requires="v">
                <p:oleObj name="Equation" r:id="rId14" imgW="507780" imgH="177723" progId="Equation.DSMT4">
                  <p:embed/>
                </p:oleObj>
              </mc:Choice>
              <mc:Fallback>
                <p:oleObj name="Equation" r:id="rId14" imgW="507780" imgH="177723" progId="Equation.DSMT4">
                  <p:embed/>
                  <p:pic>
                    <p:nvPicPr>
                      <p:cNvPr id="22" name="Object 4">
                        <a:extLst>
                          <a:ext uri="{FF2B5EF4-FFF2-40B4-BE49-F238E27FC236}">
                            <a16:creationId xmlns:a16="http://schemas.microsoft.com/office/drawing/2014/main" id="{EE78925E-100A-4F62-A537-F825240D76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32313" y="866775"/>
                        <a:ext cx="8683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 name="Picture 23">
            <a:extLst>
              <a:ext uri="{FF2B5EF4-FFF2-40B4-BE49-F238E27FC236}">
                <a16:creationId xmlns:a16="http://schemas.microsoft.com/office/drawing/2014/main" id="{12E69977-D592-4133-97C8-ECE14294992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2500" y="608014"/>
            <a:ext cx="244633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Object 4">
            <a:extLst>
              <a:ext uri="{FF2B5EF4-FFF2-40B4-BE49-F238E27FC236}">
                <a16:creationId xmlns:a16="http://schemas.microsoft.com/office/drawing/2014/main" id="{71B231A1-B395-4E3E-A8BD-C5392D10FECF}"/>
              </a:ext>
            </a:extLst>
          </p:cNvPr>
          <p:cNvGraphicFramePr>
            <a:graphicFrameLocks noChangeAspect="1"/>
          </p:cNvGraphicFramePr>
          <p:nvPr>
            <p:extLst>
              <p:ext uri="{D42A27DB-BD31-4B8C-83A1-F6EECF244321}">
                <p14:modId xmlns:p14="http://schemas.microsoft.com/office/powerpoint/2010/main" val="2171827712"/>
              </p:ext>
            </p:extLst>
          </p:nvPr>
        </p:nvGraphicFramePr>
        <p:xfrm>
          <a:off x="6434138" y="1721628"/>
          <a:ext cx="1477962" cy="306387"/>
        </p:xfrm>
        <a:graphic>
          <a:graphicData uri="http://schemas.openxmlformats.org/presentationml/2006/ole">
            <mc:AlternateContent xmlns:mc="http://schemas.openxmlformats.org/markup-compatibility/2006">
              <mc:Choice xmlns:v="urn:schemas-microsoft-com:vml" Requires="v">
                <p:oleObj name="Equation" r:id="rId17" imgW="863225" imgH="177723" progId="Equation.DSMT4">
                  <p:embed/>
                </p:oleObj>
              </mc:Choice>
              <mc:Fallback>
                <p:oleObj name="Equation" r:id="rId17" imgW="863225" imgH="177723" progId="Equation.DSMT4">
                  <p:embed/>
                  <p:pic>
                    <p:nvPicPr>
                      <p:cNvPr id="25" name="Object 4">
                        <a:extLst>
                          <a:ext uri="{FF2B5EF4-FFF2-40B4-BE49-F238E27FC236}">
                            <a16:creationId xmlns:a16="http://schemas.microsoft.com/office/drawing/2014/main" id="{71B231A1-B395-4E3E-A8BD-C5392D10FEC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34138" y="1721628"/>
                        <a:ext cx="1477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4">
            <a:extLst>
              <a:ext uri="{FF2B5EF4-FFF2-40B4-BE49-F238E27FC236}">
                <a16:creationId xmlns:a16="http://schemas.microsoft.com/office/drawing/2014/main" id="{4CA7B06F-ADA3-4A65-AC1F-80E8980AA756}"/>
              </a:ext>
            </a:extLst>
          </p:cNvPr>
          <p:cNvGraphicFramePr>
            <a:graphicFrameLocks noChangeAspect="1"/>
          </p:cNvGraphicFramePr>
          <p:nvPr>
            <p:extLst>
              <p:ext uri="{D42A27DB-BD31-4B8C-83A1-F6EECF244321}">
                <p14:modId xmlns:p14="http://schemas.microsoft.com/office/powerpoint/2010/main" val="2746532347"/>
              </p:ext>
            </p:extLst>
          </p:nvPr>
        </p:nvGraphicFramePr>
        <p:xfrm>
          <a:off x="8637589" y="1755775"/>
          <a:ext cx="795337" cy="228600"/>
        </p:xfrm>
        <a:graphic>
          <a:graphicData uri="http://schemas.openxmlformats.org/presentationml/2006/ole">
            <mc:AlternateContent xmlns:mc="http://schemas.openxmlformats.org/markup-compatibility/2006">
              <mc:Choice xmlns:v="urn:schemas-microsoft-com:vml" Requires="v">
                <p:oleObj name="Equation" r:id="rId19" imgW="621760" imgH="177646" progId="Equation.DSMT4">
                  <p:embed/>
                </p:oleObj>
              </mc:Choice>
              <mc:Fallback>
                <p:oleObj name="Equation" r:id="rId19" imgW="621760" imgH="177646" progId="Equation.DSMT4">
                  <p:embed/>
                  <p:pic>
                    <p:nvPicPr>
                      <p:cNvPr id="26" name="Object 4">
                        <a:extLst>
                          <a:ext uri="{FF2B5EF4-FFF2-40B4-BE49-F238E27FC236}">
                            <a16:creationId xmlns:a16="http://schemas.microsoft.com/office/drawing/2014/main" id="{4CA7B06F-ADA3-4A65-AC1F-80E8980AA75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37589" y="1755775"/>
                        <a:ext cx="7953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4">
            <a:extLst>
              <a:ext uri="{FF2B5EF4-FFF2-40B4-BE49-F238E27FC236}">
                <a16:creationId xmlns:a16="http://schemas.microsoft.com/office/drawing/2014/main" id="{98F2386D-40BE-40BC-8468-CE9DB5E25754}"/>
              </a:ext>
            </a:extLst>
          </p:cNvPr>
          <p:cNvGraphicFramePr>
            <a:graphicFrameLocks noChangeAspect="1"/>
          </p:cNvGraphicFramePr>
          <p:nvPr>
            <p:extLst>
              <p:ext uri="{D42A27DB-BD31-4B8C-83A1-F6EECF244321}">
                <p14:modId xmlns:p14="http://schemas.microsoft.com/office/powerpoint/2010/main" val="1342551783"/>
              </p:ext>
            </p:extLst>
          </p:nvPr>
        </p:nvGraphicFramePr>
        <p:xfrm>
          <a:off x="10252076" y="1762125"/>
          <a:ext cx="665163" cy="228600"/>
        </p:xfrm>
        <a:graphic>
          <a:graphicData uri="http://schemas.openxmlformats.org/presentationml/2006/ole">
            <mc:AlternateContent xmlns:mc="http://schemas.openxmlformats.org/markup-compatibility/2006">
              <mc:Choice xmlns:v="urn:schemas-microsoft-com:vml" Requires="v">
                <p:oleObj name="Equation" r:id="rId21" imgW="520248" imgH="177646" progId="Equation.DSMT4">
                  <p:embed/>
                </p:oleObj>
              </mc:Choice>
              <mc:Fallback>
                <p:oleObj name="Equation" r:id="rId21" imgW="520248" imgH="177646" progId="Equation.DSMT4">
                  <p:embed/>
                  <p:pic>
                    <p:nvPicPr>
                      <p:cNvPr id="27" name="Object 4">
                        <a:extLst>
                          <a:ext uri="{FF2B5EF4-FFF2-40B4-BE49-F238E27FC236}">
                            <a16:creationId xmlns:a16="http://schemas.microsoft.com/office/drawing/2014/main" id="{98F2386D-40BE-40BC-8468-CE9DB5E2575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252076" y="1762125"/>
                        <a:ext cx="6651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Content Placeholder 2">
            <a:extLst>
              <a:ext uri="{FF2B5EF4-FFF2-40B4-BE49-F238E27FC236}">
                <a16:creationId xmlns:a16="http://schemas.microsoft.com/office/drawing/2014/main" id="{E4C02A35-5ED5-4955-877C-A9A105C27CCC}"/>
              </a:ext>
            </a:extLst>
          </p:cNvPr>
          <p:cNvSpPr txBox="1">
            <a:spLocks/>
          </p:cNvSpPr>
          <p:nvPr/>
        </p:nvSpPr>
        <p:spPr bwMode="auto">
          <a:xfrm>
            <a:off x="3647282" y="2244707"/>
            <a:ext cx="649049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To find the P-value, Looking for area of both tails</a:t>
            </a:r>
          </a:p>
        </p:txBody>
      </p:sp>
      <p:graphicFrame>
        <p:nvGraphicFramePr>
          <p:cNvPr id="36" name="Object 4">
            <a:extLst>
              <a:ext uri="{FF2B5EF4-FFF2-40B4-BE49-F238E27FC236}">
                <a16:creationId xmlns:a16="http://schemas.microsoft.com/office/drawing/2014/main" id="{52A9D681-6AFC-4601-8BF7-9E3AF7714782}"/>
              </a:ext>
            </a:extLst>
          </p:cNvPr>
          <p:cNvGraphicFramePr>
            <a:graphicFrameLocks noChangeAspect="1"/>
          </p:cNvGraphicFramePr>
          <p:nvPr/>
        </p:nvGraphicFramePr>
        <p:xfrm>
          <a:off x="1701801" y="2800350"/>
          <a:ext cx="8004175" cy="419100"/>
        </p:xfrm>
        <a:graphic>
          <a:graphicData uri="http://schemas.openxmlformats.org/presentationml/2006/ole">
            <mc:AlternateContent xmlns:mc="http://schemas.openxmlformats.org/markup-compatibility/2006">
              <mc:Choice xmlns:v="urn:schemas-microsoft-com:vml" Requires="v">
                <p:oleObj name="Equation" r:id="rId23" imgW="4889500" imgH="254000" progId="Equation.DSMT4">
                  <p:embed/>
                </p:oleObj>
              </mc:Choice>
              <mc:Fallback>
                <p:oleObj name="Equation" r:id="rId23" imgW="4889500" imgH="254000" progId="Equation.DSMT4">
                  <p:embed/>
                  <p:pic>
                    <p:nvPicPr>
                      <p:cNvPr id="36" name="Object 4">
                        <a:extLst>
                          <a:ext uri="{FF2B5EF4-FFF2-40B4-BE49-F238E27FC236}">
                            <a16:creationId xmlns:a16="http://schemas.microsoft.com/office/drawing/2014/main" id="{52A9D681-6AFC-4601-8BF7-9E3AF771478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01801" y="2800350"/>
                        <a:ext cx="8004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4">
            <a:extLst>
              <a:ext uri="{FF2B5EF4-FFF2-40B4-BE49-F238E27FC236}">
                <a16:creationId xmlns:a16="http://schemas.microsoft.com/office/drawing/2014/main" id="{DF8C816C-58B8-4734-8404-EC59644504B3}"/>
              </a:ext>
            </a:extLst>
          </p:cNvPr>
          <p:cNvGraphicFramePr>
            <a:graphicFrameLocks noChangeAspect="1"/>
          </p:cNvGraphicFramePr>
          <p:nvPr/>
        </p:nvGraphicFramePr>
        <p:xfrm>
          <a:off x="2938464" y="3289300"/>
          <a:ext cx="1539875" cy="293688"/>
        </p:xfrm>
        <a:graphic>
          <a:graphicData uri="http://schemas.openxmlformats.org/presentationml/2006/ole">
            <mc:AlternateContent xmlns:mc="http://schemas.openxmlformats.org/markup-compatibility/2006">
              <mc:Choice xmlns:v="urn:schemas-microsoft-com:vml" Requires="v">
                <p:oleObj name="Equation" r:id="rId25" imgW="939392" imgH="177723" progId="Equation.DSMT4">
                  <p:embed/>
                </p:oleObj>
              </mc:Choice>
              <mc:Fallback>
                <p:oleObj name="Equation" r:id="rId25" imgW="939392" imgH="177723" progId="Equation.DSMT4">
                  <p:embed/>
                  <p:pic>
                    <p:nvPicPr>
                      <p:cNvPr id="37" name="Object 4">
                        <a:extLst>
                          <a:ext uri="{FF2B5EF4-FFF2-40B4-BE49-F238E27FC236}">
                            <a16:creationId xmlns:a16="http://schemas.microsoft.com/office/drawing/2014/main" id="{DF8C816C-58B8-4734-8404-EC59644504B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38464" y="3289300"/>
                        <a:ext cx="15398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4">
            <a:extLst>
              <a:ext uri="{FF2B5EF4-FFF2-40B4-BE49-F238E27FC236}">
                <a16:creationId xmlns:a16="http://schemas.microsoft.com/office/drawing/2014/main" id="{8F98527D-CF4B-4315-A728-C14D5B2572D5}"/>
              </a:ext>
            </a:extLst>
          </p:cNvPr>
          <p:cNvGraphicFramePr>
            <a:graphicFrameLocks noChangeAspect="1"/>
          </p:cNvGraphicFramePr>
          <p:nvPr/>
        </p:nvGraphicFramePr>
        <p:xfrm>
          <a:off x="4502151" y="3206751"/>
          <a:ext cx="1622425" cy="409575"/>
        </p:xfrm>
        <a:graphic>
          <a:graphicData uri="http://schemas.openxmlformats.org/presentationml/2006/ole">
            <mc:AlternateContent xmlns:mc="http://schemas.openxmlformats.org/markup-compatibility/2006">
              <mc:Choice xmlns:v="urn:schemas-microsoft-com:vml" Requires="v">
                <p:oleObj name="Equation" r:id="rId27" imgW="710891" imgH="177723" progId="Equation.DSMT4">
                  <p:embed/>
                </p:oleObj>
              </mc:Choice>
              <mc:Fallback>
                <p:oleObj name="Equation" r:id="rId27" imgW="710891" imgH="177723" progId="Equation.DSMT4">
                  <p:embed/>
                  <p:pic>
                    <p:nvPicPr>
                      <p:cNvPr id="38" name="Object 4">
                        <a:extLst>
                          <a:ext uri="{FF2B5EF4-FFF2-40B4-BE49-F238E27FC236}">
                            <a16:creationId xmlns:a16="http://schemas.microsoft.com/office/drawing/2014/main" id="{8F98527D-CF4B-4315-A728-C14D5B2572D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02151" y="3206751"/>
                        <a:ext cx="1622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4">
            <a:extLst>
              <a:ext uri="{FF2B5EF4-FFF2-40B4-BE49-F238E27FC236}">
                <a16:creationId xmlns:a16="http://schemas.microsoft.com/office/drawing/2014/main" id="{FCC8F951-8A35-4B5D-BB65-9B6D9D20C801}"/>
              </a:ext>
            </a:extLst>
          </p:cNvPr>
          <p:cNvGraphicFramePr>
            <a:graphicFrameLocks noChangeAspect="1"/>
          </p:cNvGraphicFramePr>
          <p:nvPr/>
        </p:nvGraphicFramePr>
        <p:xfrm>
          <a:off x="1828800" y="3713163"/>
          <a:ext cx="1684338" cy="419100"/>
        </p:xfrm>
        <a:graphic>
          <a:graphicData uri="http://schemas.openxmlformats.org/presentationml/2006/ole">
            <mc:AlternateContent xmlns:mc="http://schemas.openxmlformats.org/markup-compatibility/2006">
              <mc:Choice xmlns:v="urn:schemas-microsoft-com:vml" Requires="v">
                <p:oleObj name="Equation" r:id="rId29" imgW="1028254" imgH="253890" progId="Equation.DSMT4">
                  <p:embed/>
                </p:oleObj>
              </mc:Choice>
              <mc:Fallback>
                <p:oleObj name="Equation" r:id="rId29" imgW="1028254" imgH="253890" progId="Equation.DSMT4">
                  <p:embed/>
                  <p:pic>
                    <p:nvPicPr>
                      <p:cNvPr id="39" name="Object 4">
                        <a:extLst>
                          <a:ext uri="{FF2B5EF4-FFF2-40B4-BE49-F238E27FC236}">
                            <a16:creationId xmlns:a16="http://schemas.microsoft.com/office/drawing/2014/main" id="{FCC8F951-8A35-4B5D-BB65-9B6D9D20C80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28800" y="3713163"/>
                        <a:ext cx="16843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4">
            <a:extLst>
              <a:ext uri="{FF2B5EF4-FFF2-40B4-BE49-F238E27FC236}">
                <a16:creationId xmlns:a16="http://schemas.microsoft.com/office/drawing/2014/main" id="{8FEA6956-FE8B-41DC-BBE3-2273B1362518}"/>
              </a:ext>
            </a:extLst>
          </p:cNvPr>
          <p:cNvGraphicFramePr>
            <a:graphicFrameLocks noChangeAspect="1"/>
          </p:cNvGraphicFramePr>
          <p:nvPr/>
        </p:nvGraphicFramePr>
        <p:xfrm>
          <a:off x="3806826" y="3729038"/>
          <a:ext cx="1152525" cy="366712"/>
        </p:xfrm>
        <a:graphic>
          <a:graphicData uri="http://schemas.openxmlformats.org/presentationml/2006/ole">
            <mc:AlternateContent xmlns:mc="http://schemas.openxmlformats.org/markup-compatibility/2006">
              <mc:Choice xmlns:v="urn:schemas-microsoft-com:vml" Requires="v">
                <p:oleObj name="Equation" r:id="rId31" imgW="558558" imgH="177723" progId="Equation.DSMT4">
                  <p:embed/>
                </p:oleObj>
              </mc:Choice>
              <mc:Fallback>
                <p:oleObj name="Equation" r:id="rId31" imgW="558558" imgH="177723" progId="Equation.DSMT4">
                  <p:embed/>
                  <p:pic>
                    <p:nvPicPr>
                      <p:cNvPr id="40" name="Object 4">
                        <a:extLst>
                          <a:ext uri="{FF2B5EF4-FFF2-40B4-BE49-F238E27FC236}">
                            <a16:creationId xmlns:a16="http://schemas.microsoft.com/office/drawing/2014/main" id="{8FEA6956-FE8B-41DC-BBE3-2273B136251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06826" y="372903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Content Placeholder 2">
            <a:extLst>
              <a:ext uri="{FF2B5EF4-FFF2-40B4-BE49-F238E27FC236}">
                <a16:creationId xmlns:a16="http://schemas.microsoft.com/office/drawing/2014/main" id="{10D76860-9C5B-4A03-AEA0-8D2DFFEA6129}"/>
              </a:ext>
            </a:extLst>
          </p:cNvPr>
          <p:cNvSpPr txBox="1">
            <a:spLocks/>
          </p:cNvSpPr>
          <p:nvPr/>
        </p:nvSpPr>
        <p:spPr bwMode="auto">
          <a:xfrm>
            <a:off x="360057" y="4248960"/>
            <a:ext cx="1097806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Since our P-value is greater than our significance level (0.01), there is not sufficient evidence to reject Ho.  Therefore, we would accept our Null hypothesis and accept the claim that 30% of men in the 50 plus age group are getting annual prostate screenings </a:t>
            </a:r>
          </a:p>
        </p:txBody>
      </p:sp>
      <p:sp>
        <p:nvSpPr>
          <p:cNvPr id="2" name="Content Placeholder 2">
            <a:extLst>
              <a:ext uri="{FF2B5EF4-FFF2-40B4-BE49-F238E27FC236}">
                <a16:creationId xmlns:a16="http://schemas.microsoft.com/office/drawing/2014/main" id="{41AA1EFB-491B-B4A2-9950-C8E94F05944F}"/>
              </a:ext>
            </a:extLst>
          </p:cNvPr>
          <p:cNvSpPr txBox="1">
            <a:spLocks/>
          </p:cNvSpPr>
          <p:nvPr/>
        </p:nvSpPr>
        <p:spPr bwMode="auto">
          <a:xfrm>
            <a:off x="6206002" y="648496"/>
            <a:ext cx="2656550" cy="46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buFont typeface="Wingdings" panose="05000000000000000000" pitchFamily="2" charset="2"/>
              <a:buNone/>
            </a:pPr>
            <a:r>
              <a:rPr lang="en-CA" altLang="en-US" sz="2000" dirty="0">
                <a:solidFill>
                  <a:srgbClr val="FF0000"/>
                </a:solidFill>
              </a:rPr>
              <a:t>TEST STATISTICS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linds(horizontal)">
                                      <p:cBhvr>
                                        <p:cTn id="12" dur="500"/>
                                        <p:tgtEl>
                                          <p:spTgt spid="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blinds(horizontal)">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3">
                                            <p:txEl>
                                              <p:pRg st="0" end="0"/>
                                            </p:txEl>
                                          </p:spTgt>
                                        </p:tgtEl>
                                        <p:attrNameLst>
                                          <p:attrName>style.visibility</p:attrName>
                                        </p:attrNameLst>
                                      </p:cBhvr>
                                      <p:to>
                                        <p:strVal val="visible"/>
                                      </p:to>
                                    </p:set>
                                    <p:animEffect transition="in" filter="blinds(horizontal)">
                                      <p:cBhvr>
                                        <p:cTn id="72" dur="500"/>
                                        <p:tgtEl>
                                          <p:spTgt spid="33">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linds(horizontal)">
                                      <p:cBhvr>
                                        <p:cTn id="82" dur="500"/>
                                        <p:tgtEl>
                                          <p:spTgt spid="3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linds(horizontal)">
                                      <p:cBhvr>
                                        <p:cTn id="87" dur="500"/>
                                        <p:tgtEl>
                                          <p:spTgt spid="3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linds(horizontal)">
                                      <p:cBhvr>
                                        <p:cTn id="92" dur="500"/>
                                        <p:tgtEl>
                                          <p:spTgt spid="3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1">
                                            <p:txEl>
                                              <p:pRg st="0" end="0"/>
                                            </p:txEl>
                                          </p:spTgt>
                                        </p:tgtEl>
                                        <p:attrNameLst>
                                          <p:attrName>style.visibility</p:attrName>
                                        </p:attrNameLst>
                                      </p:cBhvr>
                                      <p:to>
                                        <p:strVal val="visible"/>
                                      </p:to>
                                    </p:set>
                                    <p:animEffect transition="in" filter="blinds(horizontal)">
                                      <p:cBhvr>
                                        <p:cTn id="10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33" grpId="0" build="p"/>
      <p:bldP spid="41" grpId="0" build="p"/>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90471-E107-4501-9F36-30DEDF992162}"/>
              </a:ext>
            </a:extLst>
          </p:cNvPr>
          <p:cNvSpPr>
            <a:spLocks noGrp="1"/>
          </p:cNvSpPr>
          <p:nvPr>
            <p:ph type="title"/>
          </p:nvPr>
        </p:nvSpPr>
        <p:spPr>
          <a:xfrm>
            <a:off x="409575" y="152719"/>
            <a:ext cx="11450320" cy="558481"/>
          </a:xfrm>
        </p:spPr>
        <p:txBody>
          <a:bodyPr>
            <a:normAutofit fontScale="90000"/>
          </a:bodyPr>
          <a:lstStyle/>
          <a:p>
            <a:pPr>
              <a:defRPr/>
            </a:pPr>
            <a:r>
              <a:rPr lang="en-CA" dirty="0"/>
              <a:t>Indicate True/False for each of the following statements: </a:t>
            </a:r>
          </a:p>
        </p:txBody>
      </p:sp>
      <p:sp>
        <p:nvSpPr>
          <p:cNvPr id="3" name="Content Placeholder 2">
            <a:extLst>
              <a:ext uri="{FF2B5EF4-FFF2-40B4-BE49-F238E27FC236}">
                <a16:creationId xmlns:a16="http://schemas.microsoft.com/office/drawing/2014/main" id="{A2C53B6D-1CEB-4EBA-97D8-4BF77B5729EF}"/>
              </a:ext>
            </a:extLst>
          </p:cNvPr>
          <p:cNvSpPr>
            <a:spLocks noGrp="1"/>
          </p:cNvSpPr>
          <p:nvPr>
            <p:ph sz="quarter" idx="1"/>
          </p:nvPr>
        </p:nvSpPr>
        <p:spPr>
          <a:xfrm>
            <a:off x="338455" y="741680"/>
            <a:ext cx="11257280" cy="5847398"/>
          </a:xfrm>
        </p:spPr>
        <p:txBody>
          <a:bodyPr/>
          <a:lstStyle/>
          <a:p>
            <a:pPr marL="0" indent="0">
              <a:buNone/>
              <a:defRPr/>
            </a:pPr>
            <a:r>
              <a:rPr lang="en-CA" sz="2250" dirty="0" err="1"/>
              <a:t>i</a:t>
            </a:r>
            <a:r>
              <a:rPr lang="en-CA" sz="2250" dirty="0"/>
              <a:t>) The P-value is the probability that the null hypothesis is true</a:t>
            </a:r>
            <a:br>
              <a:rPr lang="en-CA" sz="2250" dirty="0"/>
            </a:br>
            <a:endParaRPr lang="en-CA" sz="2250" dirty="0"/>
          </a:p>
          <a:p>
            <a:pPr marL="0" indent="0">
              <a:buNone/>
              <a:defRPr/>
            </a:pPr>
            <a:endParaRPr lang="en-CA" sz="2250" dirty="0"/>
          </a:p>
          <a:p>
            <a:pPr marL="0" indent="0">
              <a:buNone/>
              <a:defRPr/>
            </a:pPr>
            <a:r>
              <a:rPr lang="en-CA" sz="2250" dirty="0"/>
              <a:t>ii) A P-value is the probability the null hypothesis is true given a particular observed statistic</a:t>
            </a:r>
            <a:br>
              <a:rPr lang="en-CA" sz="2250" dirty="0"/>
            </a:br>
            <a:endParaRPr lang="en-CA" sz="2250" dirty="0"/>
          </a:p>
          <a:p>
            <a:pPr marL="0" indent="0">
              <a:buNone/>
              <a:defRPr/>
            </a:pPr>
            <a:r>
              <a:rPr lang="en-CA" sz="2250" dirty="0"/>
              <a:t>iii) A P-value is a conditional probability</a:t>
            </a:r>
            <a:br>
              <a:rPr lang="en-CA" sz="2250" dirty="0"/>
            </a:br>
            <a:endParaRPr lang="en-CA" sz="2250" dirty="0"/>
          </a:p>
          <a:p>
            <a:pPr marL="0" indent="0">
              <a:buNone/>
              <a:defRPr/>
            </a:pPr>
            <a:r>
              <a:rPr lang="en-CA" sz="2250" dirty="0"/>
              <a:t>iv) Large P-values are evidence against the null hypothesis because they say that the observed result is unlikely to occur when the null hypothesis is true</a:t>
            </a:r>
            <a:br>
              <a:rPr lang="en-CA" sz="2250" dirty="0"/>
            </a:br>
            <a:endParaRPr lang="en-CA" sz="2250" dirty="0"/>
          </a:p>
          <a:p>
            <a:pPr marL="0" indent="0">
              <a:buNone/>
              <a:defRPr/>
            </a:pPr>
            <a:endParaRPr lang="en-CA" sz="2250" dirty="0"/>
          </a:p>
          <a:p>
            <a:pPr marL="0" indent="0">
              <a:buNone/>
              <a:defRPr/>
            </a:pPr>
            <a:r>
              <a:rPr lang="en-CA" sz="2250" dirty="0"/>
              <a:t>vi) The P-value is that probability that we will obtain the statistics from our sample, assuming that the null hypothesis is true</a:t>
            </a:r>
          </a:p>
        </p:txBody>
      </p:sp>
      <p:sp>
        <p:nvSpPr>
          <p:cNvPr id="4" name="Content Placeholder 2">
            <a:extLst>
              <a:ext uri="{FF2B5EF4-FFF2-40B4-BE49-F238E27FC236}">
                <a16:creationId xmlns:a16="http://schemas.microsoft.com/office/drawing/2014/main" id="{3D40DA11-968D-442E-893F-904E8A877FC3}"/>
              </a:ext>
            </a:extLst>
          </p:cNvPr>
          <p:cNvSpPr txBox="1">
            <a:spLocks/>
          </p:cNvSpPr>
          <p:nvPr/>
        </p:nvSpPr>
        <p:spPr bwMode="auto">
          <a:xfrm>
            <a:off x="683895" y="1143001"/>
            <a:ext cx="10576560" cy="695959"/>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False</a:t>
            </a:r>
          </a:p>
        </p:txBody>
      </p:sp>
      <p:sp>
        <p:nvSpPr>
          <p:cNvPr id="5" name="Content Placeholder 2">
            <a:extLst>
              <a:ext uri="{FF2B5EF4-FFF2-40B4-BE49-F238E27FC236}">
                <a16:creationId xmlns:a16="http://schemas.microsoft.com/office/drawing/2014/main" id="{E721BF77-59D6-43FC-86C5-E1796E0100BE}"/>
              </a:ext>
            </a:extLst>
          </p:cNvPr>
          <p:cNvSpPr txBox="1">
            <a:spLocks/>
          </p:cNvSpPr>
          <p:nvPr/>
        </p:nvSpPr>
        <p:spPr bwMode="auto">
          <a:xfrm>
            <a:off x="3106739" y="2541906"/>
            <a:ext cx="6854825" cy="3905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False, Ho is already assumed to be true</a:t>
            </a:r>
          </a:p>
        </p:txBody>
      </p:sp>
      <p:sp>
        <p:nvSpPr>
          <p:cNvPr id="6" name="Content Placeholder 2">
            <a:extLst>
              <a:ext uri="{FF2B5EF4-FFF2-40B4-BE49-F238E27FC236}">
                <a16:creationId xmlns:a16="http://schemas.microsoft.com/office/drawing/2014/main" id="{DAA6F3AE-1C6D-4C23-A7B7-CD7CBE583D3E}"/>
              </a:ext>
            </a:extLst>
          </p:cNvPr>
          <p:cNvSpPr txBox="1">
            <a:spLocks/>
          </p:cNvSpPr>
          <p:nvPr/>
        </p:nvSpPr>
        <p:spPr bwMode="auto">
          <a:xfrm>
            <a:off x="2925764" y="3404554"/>
            <a:ext cx="7961311" cy="3905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True, Ho is given to be true, find prob of the statistics</a:t>
            </a:r>
          </a:p>
        </p:txBody>
      </p:sp>
      <p:sp>
        <p:nvSpPr>
          <p:cNvPr id="7" name="Content Placeholder 2">
            <a:extLst>
              <a:ext uri="{FF2B5EF4-FFF2-40B4-BE49-F238E27FC236}">
                <a16:creationId xmlns:a16="http://schemas.microsoft.com/office/drawing/2014/main" id="{AF34734F-57FA-4459-8906-FCC538BB02B9}"/>
              </a:ext>
            </a:extLst>
          </p:cNvPr>
          <p:cNvSpPr txBox="1">
            <a:spLocks/>
          </p:cNvSpPr>
          <p:nvPr/>
        </p:nvSpPr>
        <p:spPr bwMode="auto">
          <a:xfrm>
            <a:off x="2996249" y="4721226"/>
            <a:ext cx="6854825" cy="3905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False, small P-values are evidences against Ho</a:t>
            </a:r>
          </a:p>
        </p:txBody>
      </p:sp>
      <p:sp>
        <p:nvSpPr>
          <p:cNvPr id="8" name="Content Placeholder 2">
            <a:extLst>
              <a:ext uri="{FF2B5EF4-FFF2-40B4-BE49-F238E27FC236}">
                <a16:creationId xmlns:a16="http://schemas.microsoft.com/office/drawing/2014/main" id="{7E792BD1-8F31-43B9-9664-B0AC306DCD76}"/>
              </a:ext>
            </a:extLst>
          </p:cNvPr>
          <p:cNvSpPr txBox="1">
            <a:spLocks/>
          </p:cNvSpPr>
          <p:nvPr/>
        </p:nvSpPr>
        <p:spPr bwMode="auto">
          <a:xfrm>
            <a:off x="2726056" y="6226811"/>
            <a:ext cx="6854825" cy="3905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True, this is what the P-value is!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C4C0BF04-C838-42DE-B18F-27B12BD07BE7}"/>
              </a:ext>
            </a:extLst>
          </p:cNvPr>
          <p:cNvSpPr>
            <a:spLocks noGrp="1"/>
          </p:cNvSpPr>
          <p:nvPr>
            <p:ph sz="quarter" idx="1"/>
          </p:nvPr>
        </p:nvSpPr>
        <p:spPr>
          <a:xfrm>
            <a:off x="341523" y="877889"/>
            <a:ext cx="10906699" cy="1773237"/>
          </a:xfrm>
        </p:spPr>
        <p:txBody>
          <a:bodyPr/>
          <a:lstStyle/>
          <a:p>
            <a:pPr marL="0" indent="0">
              <a:buNone/>
            </a:pPr>
            <a:r>
              <a:rPr lang="en-CA" altLang="en-US" sz="2200" dirty="0"/>
              <a:t>Does drinking caffeine help you type faster?  A SRS of 15 subjects were asked to type a page of words in 6 minutes after consuming a cup of caffeine.  In another test session,  they were in a control group with a placebo and asked to type as many words in 6min. The data below shows their results.   </a:t>
            </a:r>
          </a:p>
        </p:txBody>
      </p:sp>
      <p:graphicFrame>
        <p:nvGraphicFramePr>
          <p:cNvPr id="44035" name="Object 3">
            <a:extLst>
              <a:ext uri="{FF2B5EF4-FFF2-40B4-BE49-F238E27FC236}">
                <a16:creationId xmlns:a16="http://schemas.microsoft.com/office/drawing/2014/main" id="{EE615622-416D-46F4-963F-84C36C2B8A2C}"/>
              </a:ext>
            </a:extLst>
          </p:cNvPr>
          <p:cNvGraphicFramePr>
            <a:graphicFrameLocks noChangeAspect="1"/>
          </p:cNvGraphicFramePr>
          <p:nvPr>
            <p:extLst>
              <p:ext uri="{D42A27DB-BD31-4B8C-83A1-F6EECF244321}">
                <p14:modId xmlns:p14="http://schemas.microsoft.com/office/powerpoint/2010/main" val="2947561765"/>
              </p:ext>
            </p:extLst>
          </p:nvPr>
        </p:nvGraphicFramePr>
        <p:xfrm>
          <a:off x="541925" y="2269474"/>
          <a:ext cx="10144435" cy="1213555"/>
        </p:xfrm>
        <a:graphic>
          <a:graphicData uri="http://schemas.openxmlformats.org/presentationml/2006/ole">
            <mc:AlternateContent xmlns:mc="http://schemas.openxmlformats.org/markup-compatibility/2006">
              <mc:Choice xmlns:v="urn:schemas-microsoft-com:vml" Requires="v">
                <p:oleObj name="Equation" r:id="rId4" imgW="6261100" imgH="749300" progId="Equation.DSMT4">
                  <p:embed/>
                </p:oleObj>
              </mc:Choice>
              <mc:Fallback>
                <p:oleObj name="Equation" r:id="rId4" imgW="6261100" imgH="749300" progId="Equation.DSMT4">
                  <p:embed/>
                  <p:pic>
                    <p:nvPicPr>
                      <p:cNvPr id="44035" name="Object 3">
                        <a:extLst>
                          <a:ext uri="{FF2B5EF4-FFF2-40B4-BE49-F238E27FC236}">
                            <a16:creationId xmlns:a16="http://schemas.microsoft.com/office/drawing/2014/main" id="{EE615622-416D-46F4-963F-84C36C2B8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25" y="2269474"/>
                        <a:ext cx="10144435" cy="1213555"/>
                      </a:xfrm>
                      <a:prstGeom prst="rect">
                        <a:avLst/>
                      </a:prstGeom>
                      <a:noFill/>
                      <a:ln>
                        <a:noFill/>
                      </a:ln>
                    </p:spPr>
                  </p:pic>
                </p:oleObj>
              </mc:Fallback>
            </mc:AlternateContent>
          </a:graphicData>
        </a:graphic>
      </p:graphicFrame>
      <p:sp>
        <p:nvSpPr>
          <p:cNvPr id="44036" name="Content Placeholder 2">
            <a:extLst>
              <a:ext uri="{FF2B5EF4-FFF2-40B4-BE49-F238E27FC236}">
                <a16:creationId xmlns:a16="http://schemas.microsoft.com/office/drawing/2014/main" id="{5CBAA220-1EDD-4656-BCBC-14394BBF8AFB}"/>
              </a:ext>
            </a:extLst>
          </p:cNvPr>
          <p:cNvSpPr txBox="1">
            <a:spLocks/>
          </p:cNvSpPr>
          <p:nvPr/>
        </p:nvSpPr>
        <p:spPr bwMode="auto">
          <a:xfrm>
            <a:off x="275421" y="3598863"/>
            <a:ext cx="11193138"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a) State your Null and Alternative hypothesis, also in context.  Make sure to define your variables of interest</a:t>
            </a:r>
          </a:p>
          <a:p>
            <a:pPr>
              <a:buFont typeface="Wingdings" panose="05000000000000000000" pitchFamily="2" charset="2"/>
              <a:buNone/>
            </a:pPr>
            <a:r>
              <a:rPr lang="en-CA" altLang="en-US" sz="2200" dirty="0"/>
              <a:t>b) State your conditions for performing a 1% significance test</a:t>
            </a:r>
          </a:p>
          <a:p>
            <a:pPr>
              <a:buFont typeface="Wingdings" panose="05000000000000000000" pitchFamily="2" charset="2"/>
              <a:buNone/>
            </a:pPr>
            <a:r>
              <a:rPr lang="en-CA" altLang="en-US" sz="2200" dirty="0"/>
              <a:t>c) Perform a pair t-procedure test to determine if caffeine helped increased number of words typed</a:t>
            </a:r>
          </a:p>
          <a:p>
            <a:pPr>
              <a:buFont typeface="Wingdings" panose="05000000000000000000" pitchFamily="2" charset="2"/>
              <a:buNone/>
            </a:pPr>
            <a:r>
              <a:rPr lang="en-CA" altLang="en-US" sz="2200" dirty="0"/>
              <a:t>d) Would you be finding a z-score or t-score?  Explain</a:t>
            </a:r>
          </a:p>
          <a:p>
            <a:pPr>
              <a:buFont typeface="Wingdings" panose="05000000000000000000" pitchFamily="2" charset="2"/>
              <a:buNone/>
            </a:pPr>
            <a:r>
              <a:rPr lang="en-CA" altLang="en-US" sz="2200" dirty="0"/>
              <a:t>e) What is your P-Value?</a:t>
            </a:r>
          </a:p>
          <a:p>
            <a:pPr>
              <a:buFont typeface="Wingdings" panose="05000000000000000000" pitchFamily="2" charset="2"/>
              <a:buNone/>
            </a:pPr>
            <a:r>
              <a:rPr lang="en-CA" altLang="en-US" sz="2200" dirty="0"/>
              <a:t>f) Interpret your results in the context of this problem</a:t>
            </a:r>
          </a:p>
          <a:p>
            <a:pPr>
              <a:buFont typeface="Wingdings" panose="05000000000000000000" pitchFamily="2" charset="2"/>
              <a:buNone/>
            </a:pPr>
            <a:endParaRPr lang="en-CA" altLang="en-US" sz="2200" dirty="0"/>
          </a:p>
        </p:txBody>
      </p:sp>
      <p:sp>
        <p:nvSpPr>
          <p:cNvPr id="2" name="TextBox 1">
            <a:extLst>
              <a:ext uri="{FF2B5EF4-FFF2-40B4-BE49-F238E27FC236}">
                <a16:creationId xmlns:a16="http://schemas.microsoft.com/office/drawing/2014/main" id="{713F9078-9780-4574-8A05-26C6410DBB48}"/>
              </a:ext>
            </a:extLst>
          </p:cNvPr>
          <p:cNvSpPr txBox="1"/>
          <p:nvPr/>
        </p:nvSpPr>
        <p:spPr>
          <a:xfrm>
            <a:off x="1631951" y="98426"/>
            <a:ext cx="5006975" cy="600075"/>
          </a:xfrm>
          <a:prstGeom prst="rect">
            <a:avLst/>
          </a:prstGeom>
          <a:noFill/>
        </p:spPr>
        <p:txBody>
          <a:bodyPr>
            <a:spAutoFit/>
          </a:bodyPr>
          <a:lstStyle/>
          <a:p>
            <a:pPr>
              <a:defRPr/>
            </a:pPr>
            <a:r>
              <a:rPr lang="en-CA" sz="3300" dirty="0">
                <a:latin typeface="+mj-lt"/>
              </a:rPr>
              <a:t>PAIRED T - TEST</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3E597D8C-F02D-48D2-9C9C-EB0D2DEFB461}"/>
              </a:ext>
            </a:extLst>
          </p:cNvPr>
          <p:cNvSpPr txBox="1">
            <a:spLocks/>
          </p:cNvSpPr>
          <p:nvPr/>
        </p:nvSpPr>
        <p:spPr bwMode="auto">
          <a:xfrm>
            <a:off x="275671" y="109731"/>
            <a:ext cx="68691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a. State the hypothesis and also in context :</a:t>
            </a:r>
          </a:p>
          <a:p>
            <a:pPr eaLnBrk="1" hangingPunct="1">
              <a:buFont typeface="Wingdings" panose="05000000000000000000" pitchFamily="2" charset="2"/>
              <a:buNone/>
            </a:pPr>
            <a:endParaRPr lang="en-CA" altLang="en-US" sz="2000">
              <a:solidFill>
                <a:srgbClr val="FF0000"/>
              </a:solidFill>
            </a:endParaRPr>
          </a:p>
        </p:txBody>
      </p:sp>
      <p:graphicFrame>
        <p:nvGraphicFramePr>
          <p:cNvPr id="5" name="Object 4">
            <a:extLst>
              <a:ext uri="{FF2B5EF4-FFF2-40B4-BE49-F238E27FC236}">
                <a16:creationId xmlns:a16="http://schemas.microsoft.com/office/drawing/2014/main" id="{0D430C5B-2172-432D-A730-C5282DF8CB9E}"/>
              </a:ext>
            </a:extLst>
          </p:cNvPr>
          <p:cNvGraphicFramePr>
            <a:graphicFrameLocks noChangeAspect="1"/>
          </p:cNvGraphicFramePr>
          <p:nvPr/>
        </p:nvGraphicFramePr>
        <p:xfrm>
          <a:off x="1714500" y="479425"/>
          <a:ext cx="2095500" cy="471488"/>
        </p:xfrm>
        <a:graphic>
          <a:graphicData uri="http://schemas.openxmlformats.org/presentationml/2006/ole">
            <mc:AlternateContent xmlns:mc="http://schemas.openxmlformats.org/markup-compatibility/2006">
              <mc:Choice xmlns:v="urn:schemas-microsoft-com:vml" Requires="v">
                <p:oleObj name="Equation" r:id="rId4" imgW="1016000" imgH="228600" progId="Equation.DSMT4">
                  <p:embed/>
                </p:oleObj>
              </mc:Choice>
              <mc:Fallback>
                <p:oleObj name="Equation" r:id="rId4" imgW="1016000" imgH="228600" progId="Equation.DSMT4">
                  <p:embed/>
                  <p:pic>
                    <p:nvPicPr>
                      <p:cNvPr id="5" name="Object 4">
                        <a:extLst>
                          <a:ext uri="{FF2B5EF4-FFF2-40B4-BE49-F238E27FC236}">
                            <a16:creationId xmlns:a16="http://schemas.microsoft.com/office/drawing/2014/main" id="{0D430C5B-2172-432D-A730-C5282DF8C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479425"/>
                        <a:ext cx="20955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a:extLst>
              <a:ext uri="{FF2B5EF4-FFF2-40B4-BE49-F238E27FC236}">
                <a16:creationId xmlns:a16="http://schemas.microsoft.com/office/drawing/2014/main" id="{232943AB-408B-4ADF-B741-E1F8CEDD94C3}"/>
              </a:ext>
            </a:extLst>
          </p:cNvPr>
          <p:cNvSpPr txBox="1">
            <a:spLocks/>
          </p:cNvSpPr>
          <p:nvPr/>
        </p:nvSpPr>
        <p:spPr bwMode="auto">
          <a:xfrm>
            <a:off x="3713163" y="481014"/>
            <a:ext cx="6616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The mean difference in typing speed with taking caffeine and not taking caffeine is zero</a:t>
            </a:r>
          </a:p>
          <a:p>
            <a:pPr eaLnBrk="1" hangingPunct="1">
              <a:buFont typeface="Wingdings" panose="05000000000000000000" pitchFamily="2" charset="2"/>
              <a:buNone/>
            </a:pPr>
            <a:endParaRPr lang="en-CA" altLang="en-US" sz="2000" dirty="0">
              <a:solidFill>
                <a:srgbClr val="FF0000"/>
              </a:solidFill>
            </a:endParaRPr>
          </a:p>
        </p:txBody>
      </p:sp>
      <p:graphicFrame>
        <p:nvGraphicFramePr>
          <p:cNvPr id="7" name="Object 6">
            <a:extLst>
              <a:ext uri="{FF2B5EF4-FFF2-40B4-BE49-F238E27FC236}">
                <a16:creationId xmlns:a16="http://schemas.microsoft.com/office/drawing/2014/main" id="{D5C46D63-D08C-4DB3-BA2A-AA9C18C2D2F4}"/>
              </a:ext>
            </a:extLst>
          </p:cNvPr>
          <p:cNvGraphicFramePr>
            <a:graphicFrameLocks noChangeAspect="1"/>
          </p:cNvGraphicFramePr>
          <p:nvPr/>
        </p:nvGraphicFramePr>
        <p:xfrm>
          <a:off x="1663700" y="1212850"/>
          <a:ext cx="2120900" cy="469900"/>
        </p:xfrm>
        <a:graphic>
          <a:graphicData uri="http://schemas.openxmlformats.org/presentationml/2006/ole">
            <mc:AlternateContent xmlns:mc="http://schemas.openxmlformats.org/markup-compatibility/2006">
              <mc:Choice xmlns:v="urn:schemas-microsoft-com:vml" Requires="v">
                <p:oleObj name="Equation" r:id="rId6" imgW="1028700" imgH="228600" progId="Equation.DSMT4">
                  <p:embed/>
                </p:oleObj>
              </mc:Choice>
              <mc:Fallback>
                <p:oleObj name="Equation" r:id="rId6" imgW="1028700" imgH="228600" progId="Equation.DSMT4">
                  <p:embed/>
                  <p:pic>
                    <p:nvPicPr>
                      <p:cNvPr id="7" name="Object 6">
                        <a:extLst>
                          <a:ext uri="{FF2B5EF4-FFF2-40B4-BE49-F238E27FC236}">
                            <a16:creationId xmlns:a16="http://schemas.microsoft.com/office/drawing/2014/main" id="{D5C46D63-D08C-4DB3-BA2A-AA9C18C2D2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3700" y="1212850"/>
                        <a:ext cx="2120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a:extLst>
              <a:ext uri="{FF2B5EF4-FFF2-40B4-BE49-F238E27FC236}">
                <a16:creationId xmlns:a16="http://schemas.microsoft.com/office/drawing/2014/main" id="{02599F26-5995-407F-97C0-A915389EF756}"/>
              </a:ext>
            </a:extLst>
          </p:cNvPr>
          <p:cNvSpPr txBox="1">
            <a:spLocks/>
          </p:cNvSpPr>
          <p:nvPr/>
        </p:nvSpPr>
        <p:spPr bwMode="auto">
          <a:xfrm>
            <a:off x="3744914" y="1196976"/>
            <a:ext cx="6618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The mean difference in typing speed is with taking caffeine and not taking caffeine is greater than zero</a:t>
            </a:r>
          </a:p>
        </p:txBody>
      </p:sp>
      <p:sp>
        <p:nvSpPr>
          <p:cNvPr id="10" name="TextBox 9">
            <a:extLst>
              <a:ext uri="{FF2B5EF4-FFF2-40B4-BE49-F238E27FC236}">
                <a16:creationId xmlns:a16="http://schemas.microsoft.com/office/drawing/2014/main" id="{17573C8E-1D01-4EA6-A3E7-58FAD80F7690}"/>
              </a:ext>
            </a:extLst>
          </p:cNvPr>
          <p:cNvSpPr txBox="1">
            <a:spLocks noChangeArrowheads="1"/>
          </p:cNvSpPr>
          <p:nvPr/>
        </p:nvSpPr>
        <p:spPr bwMode="auto">
          <a:xfrm>
            <a:off x="1731963" y="1974850"/>
            <a:ext cx="7656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altLang="en-US"/>
              <a:t>Another way to write your hypothesis is as follow:</a:t>
            </a:r>
            <a:endParaRPr lang="en-CA" altLang="en-US"/>
          </a:p>
        </p:txBody>
      </p:sp>
      <p:graphicFrame>
        <p:nvGraphicFramePr>
          <p:cNvPr id="11" name="Object 10">
            <a:extLst>
              <a:ext uri="{FF2B5EF4-FFF2-40B4-BE49-F238E27FC236}">
                <a16:creationId xmlns:a16="http://schemas.microsoft.com/office/drawing/2014/main" id="{2B21BDA5-5C8F-4DD2-A4B3-11E8673348BF}"/>
              </a:ext>
            </a:extLst>
          </p:cNvPr>
          <p:cNvGraphicFramePr>
            <a:graphicFrameLocks noChangeAspect="1"/>
          </p:cNvGraphicFramePr>
          <p:nvPr/>
        </p:nvGraphicFramePr>
        <p:xfrm>
          <a:off x="1911351" y="2398714"/>
          <a:ext cx="1624013" cy="471487"/>
        </p:xfrm>
        <a:graphic>
          <a:graphicData uri="http://schemas.openxmlformats.org/presentationml/2006/ole">
            <mc:AlternateContent xmlns:mc="http://schemas.openxmlformats.org/markup-compatibility/2006">
              <mc:Choice xmlns:v="urn:schemas-microsoft-com:vml" Requires="v">
                <p:oleObj name="Equation" r:id="rId8" imgW="787400" imgH="228600" progId="Equation.DSMT4">
                  <p:embed/>
                </p:oleObj>
              </mc:Choice>
              <mc:Fallback>
                <p:oleObj name="Equation" r:id="rId8" imgW="787400" imgH="228600" progId="Equation.DSMT4">
                  <p:embed/>
                  <p:pic>
                    <p:nvPicPr>
                      <p:cNvPr id="11" name="Object 10">
                        <a:extLst>
                          <a:ext uri="{FF2B5EF4-FFF2-40B4-BE49-F238E27FC236}">
                            <a16:creationId xmlns:a16="http://schemas.microsoft.com/office/drawing/2014/main" id="{2B21BDA5-5C8F-4DD2-A4B3-11E8673348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1351" y="2398714"/>
                        <a:ext cx="16240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Content Placeholder 2">
            <a:extLst>
              <a:ext uri="{FF2B5EF4-FFF2-40B4-BE49-F238E27FC236}">
                <a16:creationId xmlns:a16="http://schemas.microsoft.com/office/drawing/2014/main" id="{652CFD28-8DBC-4079-8B24-F2B79A2B4713}"/>
              </a:ext>
            </a:extLst>
          </p:cNvPr>
          <p:cNvSpPr txBox="1">
            <a:spLocks/>
          </p:cNvSpPr>
          <p:nvPr/>
        </p:nvSpPr>
        <p:spPr bwMode="auto">
          <a:xfrm>
            <a:off x="3675064" y="2357439"/>
            <a:ext cx="6618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The average typing speed with taking caffeine and not taking caffeine are the same</a:t>
            </a:r>
          </a:p>
          <a:p>
            <a:pPr eaLnBrk="1" hangingPunct="1">
              <a:buFont typeface="Wingdings" panose="05000000000000000000" pitchFamily="2" charset="2"/>
              <a:buNone/>
            </a:pPr>
            <a:endParaRPr lang="en-CA" altLang="en-US" sz="2000" dirty="0">
              <a:solidFill>
                <a:srgbClr val="FF0000"/>
              </a:solidFill>
            </a:endParaRPr>
          </a:p>
        </p:txBody>
      </p:sp>
      <p:graphicFrame>
        <p:nvGraphicFramePr>
          <p:cNvPr id="13" name="Object 12">
            <a:extLst>
              <a:ext uri="{FF2B5EF4-FFF2-40B4-BE49-F238E27FC236}">
                <a16:creationId xmlns:a16="http://schemas.microsoft.com/office/drawing/2014/main" id="{B0FF9D6A-B866-41FF-9009-755E9047AA91}"/>
              </a:ext>
            </a:extLst>
          </p:cNvPr>
          <p:cNvGraphicFramePr>
            <a:graphicFrameLocks noChangeAspect="1"/>
          </p:cNvGraphicFramePr>
          <p:nvPr/>
        </p:nvGraphicFramePr>
        <p:xfrm>
          <a:off x="1887538" y="3089275"/>
          <a:ext cx="1624012" cy="469900"/>
        </p:xfrm>
        <a:graphic>
          <a:graphicData uri="http://schemas.openxmlformats.org/presentationml/2006/ole">
            <mc:AlternateContent xmlns:mc="http://schemas.openxmlformats.org/markup-compatibility/2006">
              <mc:Choice xmlns:v="urn:schemas-microsoft-com:vml" Requires="v">
                <p:oleObj name="Equation" r:id="rId10" imgW="787400" imgH="228600" progId="Equation.DSMT4">
                  <p:embed/>
                </p:oleObj>
              </mc:Choice>
              <mc:Fallback>
                <p:oleObj name="Equation" r:id="rId10" imgW="787400" imgH="228600" progId="Equation.DSMT4">
                  <p:embed/>
                  <p:pic>
                    <p:nvPicPr>
                      <p:cNvPr id="13" name="Object 12">
                        <a:extLst>
                          <a:ext uri="{FF2B5EF4-FFF2-40B4-BE49-F238E27FC236}">
                            <a16:creationId xmlns:a16="http://schemas.microsoft.com/office/drawing/2014/main" id="{B0FF9D6A-B866-41FF-9009-755E9047AA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538" y="3089275"/>
                        <a:ext cx="16240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ontent Placeholder 2">
            <a:extLst>
              <a:ext uri="{FF2B5EF4-FFF2-40B4-BE49-F238E27FC236}">
                <a16:creationId xmlns:a16="http://schemas.microsoft.com/office/drawing/2014/main" id="{2F9A8F96-650D-4A94-BD34-F2EE9B969BA9}"/>
              </a:ext>
            </a:extLst>
          </p:cNvPr>
          <p:cNvSpPr txBox="1">
            <a:spLocks/>
          </p:cNvSpPr>
          <p:nvPr/>
        </p:nvSpPr>
        <p:spPr bwMode="auto">
          <a:xfrm>
            <a:off x="3708400" y="3071814"/>
            <a:ext cx="6616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The average typing speed with taking caffeine is greater not taking caffeine</a:t>
            </a:r>
          </a:p>
        </p:txBody>
      </p:sp>
      <p:sp>
        <p:nvSpPr>
          <p:cNvPr id="15" name="Content Placeholder 2">
            <a:extLst>
              <a:ext uri="{FF2B5EF4-FFF2-40B4-BE49-F238E27FC236}">
                <a16:creationId xmlns:a16="http://schemas.microsoft.com/office/drawing/2014/main" id="{A52B7224-764D-437D-9B5F-460C8BF5995B}"/>
              </a:ext>
            </a:extLst>
          </p:cNvPr>
          <p:cNvSpPr txBox="1">
            <a:spLocks/>
          </p:cNvSpPr>
          <p:nvPr/>
        </p:nvSpPr>
        <p:spPr bwMode="auto">
          <a:xfrm>
            <a:off x="1809751" y="3736975"/>
            <a:ext cx="31146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b. Check conditions</a:t>
            </a:r>
          </a:p>
        </p:txBody>
      </p:sp>
      <p:sp>
        <p:nvSpPr>
          <p:cNvPr id="16" name="Content Placeholder 2">
            <a:extLst>
              <a:ext uri="{FF2B5EF4-FFF2-40B4-BE49-F238E27FC236}">
                <a16:creationId xmlns:a16="http://schemas.microsoft.com/office/drawing/2014/main" id="{E2AC200E-7DBE-4B7E-BD53-477D5E2DD6E3}"/>
              </a:ext>
            </a:extLst>
          </p:cNvPr>
          <p:cNvSpPr txBox="1">
            <a:spLocks/>
          </p:cNvSpPr>
          <p:nvPr/>
        </p:nvSpPr>
        <p:spPr bwMode="auto">
          <a:xfrm>
            <a:off x="1647826" y="4141789"/>
            <a:ext cx="88868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SRS: it is stated that the sample is SRS</a:t>
            </a:r>
          </a:p>
        </p:txBody>
      </p:sp>
      <p:sp>
        <p:nvSpPr>
          <p:cNvPr id="17" name="Content Placeholder 2">
            <a:extLst>
              <a:ext uri="{FF2B5EF4-FFF2-40B4-BE49-F238E27FC236}">
                <a16:creationId xmlns:a16="http://schemas.microsoft.com/office/drawing/2014/main" id="{80F3E49A-1FCB-49FD-B793-E0C6B1B52D6B}"/>
              </a:ext>
            </a:extLst>
          </p:cNvPr>
          <p:cNvSpPr txBox="1">
            <a:spLocks/>
          </p:cNvSpPr>
          <p:nvPr/>
        </p:nvSpPr>
        <p:spPr bwMode="auto">
          <a:xfrm>
            <a:off x="1647824" y="4548189"/>
            <a:ext cx="97059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Normality: Although the sample size is not 30, we can plot the differences in scores into a boxplot.  Since there are no outliers in the sample of differences, we can assume that the distributions of sample means of differences are normally distributed</a:t>
            </a:r>
          </a:p>
        </p:txBody>
      </p:sp>
      <p:sp>
        <p:nvSpPr>
          <p:cNvPr id="22" name="Content Placeholder 2">
            <a:extLst>
              <a:ext uri="{FF2B5EF4-FFF2-40B4-BE49-F238E27FC236}">
                <a16:creationId xmlns:a16="http://schemas.microsoft.com/office/drawing/2014/main" id="{1DE5B7A4-3BA8-431C-8F80-F3AE92906C32}"/>
              </a:ext>
            </a:extLst>
          </p:cNvPr>
          <p:cNvSpPr txBox="1">
            <a:spLocks/>
          </p:cNvSpPr>
          <p:nvPr/>
        </p:nvSpPr>
        <p:spPr bwMode="auto">
          <a:xfrm>
            <a:off x="1658939" y="5916422"/>
            <a:ext cx="8656637" cy="74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dirty="0">
                <a:solidFill>
                  <a:srgbClr val="FF0000"/>
                </a:solidFill>
              </a:rPr>
              <a:t>Independence: It is safe to assume that the typing speed of one student is independent of another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linds(horizontal)">
                                      <p:cBhvr>
                                        <p:cTn id="37" dur="500"/>
                                        <p:tgtEl>
                                          <p:spTgt spid="1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linds(horizontal)">
                                      <p:cBhvr>
                                        <p:cTn id="47" dur="500"/>
                                        <p:tgtEl>
                                          <p:spTgt spid="14">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linds(horizontal)">
                                      <p:cBhvr>
                                        <p:cTn id="52" dur="500"/>
                                        <p:tgtEl>
                                          <p:spTgt spid="15">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blinds(horizontal)">
                                      <p:cBhvr>
                                        <p:cTn id="57" dur="500"/>
                                        <p:tgtEl>
                                          <p:spTgt spid="16">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blinds(horizontal)">
                                      <p:cBhvr>
                                        <p:cTn id="62" dur="500"/>
                                        <p:tgtEl>
                                          <p:spTgt spid="17">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Effect transition="in" filter="blinds(horizontal)">
                                      <p:cBhvr>
                                        <p:cTn id="6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P spid="12" grpId="0" build="p"/>
      <p:bldP spid="14" grpId="0" build="p"/>
      <p:bldP spid="15" grpId="0" build="p"/>
      <p:bldP spid="16" grpId="0" build="p"/>
      <p:bldP spid="17" grpId="0" build="p"/>
      <p:bldP spid="2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2256625C-CFB1-4672-B100-B309B4C6A2AE}"/>
              </a:ext>
            </a:extLst>
          </p:cNvPr>
          <p:cNvSpPr txBox="1">
            <a:spLocks/>
          </p:cNvSpPr>
          <p:nvPr/>
        </p:nvSpPr>
        <p:spPr bwMode="auto">
          <a:xfrm>
            <a:off x="1674814" y="131764"/>
            <a:ext cx="87264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c) To do a paired T-distribution test, set L1 and L2 as the data set for Caffeine and Non Caffeine typing speed respectively</a:t>
            </a:r>
          </a:p>
          <a:p>
            <a:pPr eaLnBrk="1" hangingPunct="1">
              <a:buFont typeface="Wingdings" panose="05000000000000000000" pitchFamily="2" charset="2"/>
              <a:buNone/>
            </a:pPr>
            <a:endParaRPr lang="en-CA" altLang="en-US" sz="2000">
              <a:solidFill>
                <a:srgbClr val="FF0000"/>
              </a:solidFill>
            </a:endParaRPr>
          </a:p>
        </p:txBody>
      </p:sp>
      <p:graphicFrame>
        <p:nvGraphicFramePr>
          <p:cNvPr id="19" name="Object 18">
            <a:extLst>
              <a:ext uri="{FF2B5EF4-FFF2-40B4-BE49-F238E27FC236}">
                <a16:creationId xmlns:a16="http://schemas.microsoft.com/office/drawing/2014/main" id="{596961CB-563B-41F8-847A-F37EF4DD6E30}"/>
              </a:ext>
            </a:extLst>
          </p:cNvPr>
          <p:cNvGraphicFramePr>
            <a:graphicFrameLocks noChangeAspect="1"/>
          </p:cNvGraphicFramePr>
          <p:nvPr/>
        </p:nvGraphicFramePr>
        <p:xfrm>
          <a:off x="1712914" y="5576888"/>
          <a:ext cx="1355725" cy="290512"/>
        </p:xfrm>
        <a:graphic>
          <a:graphicData uri="http://schemas.openxmlformats.org/presentationml/2006/ole">
            <mc:AlternateContent xmlns:mc="http://schemas.openxmlformats.org/markup-compatibility/2006">
              <mc:Choice xmlns:v="urn:schemas-microsoft-com:vml" Requires="v">
                <p:oleObj name="Equation" r:id="rId4" imgW="825142" imgH="177723" progId="Equation.DSMT4">
                  <p:embed/>
                </p:oleObj>
              </mc:Choice>
              <mc:Fallback>
                <p:oleObj name="Equation" r:id="rId4" imgW="825142" imgH="177723" progId="Equation.DSMT4">
                  <p:embed/>
                  <p:pic>
                    <p:nvPicPr>
                      <p:cNvPr id="19" name="Object 18">
                        <a:extLst>
                          <a:ext uri="{FF2B5EF4-FFF2-40B4-BE49-F238E27FC236}">
                            <a16:creationId xmlns:a16="http://schemas.microsoft.com/office/drawing/2014/main" id="{596961CB-563B-41F8-847A-F37EF4DD6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914" y="5576888"/>
                        <a:ext cx="13557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 name="Picture 23">
            <a:extLst>
              <a:ext uri="{FF2B5EF4-FFF2-40B4-BE49-F238E27FC236}">
                <a16:creationId xmlns:a16="http://schemas.microsoft.com/office/drawing/2014/main" id="{AF998A1C-23F6-4362-898B-FF2D6E550C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664" y="877889"/>
            <a:ext cx="30194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2">
            <a:extLst>
              <a:ext uri="{FF2B5EF4-FFF2-40B4-BE49-F238E27FC236}">
                <a16:creationId xmlns:a16="http://schemas.microsoft.com/office/drawing/2014/main" id="{835D81FE-5D9F-43A5-B55F-E996A642F0FD}"/>
              </a:ext>
            </a:extLst>
          </p:cNvPr>
          <p:cNvSpPr txBox="1">
            <a:spLocks/>
          </p:cNvSpPr>
          <p:nvPr/>
        </p:nvSpPr>
        <p:spPr bwMode="auto">
          <a:xfrm>
            <a:off x="4906964" y="727076"/>
            <a:ext cx="558482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Set L3 as the difference in typing speed. Then</a:t>
            </a:r>
            <a:br>
              <a:rPr lang="en-CA" altLang="en-US" sz="2000">
                <a:solidFill>
                  <a:srgbClr val="FF0000"/>
                </a:solidFill>
              </a:rPr>
            </a:br>
            <a:r>
              <a:rPr lang="en-CA" altLang="en-US" sz="2000">
                <a:solidFill>
                  <a:srgbClr val="FF0000"/>
                </a:solidFill>
              </a:rPr>
              <a:t>do a 1 Var stat test on L3 for the mean </a:t>
            </a:r>
            <a:br>
              <a:rPr lang="en-CA" altLang="en-US" sz="2000">
                <a:solidFill>
                  <a:srgbClr val="FF0000"/>
                </a:solidFill>
              </a:rPr>
            </a:br>
            <a:r>
              <a:rPr lang="en-CA" altLang="en-US" sz="2000">
                <a:solidFill>
                  <a:srgbClr val="FF0000"/>
                </a:solidFill>
              </a:rPr>
              <a:t>difference in typing speed and the sample </a:t>
            </a:r>
            <a:br>
              <a:rPr lang="en-CA" altLang="en-US" sz="2000">
                <a:solidFill>
                  <a:srgbClr val="FF0000"/>
                </a:solidFill>
              </a:rPr>
            </a:br>
            <a:r>
              <a:rPr lang="en-CA" altLang="en-US" sz="2000">
                <a:solidFill>
                  <a:srgbClr val="FF0000"/>
                </a:solidFill>
              </a:rPr>
              <a:t>standard deviation too</a:t>
            </a:r>
          </a:p>
          <a:p>
            <a:pPr eaLnBrk="1" hangingPunct="1">
              <a:buFont typeface="Wingdings" panose="05000000000000000000" pitchFamily="2" charset="2"/>
              <a:buNone/>
            </a:pPr>
            <a:endParaRPr lang="en-CA" altLang="en-US" sz="2000">
              <a:solidFill>
                <a:srgbClr val="FF0000"/>
              </a:solidFill>
            </a:endParaRPr>
          </a:p>
        </p:txBody>
      </p:sp>
      <p:pic>
        <p:nvPicPr>
          <p:cNvPr id="27" name="Picture 26">
            <a:extLst>
              <a:ext uri="{FF2B5EF4-FFF2-40B4-BE49-F238E27FC236}">
                <a16:creationId xmlns:a16="http://schemas.microsoft.com/office/drawing/2014/main" id="{E7344D59-8838-47B7-B26B-F037170FFC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1900" y="1216025"/>
            <a:ext cx="84455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E6BC664D-AB08-4EAB-932D-9E6180D813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5250" y="2085975"/>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Object 28">
            <a:extLst>
              <a:ext uri="{FF2B5EF4-FFF2-40B4-BE49-F238E27FC236}">
                <a16:creationId xmlns:a16="http://schemas.microsoft.com/office/drawing/2014/main" id="{7E14A1BA-F2B7-4481-B9A6-A2342AD6D72A}"/>
              </a:ext>
            </a:extLst>
          </p:cNvPr>
          <p:cNvGraphicFramePr>
            <a:graphicFrameLocks noChangeAspect="1"/>
          </p:cNvGraphicFramePr>
          <p:nvPr/>
        </p:nvGraphicFramePr>
        <p:xfrm>
          <a:off x="7664451" y="2203451"/>
          <a:ext cx="2195513" cy="519113"/>
        </p:xfrm>
        <a:graphic>
          <a:graphicData uri="http://schemas.openxmlformats.org/presentationml/2006/ole">
            <mc:AlternateContent xmlns:mc="http://schemas.openxmlformats.org/markup-compatibility/2006">
              <mc:Choice xmlns:v="urn:schemas-microsoft-com:vml" Requires="v">
                <p:oleObj name="Equation" r:id="rId9" imgW="914003" imgH="215806" progId="Equation.DSMT4">
                  <p:embed/>
                </p:oleObj>
              </mc:Choice>
              <mc:Fallback>
                <p:oleObj name="Equation" r:id="rId9" imgW="914003" imgH="215806" progId="Equation.DSMT4">
                  <p:embed/>
                  <p:pic>
                    <p:nvPicPr>
                      <p:cNvPr id="29" name="Object 28">
                        <a:extLst>
                          <a:ext uri="{FF2B5EF4-FFF2-40B4-BE49-F238E27FC236}">
                            <a16:creationId xmlns:a16="http://schemas.microsoft.com/office/drawing/2014/main" id="{7E14A1BA-F2B7-4481-B9A6-A2342AD6D7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4451" y="2203451"/>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a:extLst>
              <a:ext uri="{FF2B5EF4-FFF2-40B4-BE49-F238E27FC236}">
                <a16:creationId xmlns:a16="http://schemas.microsoft.com/office/drawing/2014/main" id="{72E55603-3346-4FF7-AADE-17CF21141198}"/>
              </a:ext>
            </a:extLst>
          </p:cNvPr>
          <p:cNvGraphicFramePr>
            <a:graphicFrameLocks noChangeAspect="1"/>
          </p:cNvGraphicFramePr>
          <p:nvPr/>
        </p:nvGraphicFramePr>
        <p:xfrm>
          <a:off x="7548563" y="2705100"/>
          <a:ext cx="2379662" cy="579438"/>
        </p:xfrm>
        <a:graphic>
          <a:graphicData uri="http://schemas.openxmlformats.org/presentationml/2006/ole">
            <mc:AlternateContent xmlns:mc="http://schemas.openxmlformats.org/markup-compatibility/2006">
              <mc:Choice xmlns:v="urn:schemas-microsoft-com:vml" Requires="v">
                <p:oleObj name="Equation" r:id="rId11" imgW="990170" imgH="241195" progId="Equation.DSMT4">
                  <p:embed/>
                </p:oleObj>
              </mc:Choice>
              <mc:Fallback>
                <p:oleObj name="Equation" r:id="rId11" imgW="990170" imgH="241195" progId="Equation.DSMT4">
                  <p:embed/>
                  <p:pic>
                    <p:nvPicPr>
                      <p:cNvPr id="30" name="Object 29">
                        <a:extLst>
                          <a:ext uri="{FF2B5EF4-FFF2-40B4-BE49-F238E27FC236}">
                            <a16:creationId xmlns:a16="http://schemas.microsoft.com/office/drawing/2014/main" id="{72E55603-3346-4FF7-AADE-17CF211411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8563" y="2705100"/>
                        <a:ext cx="23796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Content Placeholder 2">
            <a:extLst>
              <a:ext uri="{FF2B5EF4-FFF2-40B4-BE49-F238E27FC236}">
                <a16:creationId xmlns:a16="http://schemas.microsoft.com/office/drawing/2014/main" id="{8B25C964-0CF0-4F3E-8B0C-EBDBC2559BB8}"/>
              </a:ext>
            </a:extLst>
          </p:cNvPr>
          <p:cNvSpPr txBox="1">
            <a:spLocks/>
          </p:cNvSpPr>
          <p:nvPr/>
        </p:nvSpPr>
        <p:spPr bwMode="auto">
          <a:xfrm>
            <a:off x="1543051" y="3025775"/>
            <a:ext cx="38211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We will continue on with our test in parts d, e, and f</a:t>
            </a:r>
          </a:p>
          <a:p>
            <a:pPr eaLnBrk="1" hangingPunct="1">
              <a:buFont typeface="Wingdings" panose="05000000000000000000" pitchFamily="2" charset="2"/>
              <a:buNone/>
            </a:pPr>
            <a:endParaRPr lang="en-CA" altLang="en-US" sz="2000">
              <a:solidFill>
                <a:srgbClr val="FF0000"/>
              </a:solidFill>
            </a:endParaRPr>
          </a:p>
        </p:txBody>
      </p:sp>
      <p:sp>
        <p:nvSpPr>
          <p:cNvPr id="32" name="Content Placeholder 2">
            <a:extLst>
              <a:ext uri="{FF2B5EF4-FFF2-40B4-BE49-F238E27FC236}">
                <a16:creationId xmlns:a16="http://schemas.microsoft.com/office/drawing/2014/main" id="{11B708B9-8F87-40F1-80FB-8E38D53B8F4D}"/>
              </a:ext>
            </a:extLst>
          </p:cNvPr>
          <p:cNvSpPr txBox="1">
            <a:spLocks/>
          </p:cNvSpPr>
          <p:nvPr/>
        </p:nvSpPr>
        <p:spPr bwMode="auto">
          <a:xfrm>
            <a:off x="1582738" y="3803650"/>
            <a:ext cx="88947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D) Find your t-score because we are using a t-distribution.  No population standard deviation is given</a:t>
            </a:r>
          </a:p>
          <a:p>
            <a:pPr eaLnBrk="1" hangingPunct="1">
              <a:buFont typeface="Wingdings" panose="05000000000000000000" pitchFamily="2" charset="2"/>
              <a:buNone/>
            </a:pPr>
            <a:endParaRPr lang="en-CA" altLang="en-US" sz="2000">
              <a:solidFill>
                <a:srgbClr val="FF0000"/>
              </a:solidFill>
            </a:endParaRPr>
          </a:p>
        </p:txBody>
      </p:sp>
      <p:graphicFrame>
        <p:nvGraphicFramePr>
          <p:cNvPr id="33" name="Object 32">
            <a:extLst>
              <a:ext uri="{FF2B5EF4-FFF2-40B4-BE49-F238E27FC236}">
                <a16:creationId xmlns:a16="http://schemas.microsoft.com/office/drawing/2014/main" id="{C93335BF-9120-4680-BC30-14DCE4C4F892}"/>
              </a:ext>
            </a:extLst>
          </p:cNvPr>
          <p:cNvGraphicFramePr>
            <a:graphicFrameLocks noChangeAspect="1"/>
          </p:cNvGraphicFramePr>
          <p:nvPr/>
        </p:nvGraphicFramePr>
        <p:xfrm>
          <a:off x="1725614" y="4479926"/>
          <a:ext cx="1563687" cy="1063625"/>
        </p:xfrm>
        <a:graphic>
          <a:graphicData uri="http://schemas.openxmlformats.org/presentationml/2006/ole">
            <mc:AlternateContent xmlns:mc="http://schemas.openxmlformats.org/markup-compatibility/2006">
              <mc:Choice xmlns:v="urn:schemas-microsoft-com:vml" Requires="v">
                <p:oleObj name="Equation" r:id="rId13" imgW="952087" imgH="647419" progId="Equation.DSMT4">
                  <p:embed/>
                </p:oleObj>
              </mc:Choice>
              <mc:Fallback>
                <p:oleObj name="Equation" r:id="rId13" imgW="952087" imgH="647419" progId="Equation.DSMT4">
                  <p:embed/>
                  <p:pic>
                    <p:nvPicPr>
                      <p:cNvPr id="33" name="Object 32">
                        <a:extLst>
                          <a:ext uri="{FF2B5EF4-FFF2-40B4-BE49-F238E27FC236}">
                            <a16:creationId xmlns:a16="http://schemas.microsoft.com/office/drawing/2014/main" id="{C93335BF-9120-4680-BC30-14DCE4C4F8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25614" y="4479926"/>
                        <a:ext cx="15636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Content Placeholder 2">
            <a:extLst>
              <a:ext uri="{FF2B5EF4-FFF2-40B4-BE49-F238E27FC236}">
                <a16:creationId xmlns:a16="http://schemas.microsoft.com/office/drawing/2014/main" id="{69B48294-9246-4159-9282-918D7957ABE2}"/>
              </a:ext>
            </a:extLst>
          </p:cNvPr>
          <p:cNvSpPr txBox="1">
            <a:spLocks/>
          </p:cNvSpPr>
          <p:nvPr/>
        </p:nvSpPr>
        <p:spPr bwMode="auto">
          <a:xfrm>
            <a:off x="3381375" y="4448176"/>
            <a:ext cx="29972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e) Now find the P-value</a:t>
            </a:r>
          </a:p>
          <a:p>
            <a:pPr eaLnBrk="1" hangingPunct="1">
              <a:buFont typeface="Wingdings" panose="05000000000000000000" pitchFamily="2" charset="2"/>
              <a:buNone/>
            </a:pPr>
            <a:endParaRPr lang="en-CA" altLang="en-US" sz="2000">
              <a:solidFill>
                <a:srgbClr val="FF0000"/>
              </a:solidFill>
            </a:endParaRPr>
          </a:p>
        </p:txBody>
      </p:sp>
      <p:graphicFrame>
        <p:nvGraphicFramePr>
          <p:cNvPr id="35" name="Object 34">
            <a:extLst>
              <a:ext uri="{FF2B5EF4-FFF2-40B4-BE49-F238E27FC236}">
                <a16:creationId xmlns:a16="http://schemas.microsoft.com/office/drawing/2014/main" id="{7A7B1C04-8C56-46A7-A9F4-EBD37AA2FFD6}"/>
              </a:ext>
            </a:extLst>
          </p:cNvPr>
          <p:cNvGraphicFramePr>
            <a:graphicFrameLocks noChangeAspect="1"/>
          </p:cNvGraphicFramePr>
          <p:nvPr/>
        </p:nvGraphicFramePr>
        <p:xfrm>
          <a:off x="3557589" y="4921250"/>
          <a:ext cx="4275137" cy="414338"/>
        </p:xfrm>
        <a:graphic>
          <a:graphicData uri="http://schemas.openxmlformats.org/presentationml/2006/ole">
            <mc:AlternateContent xmlns:mc="http://schemas.openxmlformats.org/markup-compatibility/2006">
              <mc:Choice xmlns:v="urn:schemas-microsoft-com:vml" Requires="v">
                <p:oleObj name="Equation" r:id="rId15" imgW="2603500" imgH="254000" progId="Equation.DSMT4">
                  <p:embed/>
                </p:oleObj>
              </mc:Choice>
              <mc:Fallback>
                <p:oleObj name="Equation" r:id="rId15" imgW="2603500" imgH="254000" progId="Equation.DSMT4">
                  <p:embed/>
                  <p:pic>
                    <p:nvPicPr>
                      <p:cNvPr id="35" name="Object 34">
                        <a:extLst>
                          <a:ext uri="{FF2B5EF4-FFF2-40B4-BE49-F238E27FC236}">
                            <a16:creationId xmlns:a16="http://schemas.microsoft.com/office/drawing/2014/main" id="{7A7B1C04-8C56-46A7-A9F4-EBD37AA2FFD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57589" y="4921250"/>
                        <a:ext cx="42751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Content Placeholder 2">
            <a:extLst>
              <a:ext uri="{FF2B5EF4-FFF2-40B4-BE49-F238E27FC236}">
                <a16:creationId xmlns:a16="http://schemas.microsoft.com/office/drawing/2014/main" id="{FC487421-B2F4-4B30-A9DA-7BCB7F70D9BF}"/>
              </a:ext>
            </a:extLst>
          </p:cNvPr>
          <p:cNvSpPr txBox="1">
            <a:spLocks noChangeArrowheads="1"/>
          </p:cNvSpPr>
          <p:nvPr/>
        </p:nvSpPr>
        <p:spPr bwMode="auto">
          <a:xfrm>
            <a:off x="3236914" y="5300663"/>
            <a:ext cx="7361237" cy="1465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000">
                <a:solidFill>
                  <a:srgbClr val="FF0000"/>
                </a:solidFill>
              </a:rPr>
              <a:t>Since our P-value is greater than our significance level (0.01), there is not sufficient evidence to reject Ho.  Therefore, we would accept our Null hypothesis and accept the claim that caffeine does NOT increase typing speed.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linds(horizontal)">
                                      <p:cBhvr>
                                        <p:cTn id="12" dur="500"/>
                                        <p:tgtEl>
                                          <p:spTgt spid="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Effect transition="in" filter="blinds(horizontal)">
                                      <p:cBhvr>
                                        <p:cTn id="37" dur="500"/>
                                        <p:tgtEl>
                                          <p:spTgt spid="3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blinds(horizontal)">
                                      <p:cBhvr>
                                        <p:cTn id="42" dur="500"/>
                                        <p:tgtEl>
                                          <p:spTgt spid="3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blinds(horizontal)">
                                      <p:cBhvr>
                                        <p:cTn id="57" dur="500"/>
                                        <p:tgtEl>
                                          <p:spTgt spid="34">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
                                            <p:bg/>
                                          </p:spTgt>
                                        </p:tgtEl>
                                        <p:attrNameLst>
                                          <p:attrName>style.visibility</p:attrName>
                                        </p:attrNameLst>
                                      </p:cBhvr>
                                      <p:to>
                                        <p:strVal val="visible"/>
                                      </p:to>
                                    </p:set>
                                    <p:animEffect transition="in" filter="blinds(horizontal)">
                                      <p:cBhvr>
                                        <p:cTn id="67" dur="500"/>
                                        <p:tgtEl>
                                          <p:spTgt spid="36">
                                            <p:bg/>
                                          </p:spTgt>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blinds(horizontal)">
                                      <p:cBhvr>
                                        <p:cTn id="70"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31" grpId="0" build="p"/>
      <p:bldP spid="32" grpId="0" build="p"/>
      <p:bldP spid="34" grpId="0" build="p"/>
      <p:bldP spid="36" grpId="0" uiExpand="1"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79CE18DA-2F78-4526-B4C4-62474511CAE1}"/>
              </a:ext>
            </a:extLst>
          </p:cNvPr>
          <p:cNvSpPr>
            <a:spLocks noGrp="1"/>
          </p:cNvSpPr>
          <p:nvPr>
            <p:ph sz="quarter" idx="1"/>
          </p:nvPr>
        </p:nvSpPr>
        <p:spPr>
          <a:xfrm>
            <a:off x="438150" y="161926"/>
            <a:ext cx="11344275" cy="6257925"/>
          </a:xfrm>
        </p:spPr>
        <p:txBody>
          <a:bodyPr/>
          <a:lstStyle/>
          <a:p>
            <a:pPr eaLnBrk="1" hangingPunct="1">
              <a:buFont typeface="Wingdings" panose="05000000000000000000" pitchFamily="2" charset="2"/>
              <a:buNone/>
            </a:pPr>
            <a:r>
              <a:rPr lang="en-US" altLang="en-US" sz="2100" dirty="0"/>
              <a:t>In the past, the mean score of the seniors at South High on the American College Testing (ACT) college entrance examination has been 20. This year, a focus on stress management was implemented on all 53 seniors planning to take the ACT. The mean of their 53 ACT scores is 22.1. The principal wants to know if helping students managing stress affected their ACT scores. Assume that ACT scores for seniors at South High vary Normally with standard deviation 6. </a:t>
            </a:r>
            <a:endParaRPr lang="en-CA" altLang="en-US" sz="2100" dirty="0"/>
          </a:p>
          <a:p>
            <a:pPr eaLnBrk="1" hangingPunct="1">
              <a:buFont typeface="Wingdings" panose="05000000000000000000" pitchFamily="2" charset="2"/>
              <a:buNone/>
            </a:pPr>
            <a:r>
              <a:rPr lang="en-US" altLang="en-US" sz="2100" b="1" dirty="0"/>
              <a:t>A) </a:t>
            </a:r>
            <a:r>
              <a:rPr lang="en-US" altLang="en-US" sz="2100" dirty="0"/>
              <a:t>Identify the population and parameter of interest.  State hypotheses in both words and symbols for testing the principal’s claim.</a:t>
            </a:r>
            <a:br>
              <a:rPr lang="en-US" altLang="en-US" sz="2100" dirty="0"/>
            </a:br>
            <a:endParaRPr lang="en-CA" altLang="en-US" sz="2100" dirty="0"/>
          </a:p>
          <a:p>
            <a:pPr eaLnBrk="1" hangingPunct="1">
              <a:buFont typeface="Wingdings" panose="05000000000000000000" pitchFamily="2" charset="2"/>
              <a:buNone/>
            </a:pPr>
            <a:r>
              <a:rPr lang="en-CA" altLang="en-US" sz="2100" dirty="0"/>
              <a:t>B)</a:t>
            </a:r>
            <a:r>
              <a:rPr lang="en-US" altLang="en-US" sz="2100" dirty="0"/>
              <a:t> Identify the appropriate statistical procedure and verify conditions for its use.</a:t>
            </a:r>
            <a:br>
              <a:rPr lang="en-US" altLang="en-US" sz="2100" dirty="0"/>
            </a:br>
            <a:endParaRPr lang="en-CA" altLang="en-US" sz="2100" dirty="0"/>
          </a:p>
          <a:p>
            <a:pPr eaLnBrk="1" hangingPunct="1">
              <a:buFont typeface="Wingdings" panose="05000000000000000000" pitchFamily="2" charset="2"/>
              <a:buNone/>
            </a:pPr>
            <a:r>
              <a:rPr lang="en-US" altLang="en-US" sz="2100" dirty="0"/>
              <a:t>C) Calculate the test statistic and the </a:t>
            </a:r>
            <a:r>
              <a:rPr lang="en-US" altLang="en-US" sz="2100" i="1" dirty="0"/>
              <a:t>P</a:t>
            </a:r>
            <a:r>
              <a:rPr lang="en-US" altLang="en-US" sz="2100" dirty="0"/>
              <a:t>-value. Is it one/two tail, explain.  Illustrate using a graph.</a:t>
            </a:r>
            <a:endParaRPr lang="en-CA" altLang="en-US" sz="2100" dirty="0"/>
          </a:p>
          <a:p>
            <a:pPr eaLnBrk="1" hangingPunct="1"/>
            <a:endParaRPr lang="en-CA" altLang="en-US" sz="2100"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973C-848B-4A29-9BF5-ACAC4FEB7B6D}"/>
              </a:ext>
            </a:extLst>
          </p:cNvPr>
          <p:cNvSpPr>
            <a:spLocks noGrp="1"/>
          </p:cNvSpPr>
          <p:nvPr>
            <p:ph type="title"/>
          </p:nvPr>
        </p:nvSpPr>
        <p:spPr>
          <a:xfrm>
            <a:off x="1981200" y="274639"/>
            <a:ext cx="7467600" cy="573087"/>
          </a:xfrm>
        </p:spPr>
        <p:txBody>
          <a:bodyPr/>
          <a:lstStyle/>
          <a:p>
            <a:pPr eaLnBrk="1" fontAlgn="auto" hangingPunct="1">
              <a:spcAft>
                <a:spcPts val="0"/>
              </a:spcAft>
              <a:defRPr/>
            </a:pPr>
            <a:r>
              <a:rPr lang="en-CA" dirty="0"/>
              <a:t>Significance Level: </a:t>
            </a:r>
          </a:p>
        </p:txBody>
      </p:sp>
      <p:sp>
        <p:nvSpPr>
          <p:cNvPr id="15363" name="Content Placeholder 2">
            <a:extLst>
              <a:ext uri="{FF2B5EF4-FFF2-40B4-BE49-F238E27FC236}">
                <a16:creationId xmlns:a16="http://schemas.microsoft.com/office/drawing/2014/main" id="{837E4EF1-0692-498D-86A3-BE647F825B9D}"/>
              </a:ext>
            </a:extLst>
          </p:cNvPr>
          <p:cNvSpPr>
            <a:spLocks noGrp="1"/>
          </p:cNvSpPr>
          <p:nvPr>
            <p:ph sz="quarter" idx="1"/>
          </p:nvPr>
        </p:nvSpPr>
        <p:spPr>
          <a:xfrm>
            <a:off x="1981200" y="927100"/>
            <a:ext cx="8001000" cy="3632200"/>
          </a:xfrm>
        </p:spPr>
        <p:txBody>
          <a:bodyPr/>
          <a:lstStyle/>
          <a:p>
            <a:pPr eaLnBrk="1" hangingPunct="1"/>
            <a:r>
              <a:rPr lang="en-CA" altLang="en-US"/>
              <a:t>The significance level is usually given to you and not something that you need to calculate</a:t>
            </a:r>
          </a:p>
          <a:p>
            <a:pPr eaLnBrk="1" hangingPunct="1"/>
            <a:r>
              <a:rPr lang="en-CA" altLang="en-US"/>
              <a:t>The Sign. Level is usually a small percentage value like 1% (1/100) or 5% (1/20) or 0.05 (1/200)</a:t>
            </a:r>
          </a:p>
          <a:p>
            <a:pPr eaLnBrk="1" hangingPunct="1"/>
            <a:r>
              <a:rPr lang="en-CA" altLang="en-US"/>
              <a:t>It’s a percentage that you will use to test against your P-value</a:t>
            </a:r>
          </a:p>
          <a:p>
            <a:pPr eaLnBrk="1" hangingPunct="1"/>
            <a:r>
              <a:rPr lang="en-CA" altLang="en-US"/>
              <a:t>Main idea: Assume Ho is true/given, what is the probability our sample will obtain the following statistics (mean &amp; SD)</a:t>
            </a:r>
          </a:p>
        </p:txBody>
      </p:sp>
      <p:graphicFrame>
        <p:nvGraphicFramePr>
          <p:cNvPr id="6" name="Object 3">
            <a:extLst>
              <a:ext uri="{FF2B5EF4-FFF2-40B4-BE49-F238E27FC236}">
                <a16:creationId xmlns:a16="http://schemas.microsoft.com/office/drawing/2014/main" id="{78561F3C-B46F-48F4-BB73-3401F8B2FE9B}"/>
              </a:ext>
            </a:extLst>
          </p:cNvPr>
          <p:cNvGraphicFramePr>
            <a:graphicFrameLocks noChangeAspect="1"/>
          </p:cNvGraphicFramePr>
          <p:nvPr/>
        </p:nvGraphicFramePr>
        <p:xfrm>
          <a:off x="2825751" y="4603750"/>
          <a:ext cx="1323975" cy="317500"/>
        </p:xfrm>
        <a:graphic>
          <a:graphicData uri="http://schemas.openxmlformats.org/presentationml/2006/ole">
            <mc:AlternateContent xmlns:mc="http://schemas.openxmlformats.org/markup-compatibility/2006">
              <mc:Choice xmlns:v="urn:schemas-microsoft-com:vml" Requires="v">
                <p:oleObj name="Equation" r:id="rId4" imgW="736280" imgH="177723" progId="Equation.DSMT4">
                  <p:embed/>
                </p:oleObj>
              </mc:Choice>
              <mc:Fallback>
                <p:oleObj name="Equation" r:id="rId4" imgW="736280" imgH="177723" progId="Equation.DSMT4">
                  <p:embed/>
                  <p:pic>
                    <p:nvPicPr>
                      <p:cNvPr id="6" name="Object 3">
                        <a:extLst>
                          <a:ext uri="{FF2B5EF4-FFF2-40B4-BE49-F238E27FC236}">
                            <a16:creationId xmlns:a16="http://schemas.microsoft.com/office/drawing/2014/main" id="{78561F3C-B46F-48F4-BB73-3401F8B2F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51" y="4603750"/>
                        <a:ext cx="132397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8A1BDE50-D213-4083-B37B-1C169ED4F2B2}"/>
              </a:ext>
            </a:extLst>
          </p:cNvPr>
          <p:cNvGraphicFramePr>
            <a:graphicFrameLocks noChangeAspect="1"/>
          </p:cNvGraphicFramePr>
          <p:nvPr/>
        </p:nvGraphicFramePr>
        <p:xfrm>
          <a:off x="4235450" y="4548189"/>
          <a:ext cx="2789238" cy="503237"/>
        </p:xfrm>
        <a:graphic>
          <a:graphicData uri="http://schemas.openxmlformats.org/presentationml/2006/ole">
            <mc:AlternateContent xmlns:mc="http://schemas.openxmlformats.org/markup-compatibility/2006">
              <mc:Choice xmlns:v="urn:schemas-microsoft-com:vml" Requires="v">
                <p:oleObj name="Equation" r:id="rId6" imgW="1549400" imgH="279400" progId="Equation.DSMT4">
                  <p:embed/>
                </p:oleObj>
              </mc:Choice>
              <mc:Fallback>
                <p:oleObj name="Equation" r:id="rId6" imgW="1549400" imgH="279400" progId="Equation.DSMT4">
                  <p:embed/>
                  <p:pic>
                    <p:nvPicPr>
                      <p:cNvPr id="9" name="Object 6">
                        <a:extLst>
                          <a:ext uri="{FF2B5EF4-FFF2-40B4-BE49-F238E27FC236}">
                            <a16:creationId xmlns:a16="http://schemas.microsoft.com/office/drawing/2014/main" id="{8A1BDE50-D213-4083-B37B-1C169ED4F2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5450" y="4548189"/>
                        <a:ext cx="278923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5">
            <a:extLst>
              <a:ext uri="{FF2B5EF4-FFF2-40B4-BE49-F238E27FC236}">
                <a16:creationId xmlns:a16="http://schemas.microsoft.com/office/drawing/2014/main" id="{C08A3F25-DD2B-405E-BE70-B0BC3173367C}"/>
              </a:ext>
            </a:extLst>
          </p:cNvPr>
          <p:cNvGraphicFramePr>
            <a:graphicFrameLocks noChangeAspect="1"/>
          </p:cNvGraphicFramePr>
          <p:nvPr/>
        </p:nvGraphicFramePr>
        <p:xfrm>
          <a:off x="4670425" y="4573589"/>
          <a:ext cx="890588" cy="388937"/>
        </p:xfrm>
        <a:graphic>
          <a:graphicData uri="http://schemas.openxmlformats.org/presentationml/2006/ole">
            <mc:AlternateContent xmlns:mc="http://schemas.openxmlformats.org/markup-compatibility/2006">
              <mc:Choice xmlns:v="urn:schemas-microsoft-com:vml" Requires="v">
                <p:oleObj name="Equation" r:id="rId8" imgW="494870" imgH="215713" progId="Equation.DSMT4">
                  <p:embed/>
                </p:oleObj>
              </mc:Choice>
              <mc:Fallback>
                <p:oleObj name="Equation" r:id="rId8" imgW="494870" imgH="215713" progId="Equation.DSMT4">
                  <p:embed/>
                  <p:pic>
                    <p:nvPicPr>
                      <p:cNvPr id="12" name="Object 5">
                        <a:extLst>
                          <a:ext uri="{FF2B5EF4-FFF2-40B4-BE49-F238E27FC236}">
                            <a16:creationId xmlns:a16="http://schemas.microsoft.com/office/drawing/2014/main" id="{C08A3F25-DD2B-405E-BE70-B0BC317336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0425" y="4573589"/>
                        <a:ext cx="890588" cy="38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a:extLst>
              <a:ext uri="{FF2B5EF4-FFF2-40B4-BE49-F238E27FC236}">
                <a16:creationId xmlns:a16="http://schemas.microsoft.com/office/drawing/2014/main" id="{9084EDF6-AAFA-4ED3-95D7-CAC5A41EAC3A}"/>
              </a:ext>
            </a:extLst>
          </p:cNvPr>
          <p:cNvSpPr txBox="1"/>
          <p:nvPr/>
        </p:nvSpPr>
        <p:spPr>
          <a:xfrm>
            <a:off x="1792289" y="5045076"/>
            <a:ext cx="8904287" cy="1108075"/>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What this means?  Assuming/given that our Null Hypothesis true, </a:t>
            </a:r>
          </a:p>
          <a:p>
            <a:pPr eaLnBrk="1" hangingPunct="1">
              <a:defRPr/>
            </a:pPr>
            <a:r>
              <a:rPr lang="en-CA" sz="2200" dirty="0">
                <a:solidFill>
                  <a:srgbClr val="FF0000"/>
                </a:solidFill>
                <a:latin typeface="+mj-lt"/>
                <a:cs typeface="Arial" charset="0"/>
              </a:rPr>
              <a:t>what is the probability that our sample will get a mean greater </a:t>
            </a:r>
            <a:br>
              <a:rPr lang="en-CA" sz="2200" dirty="0">
                <a:solidFill>
                  <a:srgbClr val="FF0000"/>
                </a:solidFill>
                <a:latin typeface="+mj-lt"/>
                <a:cs typeface="Arial" charset="0"/>
              </a:rPr>
            </a:br>
            <a:r>
              <a:rPr lang="en-CA" sz="2200" dirty="0">
                <a:solidFill>
                  <a:srgbClr val="FF0000"/>
                </a:solidFill>
                <a:latin typeface="+mj-lt"/>
                <a:cs typeface="Arial" charset="0"/>
              </a:rPr>
              <a:t>or equal to $40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7" dur="500"/>
                                        <p:tgtEl>
                                          <p:spTgt spid="153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D4F5-A9A4-4F68-8785-08A35E249725}"/>
              </a:ext>
            </a:extLst>
          </p:cNvPr>
          <p:cNvSpPr>
            <a:spLocks noGrp="1"/>
          </p:cNvSpPr>
          <p:nvPr>
            <p:ph type="title"/>
          </p:nvPr>
        </p:nvSpPr>
        <p:spPr/>
        <p:txBody>
          <a:bodyPr/>
          <a:lstStyle/>
          <a:p>
            <a:pPr eaLnBrk="1" fontAlgn="auto" hangingPunct="1">
              <a:spcAft>
                <a:spcPts val="0"/>
              </a:spcAft>
              <a:defRPr/>
            </a:pPr>
            <a:endParaRPr lang="en-CA" dirty="0"/>
          </a:p>
        </p:txBody>
      </p:sp>
      <p:sp>
        <p:nvSpPr>
          <p:cNvPr id="52227" name="Content Placeholder 2">
            <a:extLst>
              <a:ext uri="{FF2B5EF4-FFF2-40B4-BE49-F238E27FC236}">
                <a16:creationId xmlns:a16="http://schemas.microsoft.com/office/drawing/2014/main" id="{4D0683A6-DAAD-4390-9CA8-2977C00077C0}"/>
              </a:ext>
            </a:extLst>
          </p:cNvPr>
          <p:cNvSpPr>
            <a:spLocks noGrp="1"/>
          </p:cNvSpPr>
          <p:nvPr>
            <p:ph sz="quarter" idx="1"/>
          </p:nvPr>
        </p:nvSpPr>
        <p:spPr>
          <a:xfrm>
            <a:off x="1981200" y="1600201"/>
            <a:ext cx="7467600" cy="4873625"/>
          </a:xfrm>
        </p:spPr>
        <p:txBody>
          <a:bodyPr/>
          <a:lstStyle/>
          <a:p>
            <a:pPr eaLnBrk="1" hangingPunct="1"/>
            <a:endParaRPr lang="en-CA" altLang="en-US"/>
          </a:p>
        </p:txBody>
      </p:sp>
      <p:pic>
        <p:nvPicPr>
          <p:cNvPr id="52228" name="Picture 7" descr="Yates_3e_Ch11_p68422">
            <a:extLst>
              <a:ext uri="{FF2B5EF4-FFF2-40B4-BE49-F238E27FC236}">
                <a16:creationId xmlns:a16="http://schemas.microsoft.com/office/drawing/2014/main" id="{7A42210F-93AC-403F-A36A-89C03A348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209551"/>
            <a:ext cx="842486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0D409-DF4D-477B-B121-4A78CDE70D71}"/>
              </a:ext>
            </a:extLst>
          </p:cNvPr>
          <p:cNvSpPr>
            <a:spLocks noGrp="1"/>
          </p:cNvSpPr>
          <p:nvPr>
            <p:ph sz="quarter" idx="1"/>
          </p:nvPr>
        </p:nvSpPr>
        <p:spPr>
          <a:xfrm>
            <a:off x="213360" y="298568"/>
            <a:ext cx="11724640" cy="6381632"/>
          </a:xfrm>
        </p:spPr>
        <p:txBody>
          <a:bodyPr/>
          <a:lstStyle/>
          <a:p>
            <a:pPr marL="0" indent="0">
              <a:buNone/>
            </a:pPr>
            <a:r>
              <a:rPr lang="en-CA" altLang="en-US" sz="2100" dirty="0"/>
              <a:t>Ex: Suppose Jerry owns a grocery store and the average customer spends $120 with a std dev of $20.  His good friend Chris decides to give him a lucky charm to help boost his business.  Next week Jerry takes a random sample of 50 customers and the sample average was $150.  </a:t>
            </a:r>
          </a:p>
          <a:p>
            <a:pPr marL="0" indent="0">
              <a:buNone/>
            </a:pPr>
            <a:r>
              <a:rPr lang="en-CA" altLang="en-US" sz="2100" dirty="0"/>
              <a:t>a: What is the parameter of interest? </a:t>
            </a:r>
          </a:p>
          <a:p>
            <a:pPr marL="0" indent="0">
              <a:buNone/>
            </a:pPr>
            <a:br>
              <a:rPr lang="en-CA" altLang="en-US" sz="2100" dirty="0"/>
            </a:br>
            <a:endParaRPr lang="en-CA" altLang="en-US" sz="2100" dirty="0"/>
          </a:p>
          <a:p>
            <a:pPr marL="0" indent="0">
              <a:buNone/>
            </a:pPr>
            <a:r>
              <a:rPr lang="en-CA" altLang="en-US" sz="2100" dirty="0"/>
              <a:t>b:  State the NULL Hypothesis, explain it context</a:t>
            </a:r>
            <a:br>
              <a:rPr lang="en-CA" altLang="en-US" sz="2100" dirty="0"/>
            </a:br>
            <a:br>
              <a:rPr lang="en-CA" altLang="en-US" sz="2100" dirty="0"/>
            </a:br>
            <a:br>
              <a:rPr lang="en-CA" altLang="en-US" sz="2100" dirty="0"/>
            </a:br>
            <a:endParaRPr lang="en-CA" altLang="en-US" sz="2100" dirty="0"/>
          </a:p>
          <a:p>
            <a:pPr marL="0" indent="0">
              <a:buNone/>
            </a:pPr>
            <a:r>
              <a:rPr lang="en-CA" altLang="en-US" sz="2100" dirty="0"/>
              <a:t>c: State the ALTERNATIVE Hypothesis</a:t>
            </a:r>
          </a:p>
          <a:p>
            <a:pPr marL="0" indent="0">
              <a:buNone/>
            </a:pPr>
            <a:br>
              <a:rPr lang="en-CA" altLang="en-US" sz="2100" dirty="0"/>
            </a:br>
            <a:br>
              <a:rPr lang="en-CA" altLang="en-US" sz="2100" dirty="0"/>
            </a:br>
            <a:br>
              <a:rPr lang="en-CA" altLang="en-US" sz="2100" dirty="0"/>
            </a:br>
            <a:endParaRPr lang="en-CA" altLang="en-US" sz="2100" dirty="0"/>
          </a:p>
          <a:p>
            <a:pPr marL="0" indent="0">
              <a:buNone/>
            </a:pPr>
            <a:r>
              <a:rPr lang="en-CA" altLang="en-US" sz="2100" dirty="0"/>
              <a:t>d) How did you determine if Ha is either &gt; , &lt; , or ≠ ?   Explain: </a:t>
            </a:r>
          </a:p>
        </p:txBody>
      </p:sp>
      <p:pic>
        <p:nvPicPr>
          <p:cNvPr id="5" name="Picture 4">
            <a:extLst>
              <a:ext uri="{FF2B5EF4-FFF2-40B4-BE49-F238E27FC236}">
                <a16:creationId xmlns:a16="http://schemas.microsoft.com/office/drawing/2014/main" id="{215BFC41-2857-4E98-8F2C-981590171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3286788"/>
            <a:ext cx="2714625" cy="357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2F1ABA6-1735-7D5F-A6B9-D07FEAA64435}"/>
              </a:ext>
            </a:extLst>
          </p:cNvPr>
          <p:cNvSpPr txBox="1"/>
          <p:nvPr/>
        </p:nvSpPr>
        <p:spPr>
          <a:xfrm>
            <a:off x="536576" y="1722308"/>
            <a:ext cx="11333552" cy="461665"/>
          </a:xfrm>
          <a:prstGeom prst="rect">
            <a:avLst/>
          </a:prstGeom>
          <a:noFill/>
        </p:spPr>
        <p:txBody>
          <a:bodyPr wrap="none">
            <a:spAutoFit/>
          </a:bodyPr>
          <a:lstStyle/>
          <a:p>
            <a:pPr eaLnBrk="1" hangingPunct="1">
              <a:defRPr/>
            </a:pPr>
            <a:r>
              <a:rPr lang="en-CA" sz="2400" dirty="0">
                <a:solidFill>
                  <a:srgbClr val="FF0000"/>
                </a:solidFill>
                <a:latin typeface="+mj-lt"/>
                <a:cs typeface="Arial" charset="0"/>
              </a:rPr>
              <a:t>The average amount of money a customer would spend at Jerry’s grocery store</a:t>
            </a:r>
          </a:p>
        </p:txBody>
      </p:sp>
      <p:graphicFrame>
        <p:nvGraphicFramePr>
          <p:cNvPr id="9" name="Object 3">
            <a:extLst>
              <a:ext uri="{FF2B5EF4-FFF2-40B4-BE49-F238E27FC236}">
                <a16:creationId xmlns:a16="http://schemas.microsoft.com/office/drawing/2014/main" id="{6A4EEB8C-4706-41D0-16AB-D3EF42633794}"/>
              </a:ext>
            </a:extLst>
          </p:cNvPr>
          <p:cNvGraphicFramePr>
            <a:graphicFrameLocks noChangeAspect="1"/>
          </p:cNvGraphicFramePr>
          <p:nvPr>
            <p:extLst>
              <p:ext uri="{D42A27DB-BD31-4B8C-83A1-F6EECF244321}">
                <p14:modId xmlns:p14="http://schemas.microsoft.com/office/powerpoint/2010/main" val="1574546551"/>
              </p:ext>
            </p:extLst>
          </p:nvPr>
        </p:nvGraphicFramePr>
        <p:xfrm>
          <a:off x="655638" y="2965450"/>
          <a:ext cx="1512887" cy="346075"/>
        </p:xfrm>
        <a:graphic>
          <a:graphicData uri="http://schemas.openxmlformats.org/presentationml/2006/ole">
            <mc:AlternateContent xmlns:mc="http://schemas.openxmlformats.org/markup-compatibility/2006">
              <mc:Choice xmlns:v="urn:schemas-microsoft-com:vml" Requires="v">
                <p:oleObj name="Equation" r:id="rId5" imgW="888840" imgH="203040" progId="Equation.DSMT4">
                  <p:embed/>
                </p:oleObj>
              </mc:Choice>
              <mc:Fallback>
                <p:oleObj name="Equation" r:id="rId5" imgW="888840" imgH="203040" progId="Equation.DSMT4">
                  <p:embed/>
                  <p:pic>
                    <p:nvPicPr>
                      <p:cNvPr id="9" name="Object 3">
                        <a:extLst>
                          <a:ext uri="{FF2B5EF4-FFF2-40B4-BE49-F238E27FC236}">
                            <a16:creationId xmlns:a16="http://schemas.microsoft.com/office/drawing/2014/main" id="{6A4EEB8C-4706-41D0-16AB-D3EF42633794}"/>
                          </a:ext>
                        </a:extLst>
                      </p:cNvPr>
                      <p:cNvPicPr>
                        <a:picLocks noChangeAspect="1" noChangeArrowheads="1"/>
                      </p:cNvPicPr>
                      <p:nvPr/>
                    </p:nvPicPr>
                    <p:blipFill>
                      <a:blip r:embed="rId6"/>
                      <a:srcRect/>
                      <a:stretch>
                        <a:fillRect/>
                      </a:stretch>
                    </p:blipFill>
                    <p:spPr bwMode="auto">
                      <a:xfrm>
                        <a:off x="655638" y="2965450"/>
                        <a:ext cx="15128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79C46B19-49F3-DBBE-00FE-3CD12952BAEC}"/>
              </a:ext>
            </a:extLst>
          </p:cNvPr>
          <p:cNvSpPr txBox="1"/>
          <p:nvPr/>
        </p:nvSpPr>
        <p:spPr>
          <a:xfrm>
            <a:off x="2314576" y="2902863"/>
            <a:ext cx="9073318" cy="430887"/>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Customers spend an average of  $120 after Lucky Charm is received</a:t>
            </a:r>
          </a:p>
        </p:txBody>
      </p:sp>
      <p:sp>
        <p:nvSpPr>
          <p:cNvPr id="11" name="TextBox 10">
            <a:extLst>
              <a:ext uri="{FF2B5EF4-FFF2-40B4-BE49-F238E27FC236}">
                <a16:creationId xmlns:a16="http://schemas.microsoft.com/office/drawing/2014/main" id="{43672C12-9C66-6B56-8A8D-E61D9EE21B51}"/>
              </a:ext>
            </a:extLst>
          </p:cNvPr>
          <p:cNvSpPr txBox="1"/>
          <p:nvPr/>
        </p:nvSpPr>
        <p:spPr>
          <a:xfrm>
            <a:off x="536576" y="3312188"/>
            <a:ext cx="9102172" cy="430887"/>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In context, the lucky charm did not help increase customer spending</a:t>
            </a:r>
          </a:p>
        </p:txBody>
      </p:sp>
      <p:graphicFrame>
        <p:nvGraphicFramePr>
          <p:cNvPr id="12" name="Object 5">
            <a:extLst>
              <a:ext uri="{FF2B5EF4-FFF2-40B4-BE49-F238E27FC236}">
                <a16:creationId xmlns:a16="http://schemas.microsoft.com/office/drawing/2014/main" id="{3D8B4C59-A506-DA3F-99F1-6342AF1A72A9}"/>
              </a:ext>
            </a:extLst>
          </p:cNvPr>
          <p:cNvGraphicFramePr>
            <a:graphicFrameLocks noChangeAspect="1"/>
          </p:cNvGraphicFramePr>
          <p:nvPr>
            <p:extLst>
              <p:ext uri="{D42A27DB-BD31-4B8C-83A1-F6EECF244321}">
                <p14:modId xmlns:p14="http://schemas.microsoft.com/office/powerpoint/2010/main" val="2728801392"/>
              </p:ext>
            </p:extLst>
          </p:nvPr>
        </p:nvGraphicFramePr>
        <p:xfrm>
          <a:off x="654050" y="4257675"/>
          <a:ext cx="1512888" cy="346075"/>
        </p:xfrm>
        <a:graphic>
          <a:graphicData uri="http://schemas.openxmlformats.org/presentationml/2006/ole">
            <mc:AlternateContent xmlns:mc="http://schemas.openxmlformats.org/markup-compatibility/2006">
              <mc:Choice xmlns:v="urn:schemas-microsoft-com:vml" Requires="v">
                <p:oleObj name="Equation" r:id="rId7" imgW="888840" imgH="203040" progId="Equation.DSMT4">
                  <p:embed/>
                </p:oleObj>
              </mc:Choice>
              <mc:Fallback>
                <p:oleObj name="Equation" r:id="rId7" imgW="888840" imgH="203040" progId="Equation.DSMT4">
                  <p:embed/>
                  <p:pic>
                    <p:nvPicPr>
                      <p:cNvPr id="12" name="Object 5">
                        <a:extLst>
                          <a:ext uri="{FF2B5EF4-FFF2-40B4-BE49-F238E27FC236}">
                            <a16:creationId xmlns:a16="http://schemas.microsoft.com/office/drawing/2014/main" id="{3D8B4C59-A506-DA3F-99F1-6342AF1A72A9}"/>
                          </a:ext>
                        </a:extLst>
                      </p:cNvPr>
                      <p:cNvPicPr>
                        <a:picLocks noChangeAspect="1" noChangeArrowheads="1"/>
                      </p:cNvPicPr>
                      <p:nvPr/>
                    </p:nvPicPr>
                    <p:blipFill>
                      <a:blip r:embed="rId8"/>
                      <a:srcRect/>
                      <a:stretch>
                        <a:fillRect/>
                      </a:stretch>
                    </p:blipFill>
                    <p:spPr bwMode="auto">
                      <a:xfrm>
                        <a:off x="654050" y="4257675"/>
                        <a:ext cx="15128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F7F0A376-78DC-6D13-7318-6797DAD9D9BC}"/>
              </a:ext>
            </a:extLst>
          </p:cNvPr>
          <p:cNvSpPr txBox="1"/>
          <p:nvPr/>
        </p:nvSpPr>
        <p:spPr>
          <a:xfrm>
            <a:off x="2314576" y="4209005"/>
            <a:ext cx="6822702" cy="430887"/>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Customers now spends an average more than $120</a:t>
            </a:r>
          </a:p>
        </p:txBody>
      </p:sp>
      <p:sp>
        <p:nvSpPr>
          <p:cNvPr id="14" name="TextBox 13">
            <a:extLst>
              <a:ext uri="{FF2B5EF4-FFF2-40B4-BE49-F238E27FC236}">
                <a16:creationId xmlns:a16="http://schemas.microsoft.com/office/drawing/2014/main" id="{90B1319E-164F-8C65-2B44-82E91696B407}"/>
              </a:ext>
            </a:extLst>
          </p:cNvPr>
          <p:cNvSpPr txBox="1"/>
          <p:nvPr/>
        </p:nvSpPr>
        <p:spPr>
          <a:xfrm>
            <a:off x="384176" y="4696488"/>
            <a:ext cx="9001182" cy="769441"/>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In context, after getting the lucky charm customers increased their </a:t>
            </a:r>
            <a:br>
              <a:rPr lang="en-CA" sz="2200" dirty="0">
                <a:solidFill>
                  <a:srgbClr val="FF0000"/>
                </a:solidFill>
                <a:latin typeface="+mj-lt"/>
                <a:cs typeface="Arial" charset="0"/>
              </a:rPr>
            </a:br>
            <a:r>
              <a:rPr lang="en-CA" sz="2200" dirty="0">
                <a:solidFill>
                  <a:srgbClr val="FF0000"/>
                </a:solidFill>
                <a:latin typeface="+mj-lt"/>
                <a:cs typeface="Arial" charset="0"/>
              </a:rPr>
              <a:t>spending at the grocery store</a:t>
            </a:r>
          </a:p>
        </p:txBody>
      </p:sp>
      <p:sp>
        <p:nvSpPr>
          <p:cNvPr id="15" name="TextBox 14">
            <a:extLst>
              <a:ext uri="{FF2B5EF4-FFF2-40B4-BE49-F238E27FC236}">
                <a16:creationId xmlns:a16="http://schemas.microsoft.com/office/drawing/2014/main" id="{720ED370-0215-9FB1-FC7C-D6E2F63C5D4A}"/>
              </a:ext>
            </a:extLst>
          </p:cNvPr>
          <p:cNvSpPr txBox="1"/>
          <p:nvPr/>
        </p:nvSpPr>
        <p:spPr>
          <a:xfrm>
            <a:off x="320676" y="6017288"/>
            <a:ext cx="8678979" cy="769441"/>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Since the context was about “increasing” customer spending, our </a:t>
            </a:r>
            <a:br>
              <a:rPr lang="en-CA" sz="2200" dirty="0">
                <a:solidFill>
                  <a:srgbClr val="FF0000"/>
                </a:solidFill>
                <a:latin typeface="+mj-lt"/>
                <a:cs typeface="Arial" charset="0"/>
              </a:rPr>
            </a:br>
            <a:r>
              <a:rPr lang="en-CA" sz="2200" dirty="0">
                <a:solidFill>
                  <a:srgbClr val="FF0000"/>
                </a:solidFill>
                <a:latin typeface="+mj-lt"/>
                <a:cs typeface="Arial" charset="0"/>
              </a:rPr>
              <a:t>Ha will use the “greater than” notation</a:t>
            </a:r>
          </a:p>
        </p:txBody>
      </p:sp>
    </p:spTree>
    <p:custDataLst>
      <p:tags r:id="rId1"/>
    </p:custDataLst>
    <p:extLst>
      <p:ext uri="{BB962C8B-B14F-4D97-AF65-F5344CB8AC3E}">
        <p14:creationId xmlns:p14="http://schemas.microsoft.com/office/powerpoint/2010/main" val="4878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DCAE-6A7F-4A5D-BCF5-3D0EDAB33AF5}"/>
              </a:ext>
            </a:extLst>
          </p:cNvPr>
          <p:cNvSpPr>
            <a:spLocks noGrp="1"/>
          </p:cNvSpPr>
          <p:nvPr>
            <p:ph type="title"/>
          </p:nvPr>
        </p:nvSpPr>
        <p:spPr/>
        <p:txBody>
          <a:bodyPr/>
          <a:lstStyle/>
          <a:p>
            <a:pPr>
              <a:defRPr/>
            </a:pPr>
            <a:endParaRPr lang="en-CA"/>
          </a:p>
        </p:txBody>
      </p:sp>
      <p:sp>
        <p:nvSpPr>
          <p:cNvPr id="54275" name="Content Placeholder 2">
            <a:extLst>
              <a:ext uri="{FF2B5EF4-FFF2-40B4-BE49-F238E27FC236}">
                <a16:creationId xmlns:a16="http://schemas.microsoft.com/office/drawing/2014/main" id="{5624A8F2-D2CD-4AA2-9D5C-07248ADA91A5}"/>
              </a:ext>
            </a:extLst>
          </p:cNvPr>
          <p:cNvSpPr>
            <a:spLocks noGrp="1"/>
          </p:cNvSpPr>
          <p:nvPr>
            <p:ph sz="quarter" idx="1"/>
          </p:nvPr>
        </p:nvSpPr>
        <p:spPr>
          <a:xfrm>
            <a:off x="1981200" y="1600201"/>
            <a:ext cx="7467600" cy="4873625"/>
          </a:xfrm>
        </p:spPr>
        <p:txBody>
          <a:bodyPr/>
          <a:lstStyle/>
          <a:p>
            <a:endParaRPr lang="en-CA" altLang="en-US"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36CEE9A6-7C45-47C3-8B39-D5BAC07F1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69" y="1374921"/>
            <a:ext cx="49593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531" name="TextBox 5">
                <a:extLst>
                  <a:ext uri="{FF2B5EF4-FFF2-40B4-BE49-F238E27FC236}">
                    <a16:creationId xmlns:a16="http://schemas.microsoft.com/office/drawing/2014/main" id="{8899BB89-66FB-4DC1-817C-5B73E390F765}"/>
                  </a:ext>
                </a:extLst>
              </p:cNvPr>
              <p:cNvSpPr txBox="1">
                <a:spLocks noChangeArrowheads="1"/>
              </p:cNvSpPr>
              <p:nvPr/>
            </p:nvSpPr>
            <p:spPr bwMode="auto">
              <a:xfrm>
                <a:off x="175492" y="104488"/>
                <a:ext cx="11335788" cy="700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Suppose the wide density curve is the population distribution of how much each customer spends at jerry’s shop. </a:t>
                </a:r>
                <a14:m>
                  <m:oMath xmlns:m="http://schemas.openxmlformats.org/officeDocument/2006/math">
                    <m:sSub>
                      <m:sSubPr>
                        <m:ctrlPr>
                          <a:rPr lang="en-CA" altLang="en-US" sz="2200" i="1" dirty="0" smtClean="0">
                            <a:latin typeface="Cambria Math" panose="02040503050406030204" pitchFamily="18" charset="0"/>
                          </a:rPr>
                        </m:ctrlPr>
                      </m:sSubPr>
                      <m:e>
                        <m:r>
                          <a:rPr lang="en-CA" altLang="en-US" sz="2200" i="1" dirty="0" smtClean="0">
                            <a:latin typeface="Cambria Math" panose="02040503050406030204" pitchFamily="18" charset="0"/>
                            <a:ea typeface="Cambria Math" panose="02040503050406030204" pitchFamily="18" charset="0"/>
                          </a:rPr>
                          <m:t>𝜇</m:t>
                        </m:r>
                      </m:e>
                      <m:sub>
                        <m:r>
                          <a:rPr lang="en-US" altLang="en-US" sz="2200" b="0" i="1" dirty="0" smtClean="0">
                            <a:latin typeface="Cambria Math" panose="02040503050406030204" pitchFamily="18" charset="0"/>
                          </a:rPr>
                          <m:t>𝑜</m:t>
                        </m:r>
                      </m:sub>
                    </m:sSub>
                    <m:r>
                      <a:rPr lang="en-US" altLang="en-US" sz="2200" b="0" i="1" dirty="0" smtClean="0">
                        <a:latin typeface="Cambria Math" panose="02040503050406030204" pitchFamily="18" charset="0"/>
                      </a:rPr>
                      <m:t>=</m:t>
                    </m:r>
                  </m:oMath>
                </a14:m>
                <a:r>
                  <a:rPr lang="en-CA" altLang="en-US" dirty="0"/>
                  <a:t> 120 and </a:t>
                </a:r>
                <a14:m>
                  <m:oMath xmlns:m="http://schemas.openxmlformats.org/officeDocument/2006/math">
                    <m:r>
                      <a:rPr lang="en-CA" altLang="en-US" i="1" smtClean="0">
                        <a:latin typeface="Cambria Math" panose="02040503050406030204" pitchFamily="18" charset="0"/>
                        <a:ea typeface="Cambria Math" panose="02040503050406030204" pitchFamily="18" charset="0"/>
                      </a:rPr>
                      <m:t>𝜎</m:t>
                    </m:r>
                    <m:r>
                      <a:rPr lang="en-US" altLang="en-US" b="0" i="1" smtClean="0">
                        <a:latin typeface="Cambria Math" panose="02040503050406030204" pitchFamily="18" charset="0"/>
                        <a:ea typeface="Cambria Math" panose="02040503050406030204" pitchFamily="18" charset="0"/>
                      </a:rPr>
                      <m:t>=$12</m:t>
                    </m:r>
                  </m:oMath>
                </a14:m>
                <a:endParaRPr lang="en-CA" altLang="en-US" dirty="0"/>
              </a:p>
            </p:txBody>
          </p:sp>
        </mc:Choice>
        <mc:Fallback xmlns="">
          <p:sp>
            <p:nvSpPr>
              <p:cNvPr id="22531" name="TextBox 5">
                <a:extLst>
                  <a:ext uri="{FF2B5EF4-FFF2-40B4-BE49-F238E27FC236}">
                    <a16:creationId xmlns:a16="http://schemas.microsoft.com/office/drawing/2014/main" id="{8899BB89-66FB-4DC1-817C-5B73E390F765}"/>
                  </a:ext>
                </a:extLst>
              </p:cNvPr>
              <p:cNvSpPr txBox="1">
                <a:spLocks noRot="1" noChangeAspect="1" noMove="1" noResize="1" noEditPoints="1" noAdjustHandles="1" noChangeArrowheads="1" noChangeShapeType="1" noTextEdit="1"/>
              </p:cNvSpPr>
              <p:nvPr/>
            </p:nvSpPr>
            <p:spPr bwMode="auto">
              <a:xfrm>
                <a:off x="175492" y="104488"/>
                <a:ext cx="11335788" cy="700063"/>
              </a:xfrm>
              <a:prstGeom prst="rect">
                <a:avLst/>
              </a:prstGeom>
              <a:blipFill>
                <a:blip r:embed="rId5"/>
                <a:stretch>
                  <a:fillRect l="-484" t="-4348" b="-121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22532" name="Object 6">
            <a:extLst>
              <a:ext uri="{FF2B5EF4-FFF2-40B4-BE49-F238E27FC236}">
                <a16:creationId xmlns:a16="http://schemas.microsoft.com/office/drawing/2014/main" id="{4699DC7B-A516-489D-8095-289FAE6609FB}"/>
              </a:ext>
            </a:extLst>
          </p:cNvPr>
          <p:cNvGraphicFramePr>
            <a:graphicFrameLocks noChangeAspect="1"/>
          </p:cNvGraphicFramePr>
          <p:nvPr>
            <p:extLst>
              <p:ext uri="{D42A27DB-BD31-4B8C-83A1-F6EECF244321}">
                <p14:modId xmlns:p14="http://schemas.microsoft.com/office/powerpoint/2010/main" val="1205505826"/>
              </p:ext>
            </p:extLst>
          </p:nvPr>
        </p:nvGraphicFramePr>
        <p:xfrm>
          <a:off x="2491195" y="3300558"/>
          <a:ext cx="892175" cy="307975"/>
        </p:xfrm>
        <a:graphic>
          <a:graphicData uri="http://schemas.openxmlformats.org/presentationml/2006/ole">
            <mc:AlternateContent xmlns:mc="http://schemas.openxmlformats.org/markup-compatibility/2006">
              <mc:Choice xmlns:v="urn:schemas-microsoft-com:vml" Requires="v">
                <p:oleObj name="Equation" r:id="rId6" imgW="660400" imgH="228600" progId="Equation.DSMT4">
                  <p:embed/>
                </p:oleObj>
              </mc:Choice>
              <mc:Fallback>
                <p:oleObj name="Equation" r:id="rId6" imgW="660400" imgH="228600" progId="Equation.DSMT4">
                  <p:embed/>
                  <p:pic>
                    <p:nvPicPr>
                      <p:cNvPr id="22532" name="Object 6">
                        <a:extLst>
                          <a:ext uri="{FF2B5EF4-FFF2-40B4-BE49-F238E27FC236}">
                            <a16:creationId xmlns:a16="http://schemas.microsoft.com/office/drawing/2014/main" id="{4699DC7B-A516-489D-8095-289FAE6609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195" y="330055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A4F4D725-E089-4DA4-B011-B1D3B3DD88B9}"/>
              </a:ext>
            </a:extLst>
          </p:cNvPr>
          <p:cNvSpPr txBox="1">
            <a:spLocks noChangeArrowheads="1"/>
          </p:cNvSpPr>
          <p:nvPr/>
        </p:nvSpPr>
        <p:spPr bwMode="auto">
          <a:xfrm>
            <a:off x="6990080" y="1243281"/>
            <a:ext cx="3881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After getting his lucky charm from Chris, he takes a sample of size 50 and gets a sample mean of $150</a:t>
            </a:r>
          </a:p>
        </p:txBody>
      </p:sp>
      <p:graphicFrame>
        <p:nvGraphicFramePr>
          <p:cNvPr id="22534" name="Object 8">
            <a:extLst>
              <a:ext uri="{FF2B5EF4-FFF2-40B4-BE49-F238E27FC236}">
                <a16:creationId xmlns:a16="http://schemas.microsoft.com/office/drawing/2014/main" id="{640BFD08-2EF0-4F85-9331-78E47A3C85D7}"/>
              </a:ext>
            </a:extLst>
          </p:cNvPr>
          <p:cNvGraphicFramePr>
            <a:graphicFrameLocks noChangeAspect="1"/>
          </p:cNvGraphicFramePr>
          <p:nvPr>
            <p:extLst>
              <p:ext uri="{D42A27DB-BD31-4B8C-83A1-F6EECF244321}">
                <p14:modId xmlns:p14="http://schemas.microsoft.com/office/powerpoint/2010/main" val="994016494"/>
              </p:ext>
            </p:extLst>
          </p:nvPr>
        </p:nvGraphicFramePr>
        <p:xfrm>
          <a:off x="2485651" y="3568612"/>
          <a:ext cx="790575" cy="309562"/>
        </p:xfrm>
        <a:graphic>
          <a:graphicData uri="http://schemas.openxmlformats.org/presentationml/2006/ole">
            <mc:AlternateContent xmlns:mc="http://schemas.openxmlformats.org/markup-compatibility/2006">
              <mc:Choice xmlns:v="urn:schemas-microsoft-com:vml" Requires="v">
                <p:oleObj name="Equation" r:id="rId8" imgW="583947" imgH="228501" progId="Equation.DSMT4">
                  <p:embed/>
                </p:oleObj>
              </mc:Choice>
              <mc:Fallback>
                <p:oleObj name="Equation" r:id="rId8" imgW="583947" imgH="228501" progId="Equation.DSMT4">
                  <p:embed/>
                  <p:pic>
                    <p:nvPicPr>
                      <p:cNvPr id="22534" name="Object 8">
                        <a:extLst>
                          <a:ext uri="{FF2B5EF4-FFF2-40B4-BE49-F238E27FC236}">
                            <a16:creationId xmlns:a16="http://schemas.microsoft.com/office/drawing/2014/main" id="{640BFD08-2EF0-4F85-9331-78E47A3C85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5651" y="3568612"/>
                        <a:ext cx="7905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6" name="Object 11">
            <a:extLst>
              <a:ext uri="{FF2B5EF4-FFF2-40B4-BE49-F238E27FC236}">
                <a16:creationId xmlns:a16="http://schemas.microsoft.com/office/drawing/2014/main" id="{2EC0103D-8E40-48C0-95AC-E0B566E836AA}"/>
              </a:ext>
            </a:extLst>
          </p:cNvPr>
          <p:cNvGraphicFramePr>
            <a:graphicFrameLocks noChangeAspect="1"/>
          </p:cNvGraphicFramePr>
          <p:nvPr>
            <p:extLst>
              <p:ext uri="{D42A27DB-BD31-4B8C-83A1-F6EECF244321}">
                <p14:modId xmlns:p14="http://schemas.microsoft.com/office/powerpoint/2010/main" val="4211312172"/>
              </p:ext>
            </p:extLst>
          </p:nvPr>
        </p:nvGraphicFramePr>
        <p:xfrm>
          <a:off x="3954436" y="3341774"/>
          <a:ext cx="790575" cy="292100"/>
        </p:xfrm>
        <a:graphic>
          <a:graphicData uri="http://schemas.openxmlformats.org/presentationml/2006/ole">
            <mc:AlternateContent xmlns:mc="http://schemas.openxmlformats.org/markup-compatibility/2006">
              <mc:Choice xmlns:v="urn:schemas-microsoft-com:vml" Requires="v">
                <p:oleObj name="Equation" r:id="rId10" imgW="583693" imgH="215713" progId="Equation.DSMT4">
                  <p:embed/>
                </p:oleObj>
              </mc:Choice>
              <mc:Fallback>
                <p:oleObj name="Equation" r:id="rId10" imgW="583693" imgH="215713" progId="Equation.DSMT4">
                  <p:embed/>
                  <p:pic>
                    <p:nvPicPr>
                      <p:cNvPr id="22536" name="Object 11">
                        <a:extLst>
                          <a:ext uri="{FF2B5EF4-FFF2-40B4-BE49-F238E27FC236}">
                            <a16:creationId xmlns:a16="http://schemas.microsoft.com/office/drawing/2014/main" id="{2EC0103D-8E40-48C0-95AC-E0B566E836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4436" y="3341774"/>
                        <a:ext cx="790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35E43256-CC15-46DC-9DDB-3352F0925A5F}"/>
              </a:ext>
            </a:extLst>
          </p:cNvPr>
          <p:cNvSpPr txBox="1">
            <a:spLocks noChangeArrowheads="1"/>
          </p:cNvSpPr>
          <p:nvPr/>
        </p:nvSpPr>
        <p:spPr bwMode="auto">
          <a:xfrm>
            <a:off x="280601" y="3876179"/>
            <a:ext cx="11309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When you take a sample of 50, you would expect 99% of the sample means to be within 3 standard errors of your assumed population mean!!  </a:t>
            </a:r>
          </a:p>
        </p:txBody>
      </p:sp>
      <p:sp>
        <p:nvSpPr>
          <p:cNvPr id="14" name="Rectangle 13">
            <a:extLst>
              <a:ext uri="{FF2B5EF4-FFF2-40B4-BE49-F238E27FC236}">
                <a16:creationId xmlns:a16="http://schemas.microsoft.com/office/drawing/2014/main" id="{21403575-0D41-4F15-8522-69D19E0F3439}"/>
              </a:ext>
            </a:extLst>
          </p:cNvPr>
          <p:cNvSpPr/>
          <p:nvPr/>
        </p:nvSpPr>
        <p:spPr>
          <a:xfrm>
            <a:off x="2470557" y="1501920"/>
            <a:ext cx="892175" cy="1790700"/>
          </a:xfrm>
          <a:prstGeom prst="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2539" name="Object 14">
            <a:extLst>
              <a:ext uri="{FF2B5EF4-FFF2-40B4-BE49-F238E27FC236}">
                <a16:creationId xmlns:a16="http://schemas.microsoft.com/office/drawing/2014/main" id="{1426C65E-D340-4956-B234-F84EBD02643A}"/>
              </a:ext>
            </a:extLst>
          </p:cNvPr>
          <p:cNvGraphicFramePr>
            <a:graphicFrameLocks noChangeAspect="1"/>
          </p:cNvGraphicFramePr>
          <p:nvPr>
            <p:extLst>
              <p:ext uri="{D42A27DB-BD31-4B8C-83A1-F6EECF244321}">
                <p14:modId xmlns:p14="http://schemas.microsoft.com/office/powerpoint/2010/main" val="1828427163"/>
              </p:ext>
            </p:extLst>
          </p:nvPr>
        </p:nvGraphicFramePr>
        <p:xfrm>
          <a:off x="8751889" y="615546"/>
          <a:ext cx="2060575" cy="568325"/>
        </p:xfrm>
        <a:graphic>
          <a:graphicData uri="http://schemas.openxmlformats.org/presentationml/2006/ole">
            <mc:AlternateContent xmlns:mc="http://schemas.openxmlformats.org/markup-compatibility/2006">
              <mc:Choice xmlns:v="urn:schemas-microsoft-com:vml" Requires="v">
                <p:oleObj name="Equation" r:id="rId12" imgW="1524000" imgH="419100" progId="Equation.DSMT4">
                  <p:embed/>
                </p:oleObj>
              </mc:Choice>
              <mc:Fallback>
                <p:oleObj name="Equation" r:id="rId12" imgW="1524000" imgH="419100" progId="Equation.DSMT4">
                  <p:embed/>
                  <p:pic>
                    <p:nvPicPr>
                      <p:cNvPr id="22539" name="Object 14">
                        <a:extLst>
                          <a:ext uri="{FF2B5EF4-FFF2-40B4-BE49-F238E27FC236}">
                            <a16:creationId xmlns:a16="http://schemas.microsoft.com/office/drawing/2014/main" id="{1426C65E-D340-4956-B234-F84EBD02643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51889" y="615546"/>
                        <a:ext cx="20605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C5EC57E3-1399-4100-B894-09F91C3DE771}"/>
              </a:ext>
            </a:extLst>
          </p:cNvPr>
          <p:cNvSpPr txBox="1">
            <a:spLocks noChangeArrowheads="1"/>
          </p:cNvSpPr>
          <p:nvPr/>
        </p:nvSpPr>
        <p:spPr bwMode="auto">
          <a:xfrm>
            <a:off x="259287" y="4619518"/>
            <a:ext cx="960163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So what went wrong??!?!?  1. Jerry’s sample was bias  [not likely if his sample was SRS] </a:t>
            </a:r>
            <a:br>
              <a:rPr lang="en-CA" altLang="en-US" dirty="0"/>
            </a:br>
            <a:r>
              <a:rPr lang="en-CA" altLang="en-US" dirty="0"/>
              <a:t>2.  Population mean is actually bigger than what was assumed:  it increased (changed)</a:t>
            </a:r>
          </a:p>
        </p:txBody>
      </p:sp>
      <p:grpSp>
        <p:nvGrpSpPr>
          <p:cNvPr id="21" name="Group 20">
            <a:extLst>
              <a:ext uri="{FF2B5EF4-FFF2-40B4-BE49-F238E27FC236}">
                <a16:creationId xmlns:a16="http://schemas.microsoft.com/office/drawing/2014/main" id="{8DBD62A2-C82A-4BCD-81DB-40E0CFF43BD1}"/>
              </a:ext>
            </a:extLst>
          </p:cNvPr>
          <p:cNvGrpSpPr>
            <a:grpSpLocks/>
          </p:cNvGrpSpPr>
          <p:nvPr/>
        </p:nvGrpSpPr>
        <p:grpSpPr bwMode="auto">
          <a:xfrm>
            <a:off x="2130831" y="1501920"/>
            <a:ext cx="5187950" cy="1789112"/>
            <a:chOff x="3210560" y="1639147"/>
            <a:chExt cx="5188373" cy="1789369"/>
          </a:xfrm>
        </p:grpSpPr>
        <p:sp>
          <p:nvSpPr>
            <p:cNvPr id="18" name="Freeform: Shape 17">
              <a:extLst>
                <a:ext uri="{FF2B5EF4-FFF2-40B4-BE49-F238E27FC236}">
                  <a16:creationId xmlns:a16="http://schemas.microsoft.com/office/drawing/2014/main" id="{FF450C74-88EC-4C91-9747-9374F973883F}"/>
                </a:ext>
              </a:extLst>
            </p:cNvPr>
            <p:cNvSpPr/>
            <p:nvPr/>
          </p:nvSpPr>
          <p:spPr>
            <a:xfrm>
              <a:off x="3210560" y="1639147"/>
              <a:ext cx="5188373" cy="1727448"/>
            </a:xfrm>
            <a:custGeom>
              <a:avLst/>
              <a:gdLst>
                <a:gd name="connsiteX0" fmla="*/ 0 w 5188373"/>
                <a:gd name="connsiteY0" fmla="*/ 1727200 h 1727200"/>
                <a:gd name="connsiteX1" fmla="*/ 108373 w 5188373"/>
                <a:gd name="connsiteY1" fmla="*/ 1720426 h 1727200"/>
                <a:gd name="connsiteX2" fmla="*/ 358987 w 5188373"/>
                <a:gd name="connsiteY2" fmla="*/ 1700106 h 1727200"/>
                <a:gd name="connsiteX3" fmla="*/ 433493 w 5188373"/>
                <a:gd name="connsiteY3" fmla="*/ 1652693 h 1727200"/>
                <a:gd name="connsiteX4" fmla="*/ 480907 w 5188373"/>
                <a:gd name="connsiteY4" fmla="*/ 1639146 h 1727200"/>
                <a:gd name="connsiteX5" fmla="*/ 568960 w 5188373"/>
                <a:gd name="connsiteY5" fmla="*/ 1591733 h 1727200"/>
                <a:gd name="connsiteX6" fmla="*/ 609600 w 5188373"/>
                <a:gd name="connsiteY6" fmla="*/ 1564640 h 1727200"/>
                <a:gd name="connsiteX7" fmla="*/ 717973 w 5188373"/>
                <a:gd name="connsiteY7" fmla="*/ 1510453 h 1727200"/>
                <a:gd name="connsiteX8" fmla="*/ 806027 w 5188373"/>
                <a:gd name="connsiteY8" fmla="*/ 1435946 h 1727200"/>
                <a:gd name="connsiteX9" fmla="*/ 833120 w 5188373"/>
                <a:gd name="connsiteY9" fmla="*/ 1429173 h 1727200"/>
                <a:gd name="connsiteX10" fmla="*/ 860213 w 5188373"/>
                <a:gd name="connsiteY10" fmla="*/ 1395306 h 1727200"/>
                <a:gd name="connsiteX11" fmla="*/ 955040 w 5188373"/>
                <a:gd name="connsiteY11" fmla="*/ 1327573 h 1727200"/>
                <a:gd name="connsiteX12" fmla="*/ 1029547 w 5188373"/>
                <a:gd name="connsiteY12" fmla="*/ 1286933 h 1727200"/>
                <a:gd name="connsiteX13" fmla="*/ 1049867 w 5188373"/>
                <a:gd name="connsiteY13" fmla="*/ 1273386 h 1727200"/>
                <a:gd name="connsiteX14" fmla="*/ 1097280 w 5188373"/>
                <a:gd name="connsiteY14" fmla="*/ 1225973 h 1727200"/>
                <a:gd name="connsiteX15" fmla="*/ 1158240 w 5188373"/>
                <a:gd name="connsiteY15" fmla="*/ 1158240 h 1727200"/>
                <a:gd name="connsiteX16" fmla="*/ 1192107 w 5188373"/>
                <a:gd name="connsiteY16" fmla="*/ 1104053 h 1727200"/>
                <a:gd name="connsiteX17" fmla="*/ 1225973 w 5188373"/>
                <a:gd name="connsiteY17" fmla="*/ 1070186 h 1727200"/>
                <a:gd name="connsiteX18" fmla="*/ 1273387 w 5188373"/>
                <a:gd name="connsiteY18" fmla="*/ 1009226 h 1727200"/>
                <a:gd name="connsiteX19" fmla="*/ 1293707 w 5188373"/>
                <a:gd name="connsiteY19" fmla="*/ 988906 h 1727200"/>
                <a:gd name="connsiteX20" fmla="*/ 1327573 w 5188373"/>
                <a:gd name="connsiteY20" fmla="*/ 948266 h 1727200"/>
                <a:gd name="connsiteX21" fmla="*/ 1361440 w 5188373"/>
                <a:gd name="connsiteY21" fmla="*/ 927946 h 1727200"/>
                <a:gd name="connsiteX22" fmla="*/ 1388533 w 5188373"/>
                <a:gd name="connsiteY22" fmla="*/ 907626 h 1727200"/>
                <a:gd name="connsiteX23" fmla="*/ 1435947 w 5188373"/>
                <a:gd name="connsiteY23" fmla="*/ 853440 h 1727200"/>
                <a:gd name="connsiteX24" fmla="*/ 1456267 w 5188373"/>
                <a:gd name="connsiteY24" fmla="*/ 833120 h 1727200"/>
                <a:gd name="connsiteX25" fmla="*/ 1490133 w 5188373"/>
                <a:gd name="connsiteY25" fmla="*/ 772160 h 1727200"/>
                <a:gd name="connsiteX26" fmla="*/ 1524000 w 5188373"/>
                <a:gd name="connsiteY26" fmla="*/ 711200 h 1727200"/>
                <a:gd name="connsiteX27" fmla="*/ 1591733 w 5188373"/>
                <a:gd name="connsiteY27" fmla="*/ 602826 h 1727200"/>
                <a:gd name="connsiteX28" fmla="*/ 1598507 w 5188373"/>
                <a:gd name="connsiteY28" fmla="*/ 568960 h 1727200"/>
                <a:gd name="connsiteX29" fmla="*/ 1625600 w 5188373"/>
                <a:gd name="connsiteY29" fmla="*/ 548640 h 1727200"/>
                <a:gd name="connsiteX30" fmla="*/ 1652693 w 5188373"/>
                <a:gd name="connsiteY30" fmla="*/ 514773 h 1727200"/>
                <a:gd name="connsiteX31" fmla="*/ 1679787 w 5188373"/>
                <a:gd name="connsiteY31" fmla="*/ 501226 h 1727200"/>
                <a:gd name="connsiteX32" fmla="*/ 1706880 w 5188373"/>
                <a:gd name="connsiteY32" fmla="*/ 480906 h 1727200"/>
                <a:gd name="connsiteX33" fmla="*/ 1727200 w 5188373"/>
                <a:gd name="connsiteY33" fmla="*/ 467360 h 1727200"/>
                <a:gd name="connsiteX34" fmla="*/ 1761067 w 5188373"/>
                <a:gd name="connsiteY34" fmla="*/ 433493 h 1727200"/>
                <a:gd name="connsiteX35" fmla="*/ 1788160 w 5188373"/>
                <a:gd name="connsiteY35" fmla="*/ 399626 h 1727200"/>
                <a:gd name="connsiteX36" fmla="*/ 1849120 w 5188373"/>
                <a:gd name="connsiteY36" fmla="*/ 270933 h 1727200"/>
                <a:gd name="connsiteX37" fmla="*/ 1910080 w 5188373"/>
                <a:gd name="connsiteY37" fmla="*/ 203200 h 1727200"/>
                <a:gd name="connsiteX38" fmla="*/ 1950720 w 5188373"/>
                <a:gd name="connsiteY38" fmla="*/ 176106 h 1727200"/>
                <a:gd name="connsiteX39" fmla="*/ 2004907 w 5188373"/>
                <a:gd name="connsiteY39" fmla="*/ 162560 h 1727200"/>
                <a:gd name="connsiteX40" fmla="*/ 2092960 w 5188373"/>
                <a:gd name="connsiteY40" fmla="*/ 121920 h 1727200"/>
                <a:gd name="connsiteX41" fmla="*/ 2153920 w 5188373"/>
                <a:gd name="connsiteY41" fmla="*/ 94826 h 1727200"/>
                <a:gd name="connsiteX42" fmla="*/ 2194560 w 5188373"/>
                <a:gd name="connsiteY42" fmla="*/ 81280 h 1727200"/>
                <a:gd name="connsiteX43" fmla="*/ 2214880 w 5188373"/>
                <a:gd name="connsiteY43" fmla="*/ 67733 h 1727200"/>
                <a:gd name="connsiteX44" fmla="*/ 2241973 w 5188373"/>
                <a:gd name="connsiteY44" fmla="*/ 60960 h 1727200"/>
                <a:gd name="connsiteX45" fmla="*/ 2309707 w 5188373"/>
                <a:gd name="connsiteY45" fmla="*/ 47413 h 1727200"/>
                <a:gd name="connsiteX46" fmla="*/ 2350347 w 5188373"/>
                <a:gd name="connsiteY46" fmla="*/ 20320 h 1727200"/>
                <a:gd name="connsiteX47" fmla="*/ 2397760 w 5188373"/>
                <a:gd name="connsiteY47" fmla="*/ 13546 h 1727200"/>
                <a:gd name="connsiteX48" fmla="*/ 2438400 w 5188373"/>
                <a:gd name="connsiteY48" fmla="*/ 0 h 1727200"/>
                <a:gd name="connsiteX49" fmla="*/ 2702560 w 5188373"/>
                <a:gd name="connsiteY49" fmla="*/ 20320 h 1727200"/>
                <a:gd name="connsiteX50" fmla="*/ 2743200 w 5188373"/>
                <a:gd name="connsiteY50" fmla="*/ 40640 h 1727200"/>
                <a:gd name="connsiteX51" fmla="*/ 2858347 w 5188373"/>
                <a:gd name="connsiteY51" fmla="*/ 81280 h 1727200"/>
                <a:gd name="connsiteX52" fmla="*/ 2939627 w 5188373"/>
                <a:gd name="connsiteY52" fmla="*/ 135466 h 1727200"/>
                <a:gd name="connsiteX53" fmla="*/ 2973493 w 5188373"/>
                <a:gd name="connsiteY53" fmla="*/ 169333 h 1727200"/>
                <a:gd name="connsiteX54" fmla="*/ 2993813 w 5188373"/>
                <a:gd name="connsiteY54" fmla="*/ 196426 h 1727200"/>
                <a:gd name="connsiteX55" fmla="*/ 3020907 w 5188373"/>
                <a:gd name="connsiteY55" fmla="*/ 223520 h 1727200"/>
                <a:gd name="connsiteX56" fmla="*/ 3054773 w 5188373"/>
                <a:gd name="connsiteY56" fmla="*/ 291253 h 1727200"/>
                <a:gd name="connsiteX57" fmla="*/ 3068320 w 5188373"/>
                <a:gd name="connsiteY57" fmla="*/ 325120 h 1727200"/>
                <a:gd name="connsiteX58" fmla="*/ 3129280 w 5188373"/>
                <a:gd name="connsiteY58" fmla="*/ 372533 h 1727200"/>
                <a:gd name="connsiteX59" fmla="*/ 3176693 w 5188373"/>
                <a:gd name="connsiteY59" fmla="*/ 419946 h 1727200"/>
                <a:gd name="connsiteX60" fmla="*/ 3197013 w 5188373"/>
                <a:gd name="connsiteY60" fmla="*/ 447040 h 1727200"/>
                <a:gd name="connsiteX61" fmla="*/ 3230880 w 5188373"/>
                <a:gd name="connsiteY61" fmla="*/ 460586 h 1727200"/>
                <a:gd name="connsiteX62" fmla="*/ 3278293 w 5188373"/>
                <a:gd name="connsiteY62" fmla="*/ 508000 h 1727200"/>
                <a:gd name="connsiteX63" fmla="*/ 3325707 w 5188373"/>
                <a:gd name="connsiteY63" fmla="*/ 555413 h 1727200"/>
                <a:gd name="connsiteX64" fmla="*/ 3346027 w 5188373"/>
                <a:gd name="connsiteY64" fmla="*/ 582506 h 1727200"/>
                <a:gd name="connsiteX65" fmla="*/ 3366347 w 5188373"/>
                <a:gd name="connsiteY65" fmla="*/ 602826 h 1727200"/>
                <a:gd name="connsiteX66" fmla="*/ 3386667 w 5188373"/>
                <a:gd name="connsiteY66" fmla="*/ 636693 h 1727200"/>
                <a:gd name="connsiteX67" fmla="*/ 3467947 w 5188373"/>
                <a:gd name="connsiteY67" fmla="*/ 738293 h 1727200"/>
                <a:gd name="connsiteX68" fmla="*/ 3522133 w 5188373"/>
                <a:gd name="connsiteY68" fmla="*/ 799253 h 1727200"/>
                <a:gd name="connsiteX69" fmla="*/ 3535680 w 5188373"/>
                <a:gd name="connsiteY69" fmla="*/ 819573 h 1727200"/>
                <a:gd name="connsiteX70" fmla="*/ 3569547 w 5188373"/>
                <a:gd name="connsiteY70" fmla="*/ 839893 h 1727200"/>
                <a:gd name="connsiteX71" fmla="*/ 3589867 w 5188373"/>
                <a:gd name="connsiteY71" fmla="*/ 860213 h 1727200"/>
                <a:gd name="connsiteX72" fmla="*/ 3637280 w 5188373"/>
                <a:gd name="connsiteY72" fmla="*/ 887306 h 1727200"/>
                <a:gd name="connsiteX73" fmla="*/ 3657600 w 5188373"/>
                <a:gd name="connsiteY73" fmla="*/ 921173 h 1727200"/>
                <a:gd name="connsiteX74" fmla="*/ 3711787 w 5188373"/>
                <a:gd name="connsiteY74" fmla="*/ 968586 h 1727200"/>
                <a:gd name="connsiteX75" fmla="*/ 3752427 w 5188373"/>
                <a:gd name="connsiteY75" fmla="*/ 1036320 h 1727200"/>
                <a:gd name="connsiteX76" fmla="*/ 3765973 w 5188373"/>
                <a:gd name="connsiteY76" fmla="*/ 1056640 h 1727200"/>
                <a:gd name="connsiteX77" fmla="*/ 3779520 w 5188373"/>
                <a:gd name="connsiteY77" fmla="*/ 1083733 h 1727200"/>
                <a:gd name="connsiteX78" fmla="*/ 3799840 w 5188373"/>
                <a:gd name="connsiteY78" fmla="*/ 1117600 h 1727200"/>
                <a:gd name="connsiteX79" fmla="*/ 3826933 w 5188373"/>
                <a:gd name="connsiteY79" fmla="*/ 1131146 h 1727200"/>
                <a:gd name="connsiteX80" fmla="*/ 3854027 w 5188373"/>
                <a:gd name="connsiteY80" fmla="*/ 1151466 h 1727200"/>
                <a:gd name="connsiteX81" fmla="*/ 3908213 w 5188373"/>
                <a:gd name="connsiteY81" fmla="*/ 1185333 h 1727200"/>
                <a:gd name="connsiteX82" fmla="*/ 3928533 w 5188373"/>
                <a:gd name="connsiteY82" fmla="*/ 1212426 h 1727200"/>
                <a:gd name="connsiteX83" fmla="*/ 3948853 w 5188373"/>
                <a:gd name="connsiteY83" fmla="*/ 1219200 h 1727200"/>
                <a:gd name="connsiteX84" fmla="*/ 3982720 w 5188373"/>
                <a:gd name="connsiteY84" fmla="*/ 1246293 h 1727200"/>
                <a:gd name="connsiteX85" fmla="*/ 4016587 w 5188373"/>
                <a:gd name="connsiteY85" fmla="*/ 1259840 h 1727200"/>
                <a:gd name="connsiteX86" fmla="*/ 4043680 w 5188373"/>
                <a:gd name="connsiteY86" fmla="*/ 1280160 h 1727200"/>
                <a:gd name="connsiteX87" fmla="*/ 4097867 w 5188373"/>
                <a:gd name="connsiteY87" fmla="*/ 1307253 h 1727200"/>
                <a:gd name="connsiteX88" fmla="*/ 4138507 w 5188373"/>
                <a:gd name="connsiteY88" fmla="*/ 1347893 h 1727200"/>
                <a:gd name="connsiteX89" fmla="*/ 4179147 w 5188373"/>
                <a:gd name="connsiteY89" fmla="*/ 1388533 h 1727200"/>
                <a:gd name="connsiteX90" fmla="*/ 4213013 w 5188373"/>
                <a:gd name="connsiteY90" fmla="*/ 1415626 h 1727200"/>
                <a:gd name="connsiteX91" fmla="*/ 4233333 w 5188373"/>
                <a:gd name="connsiteY91" fmla="*/ 1429173 h 1727200"/>
                <a:gd name="connsiteX92" fmla="*/ 4260427 w 5188373"/>
                <a:gd name="connsiteY92" fmla="*/ 1449493 h 1727200"/>
                <a:gd name="connsiteX93" fmla="*/ 4294293 w 5188373"/>
                <a:gd name="connsiteY93" fmla="*/ 1456266 h 1727200"/>
                <a:gd name="connsiteX94" fmla="*/ 4348480 w 5188373"/>
                <a:gd name="connsiteY94" fmla="*/ 1496906 h 1727200"/>
                <a:gd name="connsiteX95" fmla="*/ 4402667 w 5188373"/>
                <a:gd name="connsiteY95" fmla="*/ 1530773 h 1727200"/>
                <a:gd name="connsiteX96" fmla="*/ 4436533 w 5188373"/>
                <a:gd name="connsiteY96" fmla="*/ 1551093 h 1727200"/>
                <a:gd name="connsiteX97" fmla="*/ 4470400 w 5188373"/>
                <a:gd name="connsiteY97" fmla="*/ 1557866 h 1727200"/>
                <a:gd name="connsiteX98" fmla="*/ 4524587 w 5188373"/>
                <a:gd name="connsiteY98" fmla="*/ 1591733 h 1727200"/>
                <a:gd name="connsiteX99" fmla="*/ 4585547 w 5188373"/>
                <a:gd name="connsiteY99" fmla="*/ 1618826 h 1727200"/>
                <a:gd name="connsiteX100" fmla="*/ 4727787 w 5188373"/>
                <a:gd name="connsiteY100" fmla="*/ 1666240 h 1727200"/>
                <a:gd name="connsiteX101" fmla="*/ 4761653 w 5188373"/>
                <a:gd name="connsiteY101" fmla="*/ 1673013 h 1727200"/>
                <a:gd name="connsiteX102" fmla="*/ 4836160 w 5188373"/>
                <a:gd name="connsiteY102" fmla="*/ 1679786 h 1727200"/>
                <a:gd name="connsiteX103" fmla="*/ 4863253 w 5188373"/>
                <a:gd name="connsiteY103" fmla="*/ 1693333 h 1727200"/>
                <a:gd name="connsiteX104" fmla="*/ 5134187 w 5188373"/>
                <a:gd name="connsiteY104" fmla="*/ 1700106 h 1727200"/>
                <a:gd name="connsiteX105" fmla="*/ 5188373 w 5188373"/>
                <a:gd name="connsiteY105" fmla="*/ 170688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88373" h="1727200">
                  <a:moveTo>
                    <a:pt x="0" y="1727200"/>
                  </a:moveTo>
                  <a:lnTo>
                    <a:pt x="108373" y="1720426"/>
                  </a:lnTo>
                  <a:lnTo>
                    <a:pt x="358987" y="1700106"/>
                  </a:lnTo>
                  <a:cubicBezTo>
                    <a:pt x="480306" y="1659668"/>
                    <a:pt x="316262" y="1721079"/>
                    <a:pt x="433493" y="1652693"/>
                  </a:cubicBezTo>
                  <a:cubicBezTo>
                    <a:pt x="447691" y="1644411"/>
                    <a:pt x="465102" y="1643662"/>
                    <a:pt x="480907" y="1639146"/>
                  </a:cubicBezTo>
                  <a:cubicBezTo>
                    <a:pt x="586480" y="1568765"/>
                    <a:pt x="453116" y="1654111"/>
                    <a:pt x="568960" y="1591733"/>
                  </a:cubicBezTo>
                  <a:cubicBezTo>
                    <a:pt x="583295" y="1584014"/>
                    <a:pt x="595038" y="1571921"/>
                    <a:pt x="609600" y="1564640"/>
                  </a:cubicBezTo>
                  <a:cubicBezTo>
                    <a:pt x="662394" y="1538243"/>
                    <a:pt x="661643" y="1566780"/>
                    <a:pt x="717973" y="1510453"/>
                  </a:cubicBezTo>
                  <a:cubicBezTo>
                    <a:pt x="738465" y="1489962"/>
                    <a:pt x="784981" y="1441207"/>
                    <a:pt x="806027" y="1435946"/>
                  </a:cubicBezTo>
                  <a:lnTo>
                    <a:pt x="833120" y="1429173"/>
                  </a:lnTo>
                  <a:cubicBezTo>
                    <a:pt x="842151" y="1417884"/>
                    <a:pt x="849990" y="1405529"/>
                    <a:pt x="860213" y="1395306"/>
                  </a:cubicBezTo>
                  <a:cubicBezTo>
                    <a:pt x="887891" y="1367628"/>
                    <a:pt x="921322" y="1346840"/>
                    <a:pt x="955040" y="1327573"/>
                  </a:cubicBezTo>
                  <a:cubicBezTo>
                    <a:pt x="1052180" y="1272064"/>
                    <a:pt x="943816" y="1340515"/>
                    <a:pt x="1029547" y="1286933"/>
                  </a:cubicBezTo>
                  <a:cubicBezTo>
                    <a:pt x="1036450" y="1282618"/>
                    <a:pt x="1043816" y="1278832"/>
                    <a:pt x="1049867" y="1273386"/>
                  </a:cubicBezTo>
                  <a:cubicBezTo>
                    <a:pt x="1066480" y="1258434"/>
                    <a:pt x="1081476" y="1241777"/>
                    <a:pt x="1097280" y="1225973"/>
                  </a:cubicBezTo>
                  <a:cubicBezTo>
                    <a:pt x="1121616" y="1201637"/>
                    <a:pt x="1137219" y="1187669"/>
                    <a:pt x="1158240" y="1158240"/>
                  </a:cubicBezTo>
                  <a:cubicBezTo>
                    <a:pt x="1170620" y="1140908"/>
                    <a:pt x="1179120" y="1120936"/>
                    <a:pt x="1192107" y="1104053"/>
                  </a:cubicBezTo>
                  <a:cubicBezTo>
                    <a:pt x="1201841" y="1091399"/>
                    <a:pt x="1215583" y="1082307"/>
                    <a:pt x="1225973" y="1070186"/>
                  </a:cubicBezTo>
                  <a:cubicBezTo>
                    <a:pt x="1242726" y="1050641"/>
                    <a:pt x="1255184" y="1027429"/>
                    <a:pt x="1273387" y="1009226"/>
                  </a:cubicBezTo>
                  <a:cubicBezTo>
                    <a:pt x="1280160" y="1002453"/>
                    <a:pt x="1287343" y="996065"/>
                    <a:pt x="1293707" y="988906"/>
                  </a:cubicBezTo>
                  <a:cubicBezTo>
                    <a:pt x="1305422" y="975726"/>
                    <a:pt x="1314466" y="960062"/>
                    <a:pt x="1327573" y="948266"/>
                  </a:cubicBezTo>
                  <a:cubicBezTo>
                    <a:pt x="1337359" y="939459"/>
                    <a:pt x="1350486" y="935249"/>
                    <a:pt x="1361440" y="927946"/>
                  </a:cubicBezTo>
                  <a:cubicBezTo>
                    <a:pt x="1370833" y="921684"/>
                    <a:pt x="1379962" y="914973"/>
                    <a:pt x="1388533" y="907626"/>
                  </a:cubicBezTo>
                  <a:cubicBezTo>
                    <a:pt x="1412021" y="887493"/>
                    <a:pt x="1413516" y="879075"/>
                    <a:pt x="1435947" y="853440"/>
                  </a:cubicBezTo>
                  <a:cubicBezTo>
                    <a:pt x="1442255" y="846231"/>
                    <a:pt x="1450520" y="840783"/>
                    <a:pt x="1456267" y="833120"/>
                  </a:cubicBezTo>
                  <a:cubicBezTo>
                    <a:pt x="1472459" y="811531"/>
                    <a:pt x="1477850" y="794971"/>
                    <a:pt x="1490133" y="772160"/>
                  </a:cubicBezTo>
                  <a:cubicBezTo>
                    <a:pt x="1501154" y="751693"/>
                    <a:pt x="1511680" y="730912"/>
                    <a:pt x="1524000" y="711200"/>
                  </a:cubicBezTo>
                  <a:cubicBezTo>
                    <a:pt x="1618743" y="559611"/>
                    <a:pt x="1491747" y="782804"/>
                    <a:pt x="1591733" y="602826"/>
                  </a:cubicBezTo>
                  <a:cubicBezTo>
                    <a:pt x="1593991" y="591537"/>
                    <a:pt x="1592405" y="578722"/>
                    <a:pt x="1598507" y="568960"/>
                  </a:cubicBezTo>
                  <a:cubicBezTo>
                    <a:pt x="1604490" y="559387"/>
                    <a:pt x="1617618" y="556622"/>
                    <a:pt x="1625600" y="548640"/>
                  </a:cubicBezTo>
                  <a:cubicBezTo>
                    <a:pt x="1635822" y="538417"/>
                    <a:pt x="1641813" y="524293"/>
                    <a:pt x="1652693" y="514773"/>
                  </a:cubicBezTo>
                  <a:cubicBezTo>
                    <a:pt x="1660292" y="508124"/>
                    <a:pt x="1671224" y="506578"/>
                    <a:pt x="1679787" y="501226"/>
                  </a:cubicBezTo>
                  <a:cubicBezTo>
                    <a:pt x="1689360" y="495243"/>
                    <a:pt x="1697694" y="487467"/>
                    <a:pt x="1706880" y="480906"/>
                  </a:cubicBezTo>
                  <a:cubicBezTo>
                    <a:pt x="1713504" y="476175"/>
                    <a:pt x="1720427" y="471875"/>
                    <a:pt x="1727200" y="467360"/>
                  </a:cubicBezTo>
                  <a:cubicBezTo>
                    <a:pt x="1741343" y="424928"/>
                    <a:pt x="1721679" y="467958"/>
                    <a:pt x="1761067" y="433493"/>
                  </a:cubicBezTo>
                  <a:cubicBezTo>
                    <a:pt x="1771947" y="423973"/>
                    <a:pt x="1780141" y="411655"/>
                    <a:pt x="1788160" y="399626"/>
                  </a:cubicBezTo>
                  <a:cubicBezTo>
                    <a:pt x="1835464" y="328670"/>
                    <a:pt x="1799144" y="365886"/>
                    <a:pt x="1849120" y="270933"/>
                  </a:cubicBezTo>
                  <a:cubicBezTo>
                    <a:pt x="1869647" y="231932"/>
                    <a:pt x="1879017" y="224945"/>
                    <a:pt x="1910080" y="203200"/>
                  </a:cubicBezTo>
                  <a:cubicBezTo>
                    <a:pt x="1923418" y="193863"/>
                    <a:pt x="1935755" y="182519"/>
                    <a:pt x="1950720" y="176106"/>
                  </a:cubicBezTo>
                  <a:cubicBezTo>
                    <a:pt x="1967833" y="168772"/>
                    <a:pt x="1986845" y="167075"/>
                    <a:pt x="2004907" y="162560"/>
                  </a:cubicBezTo>
                  <a:cubicBezTo>
                    <a:pt x="2065508" y="114077"/>
                    <a:pt x="2009040" y="151539"/>
                    <a:pt x="2092960" y="121920"/>
                  </a:cubicBezTo>
                  <a:cubicBezTo>
                    <a:pt x="2113929" y="114519"/>
                    <a:pt x="2133274" y="103084"/>
                    <a:pt x="2153920" y="94826"/>
                  </a:cubicBezTo>
                  <a:cubicBezTo>
                    <a:pt x="2167178" y="89523"/>
                    <a:pt x="2181013" y="85795"/>
                    <a:pt x="2194560" y="81280"/>
                  </a:cubicBezTo>
                  <a:cubicBezTo>
                    <a:pt x="2201333" y="76764"/>
                    <a:pt x="2207398" y="70940"/>
                    <a:pt x="2214880" y="67733"/>
                  </a:cubicBezTo>
                  <a:cubicBezTo>
                    <a:pt x="2223436" y="64066"/>
                    <a:pt x="2232871" y="62910"/>
                    <a:pt x="2241973" y="60960"/>
                  </a:cubicBezTo>
                  <a:cubicBezTo>
                    <a:pt x="2264487" y="56136"/>
                    <a:pt x="2287129" y="51929"/>
                    <a:pt x="2309707" y="47413"/>
                  </a:cubicBezTo>
                  <a:cubicBezTo>
                    <a:pt x="2323254" y="38382"/>
                    <a:pt x="2335151" y="26165"/>
                    <a:pt x="2350347" y="20320"/>
                  </a:cubicBezTo>
                  <a:cubicBezTo>
                    <a:pt x="2365248" y="14589"/>
                    <a:pt x="2382204" y="17136"/>
                    <a:pt x="2397760" y="13546"/>
                  </a:cubicBezTo>
                  <a:cubicBezTo>
                    <a:pt x="2411674" y="10335"/>
                    <a:pt x="2424853" y="4515"/>
                    <a:pt x="2438400" y="0"/>
                  </a:cubicBezTo>
                  <a:cubicBezTo>
                    <a:pt x="2526453" y="6773"/>
                    <a:pt x="2615021" y="8648"/>
                    <a:pt x="2702560" y="20320"/>
                  </a:cubicBezTo>
                  <a:cubicBezTo>
                    <a:pt x="2717573" y="22322"/>
                    <a:pt x="2729279" y="34674"/>
                    <a:pt x="2743200" y="40640"/>
                  </a:cubicBezTo>
                  <a:cubicBezTo>
                    <a:pt x="2775680" y="54560"/>
                    <a:pt x="2825457" y="70317"/>
                    <a:pt x="2858347" y="81280"/>
                  </a:cubicBezTo>
                  <a:cubicBezTo>
                    <a:pt x="2920611" y="127978"/>
                    <a:pt x="2892339" y="111824"/>
                    <a:pt x="2939627" y="135466"/>
                  </a:cubicBezTo>
                  <a:cubicBezTo>
                    <a:pt x="2975747" y="189648"/>
                    <a:pt x="2928341" y="124181"/>
                    <a:pt x="2973493" y="169333"/>
                  </a:cubicBezTo>
                  <a:cubicBezTo>
                    <a:pt x="2981475" y="177315"/>
                    <a:pt x="2986379" y="187930"/>
                    <a:pt x="2993813" y="196426"/>
                  </a:cubicBezTo>
                  <a:cubicBezTo>
                    <a:pt x="3002224" y="206038"/>
                    <a:pt x="3011876" y="214489"/>
                    <a:pt x="3020907" y="223520"/>
                  </a:cubicBezTo>
                  <a:cubicBezTo>
                    <a:pt x="3055701" y="310507"/>
                    <a:pt x="3010484" y="202676"/>
                    <a:pt x="3054773" y="291253"/>
                  </a:cubicBezTo>
                  <a:cubicBezTo>
                    <a:pt x="3060211" y="302128"/>
                    <a:pt x="3060104" y="316157"/>
                    <a:pt x="3068320" y="325120"/>
                  </a:cubicBezTo>
                  <a:cubicBezTo>
                    <a:pt x="3085715" y="344096"/>
                    <a:pt x="3111077" y="354330"/>
                    <a:pt x="3129280" y="372533"/>
                  </a:cubicBezTo>
                  <a:cubicBezTo>
                    <a:pt x="3145084" y="388337"/>
                    <a:pt x="3163283" y="402065"/>
                    <a:pt x="3176693" y="419946"/>
                  </a:cubicBezTo>
                  <a:cubicBezTo>
                    <a:pt x="3183466" y="428977"/>
                    <a:pt x="3187982" y="440267"/>
                    <a:pt x="3197013" y="447040"/>
                  </a:cubicBezTo>
                  <a:cubicBezTo>
                    <a:pt x="3206740" y="454335"/>
                    <a:pt x="3219591" y="456071"/>
                    <a:pt x="3230880" y="460586"/>
                  </a:cubicBezTo>
                  <a:cubicBezTo>
                    <a:pt x="3318989" y="531075"/>
                    <a:pt x="3229765" y="454080"/>
                    <a:pt x="3278293" y="508000"/>
                  </a:cubicBezTo>
                  <a:cubicBezTo>
                    <a:pt x="3293245" y="524613"/>
                    <a:pt x="3309902" y="539609"/>
                    <a:pt x="3325707" y="555413"/>
                  </a:cubicBezTo>
                  <a:cubicBezTo>
                    <a:pt x="3333689" y="563395"/>
                    <a:pt x="3338680" y="573935"/>
                    <a:pt x="3346027" y="582506"/>
                  </a:cubicBezTo>
                  <a:cubicBezTo>
                    <a:pt x="3352261" y="589779"/>
                    <a:pt x="3360600" y="595163"/>
                    <a:pt x="3366347" y="602826"/>
                  </a:cubicBezTo>
                  <a:cubicBezTo>
                    <a:pt x="3374246" y="613358"/>
                    <a:pt x="3379015" y="625980"/>
                    <a:pt x="3386667" y="636693"/>
                  </a:cubicBezTo>
                  <a:cubicBezTo>
                    <a:pt x="3492037" y="784212"/>
                    <a:pt x="3385315" y="628118"/>
                    <a:pt x="3467947" y="738293"/>
                  </a:cubicBezTo>
                  <a:cubicBezTo>
                    <a:pt x="3520041" y="807750"/>
                    <a:pt x="3448897" y="715553"/>
                    <a:pt x="3522133" y="799253"/>
                  </a:cubicBezTo>
                  <a:cubicBezTo>
                    <a:pt x="3527494" y="805379"/>
                    <a:pt x="3529499" y="814275"/>
                    <a:pt x="3535680" y="819573"/>
                  </a:cubicBezTo>
                  <a:cubicBezTo>
                    <a:pt x="3545676" y="828141"/>
                    <a:pt x="3559015" y="831994"/>
                    <a:pt x="3569547" y="839893"/>
                  </a:cubicBezTo>
                  <a:cubicBezTo>
                    <a:pt x="3577210" y="845640"/>
                    <a:pt x="3582020" y="854720"/>
                    <a:pt x="3589867" y="860213"/>
                  </a:cubicBezTo>
                  <a:cubicBezTo>
                    <a:pt x="3604779" y="870652"/>
                    <a:pt x="3621476" y="878275"/>
                    <a:pt x="3637280" y="887306"/>
                  </a:cubicBezTo>
                  <a:cubicBezTo>
                    <a:pt x="3644053" y="898595"/>
                    <a:pt x="3649517" y="910781"/>
                    <a:pt x="3657600" y="921173"/>
                  </a:cubicBezTo>
                  <a:cubicBezTo>
                    <a:pt x="3673969" y="942219"/>
                    <a:pt x="3691010" y="953004"/>
                    <a:pt x="3711787" y="968586"/>
                  </a:cubicBezTo>
                  <a:cubicBezTo>
                    <a:pt x="3725334" y="991164"/>
                    <a:pt x="3738628" y="1013896"/>
                    <a:pt x="3752427" y="1036320"/>
                  </a:cubicBezTo>
                  <a:cubicBezTo>
                    <a:pt x="3756693" y="1043253"/>
                    <a:pt x="3762332" y="1049359"/>
                    <a:pt x="3765973" y="1056640"/>
                  </a:cubicBezTo>
                  <a:cubicBezTo>
                    <a:pt x="3770489" y="1065671"/>
                    <a:pt x="3774616" y="1074907"/>
                    <a:pt x="3779520" y="1083733"/>
                  </a:cubicBezTo>
                  <a:cubicBezTo>
                    <a:pt x="3785914" y="1095241"/>
                    <a:pt x="3790531" y="1108291"/>
                    <a:pt x="3799840" y="1117600"/>
                  </a:cubicBezTo>
                  <a:cubicBezTo>
                    <a:pt x="3806980" y="1124740"/>
                    <a:pt x="3818371" y="1125795"/>
                    <a:pt x="3826933" y="1131146"/>
                  </a:cubicBezTo>
                  <a:cubicBezTo>
                    <a:pt x="3836506" y="1137129"/>
                    <a:pt x="3845531" y="1144032"/>
                    <a:pt x="3854027" y="1151466"/>
                  </a:cubicBezTo>
                  <a:cubicBezTo>
                    <a:pt x="3894439" y="1186827"/>
                    <a:pt x="3863819" y="1174235"/>
                    <a:pt x="3908213" y="1185333"/>
                  </a:cubicBezTo>
                  <a:cubicBezTo>
                    <a:pt x="3914986" y="1194364"/>
                    <a:pt x="3919861" y="1205199"/>
                    <a:pt x="3928533" y="1212426"/>
                  </a:cubicBezTo>
                  <a:cubicBezTo>
                    <a:pt x="3934018" y="1216997"/>
                    <a:pt x="3942798" y="1215416"/>
                    <a:pt x="3948853" y="1219200"/>
                  </a:cubicBezTo>
                  <a:cubicBezTo>
                    <a:pt x="3961112" y="1226862"/>
                    <a:pt x="3970323" y="1238855"/>
                    <a:pt x="3982720" y="1246293"/>
                  </a:cubicBezTo>
                  <a:cubicBezTo>
                    <a:pt x="3993146" y="1252549"/>
                    <a:pt x="4005958" y="1253935"/>
                    <a:pt x="4016587" y="1259840"/>
                  </a:cubicBezTo>
                  <a:cubicBezTo>
                    <a:pt x="4026455" y="1265322"/>
                    <a:pt x="4033929" y="1274472"/>
                    <a:pt x="4043680" y="1280160"/>
                  </a:cubicBezTo>
                  <a:cubicBezTo>
                    <a:pt x="4061123" y="1290335"/>
                    <a:pt x="4083588" y="1292974"/>
                    <a:pt x="4097867" y="1307253"/>
                  </a:cubicBezTo>
                  <a:cubicBezTo>
                    <a:pt x="4111414" y="1320800"/>
                    <a:pt x="4127012" y="1332567"/>
                    <a:pt x="4138507" y="1347893"/>
                  </a:cubicBezTo>
                  <a:cubicBezTo>
                    <a:pt x="4163711" y="1381498"/>
                    <a:pt x="4149434" y="1368724"/>
                    <a:pt x="4179147" y="1388533"/>
                  </a:cubicBezTo>
                  <a:cubicBezTo>
                    <a:pt x="4201982" y="1422788"/>
                    <a:pt x="4180296" y="1399268"/>
                    <a:pt x="4213013" y="1415626"/>
                  </a:cubicBezTo>
                  <a:cubicBezTo>
                    <a:pt x="4220294" y="1419267"/>
                    <a:pt x="4226709" y="1424441"/>
                    <a:pt x="4233333" y="1429173"/>
                  </a:cubicBezTo>
                  <a:cubicBezTo>
                    <a:pt x="4242519" y="1435735"/>
                    <a:pt x="4250111" y="1444908"/>
                    <a:pt x="4260427" y="1449493"/>
                  </a:cubicBezTo>
                  <a:cubicBezTo>
                    <a:pt x="4270947" y="1454169"/>
                    <a:pt x="4283004" y="1454008"/>
                    <a:pt x="4294293" y="1456266"/>
                  </a:cubicBezTo>
                  <a:cubicBezTo>
                    <a:pt x="4326849" y="1499676"/>
                    <a:pt x="4298809" y="1472071"/>
                    <a:pt x="4348480" y="1496906"/>
                  </a:cubicBezTo>
                  <a:cubicBezTo>
                    <a:pt x="4373510" y="1509421"/>
                    <a:pt x="4381174" y="1517339"/>
                    <a:pt x="4402667" y="1530773"/>
                  </a:cubicBezTo>
                  <a:cubicBezTo>
                    <a:pt x="4413831" y="1537750"/>
                    <a:pt x="4424310" y="1546204"/>
                    <a:pt x="4436533" y="1551093"/>
                  </a:cubicBezTo>
                  <a:cubicBezTo>
                    <a:pt x="4447222" y="1555369"/>
                    <a:pt x="4459111" y="1555608"/>
                    <a:pt x="4470400" y="1557866"/>
                  </a:cubicBezTo>
                  <a:cubicBezTo>
                    <a:pt x="4548132" y="1620052"/>
                    <a:pt x="4471642" y="1565261"/>
                    <a:pt x="4524587" y="1591733"/>
                  </a:cubicBezTo>
                  <a:cubicBezTo>
                    <a:pt x="4583176" y="1621027"/>
                    <a:pt x="4533844" y="1605901"/>
                    <a:pt x="4585547" y="1618826"/>
                  </a:cubicBezTo>
                  <a:cubicBezTo>
                    <a:pt x="4669128" y="1674547"/>
                    <a:pt x="4622170" y="1657438"/>
                    <a:pt x="4727787" y="1666240"/>
                  </a:cubicBezTo>
                  <a:cubicBezTo>
                    <a:pt x="4739076" y="1668498"/>
                    <a:pt x="4750230" y="1671585"/>
                    <a:pt x="4761653" y="1673013"/>
                  </a:cubicBezTo>
                  <a:cubicBezTo>
                    <a:pt x="4786399" y="1676106"/>
                    <a:pt x="4811706" y="1674895"/>
                    <a:pt x="4836160" y="1679786"/>
                  </a:cubicBezTo>
                  <a:cubicBezTo>
                    <a:pt x="4846061" y="1681766"/>
                    <a:pt x="4853179" y="1692646"/>
                    <a:pt x="4863253" y="1693333"/>
                  </a:cubicBezTo>
                  <a:cubicBezTo>
                    <a:pt x="4953383" y="1699478"/>
                    <a:pt x="5043876" y="1697848"/>
                    <a:pt x="5134187" y="1700106"/>
                  </a:cubicBezTo>
                  <a:cubicBezTo>
                    <a:pt x="5174695" y="1708209"/>
                    <a:pt x="5156541" y="1706880"/>
                    <a:pt x="5188373" y="1706880"/>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0" name="Straight Connector 19">
              <a:extLst>
                <a:ext uri="{FF2B5EF4-FFF2-40B4-BE49-F238E27FC236}">
                  <a16:creationId xmlns:a16="http://schemas.microsoft.com/office/drawing/2014/main" id="{C7ABDDD6-6572-42E9-8191-BB0B5EEB86E5}"/>
                </a:ext>
              </a:extLst>
            </p:cNvPr>
            <p:cNvCxnSpPr>
              <a:cxnSpLocks/>
            </p:cNvCxnSpPr>
            <p:nvPr/>
          </p:nvCxnSpPr>
          <p:spPr>
            <a:xfrm>
              <a:off x="5688850" y="1639147"/>
              <a:ext cx="6351" cy="178936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2" name="Object 21">
            <a:extLst>
              <a:ext uri="{FF2B5EF4-FFF2-40B4-BE49-F238E27FC236}">
                <a16:creationId xmlns:a16="http://schemas.microsoft.com/office/drawing/2014/main" id="{F19778CC-E8BA-460C-B8D8-17CCF1AB71CA}"/>
              </a:ext>
            </a:extLst>
          </p:cNvPr>
          <p:cNvGraphicFramePr>
            <a:graphicFrameLocks noChangeAspect="1"/>
          </p:cNvGraphicFramePr>
          <p:nvPr>
            <p:extLst>
              <p:ext uri="{D42A27DB-BD31-4B8C-83A1-F6EECF244321}">
                <p14:modId xmlns:p14="http://schemas.microsoft.com/office/powerpoint/2010/main" val="651143391"/>
              </p:ext>
            </p:extLst>
          </p:nvPr>
        </p:nvGraphicFramePr>
        <p:xfrm>
          <a:off x="4180843" y="3592864"/>
          <a:ext cx="997083" cy="337595"/>
        </p:xfrm>
        <a:graphic>
          <a:graphicData uri="http://schemas.openxmlformats.org/presentationml/2006/ole">
            <mc:AlternateContent xmlns:mc="http://schemas.openxmlformats.org/markup-compatibility/2006">
              <mc:Choice xmlns:v="urn:schemas-microsoft-com:vml" Requires="v">
                <p:oleObj name="Equation" r:id="rId14" imgW="596880" imgH="203040" progId="Equation.DSMT4">
                  <p:embed/>
                </p:oleObj>
              </mc:Choice>
              <mc:Fallback>
                <p:oleObj name="Equation" r:id="rId14" imgW="596880" imgH="203040" progId="Equation.DSMT4">
                  <p:embed/>
                  <p:pic>
                    <p:nvPicPr>
                      <p:cNvPr id="22" name="Object 21">
                        <a:extLst>
                          <a:ext uri="{FF2B5EF4-FFF2-40B4-BE49-F238E27FC236}">
                            <a16:creationId xmlns:a16="http://schemas.microsoft.com/office/drawing/2014/main" id="{F19778CC-E8BA-460C-B8D8-17CCF1AB71CA}"/>
                          </a:ext>
                        </a:extLst>
                      </p:cNvPr>
                      <p:cNvPicPr>
                        <a:picLocks noChangeAspect="1" noChangeArrowheads="1"/>
                      </p:cNvPicPr>
                      <p:nvPr/>
                    </p:nvPicPr>
                    <p:blipFill>
                      <a:blip r:embed="rId15"/>
                      <a:srcRect/>
                      <a:stretch>
                        <a:fillRect/>
                      </a:stretch>
                    </p:blipFill>
                    <p:spPr bwMode="auto">
                      <a:xfrm>
                        <a:off x="4180843" y="3592864"/>
                        <a:ext cx="997083" cy="337595"/>
                      </a:xfrm>
                      <a:prstGeom prst="rect">
                        <a:avLst/>
                      </a:prstGeom>
                      <a:noFill/>
                      <a:ln>
                        <a:noFill/>
                      </a:ln>
                    </p:spPr>
                  </p:pic>
                </p:oleObj>
              </mc:Fallback>
            </mc:AlternateContent>
          </a:graphicData>
        </a:graphic>
      </p:graphicFrame>
      <p:sp>
        <p:nvSpPr>
          <p:cNvPr id="23" name="TextBox 22">
            <a:extLst>
              <a:ext uri="{FF2B5EF4-FFF2-40B4-BE49-F238E27FC236}">
                <a16:creationId xmlns:a16="http://schemas.microsoft.com/office/drawing/2014/main" id="{93E7345B-FE2A-423F-8EF8-62DB552556F5}"/>
              </a:ext>
            </a:extLst>
          </p:cNvPr>
          <p:cNvSpPr txBox="1">
            <a:spLocks noChangeArrowheads="1"/>
          </p:cNvSpPr>
          <p:nvPr/>
        </p:nvSpPr>
        <p:spPr bwMode="auto">
          <a:xfrm>
            <a:off x="234075" y="5387186"/>
            <a:ext cx="828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What is the probability that you will get this sample if </a:t>
            </a:r>
            <a:r>
              <a:rPr lang="el-GR" altLang="en-US" i="1" dirty="0"/>
              <a:t>μ</a:t>
            </a:r>
            <a:r>
              <a:rPr lang="en-CA" altLang="en-US" i="1" baseline="-25000" dirty="0"/>
              <a:t>o</a:t>
            </a:r>
            <a:r>
              <a:rPr lang="en-CA" altLang="en-US" dirty="0"/>
              <a:t> was true? [P-value] </a:t>
            </a:r>
          </a:p>
        </p:txBody>
      </p:sp>
      <p:graphicFrame>
        <p:nvGraphicFramePr>
          <p:cNvPr id="22544" name="Object 2">
            <a:extLst>
              <a:ext uri="{FF2B5EF4-FFF2-40B4-BE49-F238E27FC236}">
                <a16:creationId xmlns:a16="http://schemas.microsoft.com/office/drawing/2014/main" id="{0D2DE5F7-1CA2-45F8-93CB-FB14D9A038B9}"/>
              </a:ext>
            </a:extLst>
          </p:cNvPr>
          <p:cNvGraphicFramePr>
            <a:graphicFrameLocks noChangeAspect="1"/>
          </p:cNvGraphicFramePr>
          <p:nvPr>
            <p:extLst>
              <p:ext uri="{D42A27DB-BD31-4B8C-83A1-F6EECF244321}">
                <p14:modId xmlns:p14="http://schemas.microsoft.com/office/powerpoint/2010/main" val="1309869144"/>
              </p:ext>
            </p:extLst>
          </p:nvPr>
        </p:nvGraphicFramePr>
        <p:xfrm>
          <a:off x="300746" y="5753558"/>
          <a:ext cx="4022725" cy="685800"/>
        </p:xfrm>
        <a:graphic>
          <a:graphicData uri="http://schemas.openxmlformats.org/presentationml/2006/ole">
            <mc:AlternateContent xmlns:mc="http://schemas.openxmlformats.org/markup-compatibility/2006">
              <mc:Choice xmlns:v="urn:schemas-microsoft-com:vml" Requires="v">
                <p:oleObj name="Equation" r:id="rId16" imgW="2679700" imgH="457200" progId="Equation.DSMT4">
                  <p:embed/>
                </p:oleObj>
              </mc:Choice>
              <mc:Fallback>
                <p:oleObj name="Equation" r:id="rId16" imgW="2679700" imgH="457200" progId="Equation.DSMT4">
                  <p:embed/>
                  <p:pic>
                    <p:nvPicPr>
                      <p:cNvPr id="22544" name="Object 2">
                        <a:extLst>
                          <a:ext uri="{FF2B5EF4-FFF2-40B4-BE49-F238E27FC236}">
                            <a16:creationId xmlns:a16="http://schemas.microsoft.com/office/drawing/2014/main" id="{0D2DE5F7-1CA2-45F8-93CB-FB14D9A038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746" y="5753558"/>
                        <a:ext cx="4022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45" name="Object 2">
            <a:extLst>
              <a:ext uri="{FF2B5EF4-FFF2-40B4-BE49-F238E27FC236}">
                <a16:creationId xmlns:a16="http://schemas.microsoft.com/office/drawing/2014/main" id="{7BD1FF14-EA7E-4458-877D-CE45E742E287}"/>
              </a:ext>
            </a:extLst>
          </p:cNvPr>
          <p:cNvGraphicFramePr>
            <a:graphicFrameLocks noChangeAspect="1"/>
          </p:cNvGraphicFramePr>
          <p:nvPr>
            <p:extLst>
              <p:ext uri="{D42A27DB-BD31-4B8C-83A1-F6EECF244321}">
                <p14:modId xmlns:p14="http://schemas.microsoft.com/office/powerpoint/2010/main" val="3883794102"/>
              </p:ext>
            </p:extLst>
          </p:nvPr>
        </p:nvGraphicFramePr>
        <p:xfrm>
          <a:off x="4287293" y="5857563"/>
          <a:ext cx="1785938" cy="438150"/>
        </p:xfrm>
        <a:graphic>
          <a:graphicData uri="http://schemas.openxmlformats.org/presentationml/2006/ole">
            <mc:AlternateContent xmlns:mc="http://schemas.openxmlformats.org/markup-compatibility/2006">
              <mc:Choice xmlns:v="urn:schemas-microsoft-com:vml" Requires="v">
                <p:oleObj name="Equation" r:id="rId18" imgW="825500" imgH="203200" progId="Equation.DSMT4">
                  <p:embed/>
                </p:oleObj>
              </mc:Choice>
              <mc:Fallback>
                <p:oleObj name="Equation" r:id="rId18" imgW="825500" imgH="203200" progId="Equation.DSMT4">
                  <p:embed/>
                  <p:pic>
                    <p:nvPicPr>
                      <p:cNvPr id="22545" name="Object 2">
                        <a:extLst>
                          <a:ext uri="{FF2B5EF4-FFF2-40B4-BE49-F238E27FC236}">
                            <a16:creationId xmlns:a16="http://schemas.microsoft.com/office/drawing/2014/main" id="{7BD1FF14-EA7E-4458-877D-CE45E742E28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87293" y="5857563"/>
                        <a:ext cx="17859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23">
            <a:extLst>
              <a:ext uri="{FF2B5EF4-FFF2-40B4-BE49-F238E27FC236}">
                <a16:creationId xmlns:a16="http://schemas.microsoft.com/office/drawing/2014/main" id="{BADFD752-8B31-48E2-BB92-CD2A6C4C3754}"/>
              </a:ext>
            </a:extLst>
          </p:cNvPr>
          <p:cNvGrpSpPr>
            <a:grpSpLocks/>
          </p:cNvGrpSpPr>
          <p:nvPr/>
        </p:nvGrpSpPr>
        <p:grpSpPr bwMode="auto">
          <a:xfrm>
            <a:off x="1977429" y="1491776"/>
            <a:ext cx="1910080" cy="1863090"/>
            <a:chOff x="3210560" y="1639147"/>
            <a:chExt cx="5188373" cy="1789369"/>
          </a:xfrm>
          <a:solidFill>
            <a:srgbClr val="FFC000">
              <a:alpha val="65000"/>
            </a:srgbClr>
          </a:solidFill>
        </p:grpSpPr>
        <p:sp>
          <p:nvSpPr>
            <p:cNvPr id="25" name="Freeform: Shape 24">
              <a:extLst>
                <a:ext uri="{FF2B5EF4-FFF2-40B4-BE49-F238E27FC236}">
                  <a16:creationId xmlns:a16="http://schemas.microsoft.com/office/drawing/2014/main" id="{2FBC44E1-574F-4FF8-847C-3C7E3BF9B16A}"/>
                </a:ext>
              </a:extLst>
            </p:cNvPr>
            <p:cNvSpPr/>
            <p:nvPr/>
          </p:nvSpPr>
          <p:spPr>
            <a:xfrm>
              <a:off x="3210560" y="1639147"/>
              <a:ext cx="5188373" cy="1727448"/>
            </a:xfrm>
            <a:custGeom>
              <a:avLst/>
              <a:gdLst>
                <a:gd name="connsiteX0" fmla="*/ 0 w 5188373"/>
                <a:gd name="connsiteY0" fmla="*/ 1727200 h 1727200"/>
                <a:gd name="connsiteX1" fmla="*/ 108373 w 5188373"/>
                <a:gd name="connsiteY1" fmla="*/ 1720426 h 1727200"/>
                <a:gd name="connsiteX2" fmla="*/ 358987 w 5188373"/>
                <a:gd name="connsiteY2" fmla="*/ 1700106 h 1727200"/>
                <a:gd name="connsiteX3" fmla="*/ 433493 w 5188373"/>
                <a:gd name="connsiteY3" fmla="*/ 1652693 h 1727200"/>
                <a:gd name="connsiteX4" fmla="*/ 480907 w 5188373"/>
                <a:gd name="connsiteY4" fmla="*/ 1639146 h 1727200"/>
                <a:gd name="connsiteX5" fmla="*/ 568960 w 5188373"/>
                <a:gd name="connsiteY5" fmla="*/ 1591733 h 1727200"/>
                <a:gd name="connsiteX6" fmla="*/ 609600 w 5188373"/>
                <a:gd name="connsiteY6" fmla="*/ 1564640 h 1727200"/>
                <a:gd name="connsiteX7" fmla="*/ 717973 w 5188373"/>
                <a:gd name="connsiteY7" fmla="*/ 1510453 h 1727200"/>
                <a:gd name="connsiteX8" fmla="*/ 806027 w 5188373"/>
                <a:gd name="connsiteY8" fmla="*/ 1435946 h 1727200"/>
                <a:gd name="connsiteX9" fmla="*/ 833120 w 5188373"/>
                <a:gd name="connsiteY9" fmla="*/ 1429173 h 1727200"/>
                <a:gd name="connsiteX10" fmla="*/ 860213 w 5188373"/>
                <a:gd name="connsiteY10" fmla="*/ 1395306 h 1727200"/>
                <a:gd name="connsiteX11" fmla="*/ 955040 w 5188373"/>
                <a:gd name="connsiteY11" fmla="*/ 1327573 h 1727200"/>
                <a:gd name="connsiteX12" fmla="*/ 1029547 w 5188373"/>
                <a:gd name="connsiteY12" fmla="*/ 1286933 h 1727200"/>
                <a:gd name="connsiteX13" fmla="*/ 1049867 w 5188373"/>
                <a:gd name="connsiteY13" fmla="*/ 1273386 h 1727200"/>
                <a:gd name="connsiteX14" fmla="*/ 1097280 w 5188373"/>
                <a:gd name="connsiteY14" fmla="*/ 1225973 h 1727200"/>
                <a:gd name="connsiteX15" fmla="*/ 1158240 w 5188373"/>
                <a:gd name="connsiteY15" fmla="*/ 1158240 h 1727200"/>
                <a:gd name="connsiteX16" fmla="*/ 1192107 w 5188373"/>
                <a:gd name="connsiteY16" fmla="*/ 1104053 h 1727200"/>
                <a:gd name="connsiteX17" fmla="*/ 1225973 w 5188373"/>
                <a:gd name="connsiteY17" fmla="*/ 1070186 h 1727200"/>
                <a:gd name="connsiteX18" fmla="*/ 1273387 w 5188373"/>
                <a:gd name="connsiteY18" fmla="*/ 1009226 h 1727200"/>
                <a:gd name="connsiteX19" fmla="*/ 1293707 w 5188373"/>
                <a:gd name="connsiteY19" fmla="*/ 988906 h 1727200"/>
                <a:gd name="connsiteX20" fmla="*/ 1327573 w 5188373"/>
                <a:gd name="connsiteY20" fmla="*/ 948266 h 1727200"/>
                <a:gd name="connsiteX21" fmla="*/ 1361440 w 5188373"/>
                <a:gd name="connsiteY21" fmla="*/ 927946 h 1727200"/>
                <a:gd name="connsiteX22" fmla="*/ 1388533 w 5188373"/>
                <a:gd name="connsiteY22" fmla="*/ 907626 h 1727200"/>
                <a:gd name="connsiteX23" fmla="*/ 1435947 w 5188373"/>
                <a:gd name="connsiteY23" fmla="*/ 853440 h 1727200"/>
                <a:gd name="connsiteX24" fmla="*/ 1456267 w 5188373"/>
                <a:gd name="connsiteY24" fmla="*/ 833120 h 1727200"/>
                <a:gd name="connsiteX25" fmla="*/ 1490133 w 5188373"/>
                <a:gd name="connsiteY25" fmla="*/ 772160 h 1727200"/>
                <a:gd name="connsiteX26" fmla="*/ 1524000 w 5188373"/>
                <a:gd name="connsiteY26" fmla="*/ 711200 h 1727200"/>
                <a:gd name="connsiteX27" fmla="*/ 1591733 w 5188373"/>
                <a:gd name="connsiteY27" fmla="*/ 602826 h 1727200"/>
                <a:gd name="connsiteX28" fmla="*/ 1598507 w 5188373"/>
                <a:gd name="connsiteY28" fmla="*/ 568960 h 1727200"/>
                <a:gd name="connsiteX29" fmla="*/ 1625600 w 5188373"/>
                <a:gd name="connsiteY29" fmla="*/ 548640 h 1727200"/>
                <a:gd name="connsiteX30" fmla="*/ 1652693 w 5188373"/>
                <a:gd name="connsiteY30" fmla="*/ 514773 h 1727200"/>
                <a:gd name="connsiteX31" fmla="*/ 1679787 w 5188373"/>
                <a:gd name="connsiteY31" fmla="*/ 501226 h 1727200"/>
                <a:gd name="connsiteX32" fmla="*/ 1706880 w 5188373"/>
                <a:gd name="connsiteY32" fmla="*/ 480906 h 1727200"/>
                <a:gd name="connsiteX33" fmla="*/ 1727200 w 5188373"/>
                <a:gd name="connsiteY33" fmla="*/ 467360 h 1727200"/>
                <a:gd name="connsiteX34" fmla="*/ 1761067 w 5188373"/>
                <a:gd name="connsiteY34" fmla="*/ 433493 h 1727200"/>
                <a:gd name="connsiteX35" fmla="*/ 1788160 w 5188373"/>
                <a:gd name="connsiteY35" fmla="*/ 399626 h 1727200"/>
                <a:gd name="connsiteX36" fmla="*/ 1849120 w 5188373"/>
                <a:gd name="connsiteY36" fmla="*/ 270933 h 1727200"/>
                <a:gd name="connsiteX37" fmla="*/ 1910080 w 5188373"/>
                <a:gd name="connsiteY37" fmla="*/ 203200 h 1727200"/>
                <a:gd name="connsiteX38" fmla="*/ 1950720 w 5188373"/>
                <a:gd name="connsiteY38" fmla="*/ 176106 h 1727200"/>
                <a:gd name="connsiteX39" fmla="*/ 2004907 w 5188373"/>
                <a:gd name="connsiteY39" fmla="*/ 162560 h 1727200"/>
                <a:gd name="connsiteX40" fmla="*/ 2092960 w 5188373"/>
                <a:gd name="connsiteY40" fmla="*/ 121920 h 1727200"/>
                <a:gd name="connsiteX41" fmla="*/ 2153920 w 5188373"/>
                <a:gd name="connsiteY41" fmla="*/ 94826 h 1727200"/>
                <a:gd name="connsiteX42" fmla="*/ 2194560 w 5188373"/>
                <a:gd name="connsiteY42" fmla="*/ 81280 h 1727200"/>
                <a:gd name="connsiteX43" fmla="*/ 2214880 w 5188373"/>
                <a:gd name="connsiteY43" fmla="*/ 67733 h 1727200"/>
                <a:gd name="connsiteX44" fmla="*/ 2241973 w 5188373"/>
                <a:gd name="connsiteY44" fmla="*/ 60960 h 1727200"/>
                <a:gd name="connsiteX45" fmla="*/ 2309707 w 5188373"/>
                <a:gd name="connsiteY45" fmla="*/ 47413 h 1727200"/>
                <a:gd name="connsiteX46" fmla="*/ 2350347 w 5188373"/>
                <a:gd name="connsiteY46" fmla="*/ 20320 h 1727200"/>
                <a:gd name="connsiteX47" fmla="*/ 2397760 w 5188373"/>
                <a:gd name="connsiteY47" fmla="*/ 13546 h 1727200"/>
                <a:gd name="connsiteX48" fmla="*/ 2438400 w 5188373"/>
                <a:gd name="connsiteY48" fmla="*/ 0 h 1727200"/>
                <a:gd name="connsiteX49" fmla="*/ 2702560 w 5188373"/>
                <a:gd name="connsiteY49" fmla="*/ 20320 h 1727200"/>
                <a:gd name="connsiteX50" fmla="*/ 2743200 w 5188373"/>
                <a:gd name="connsiteY50" fmla="*/ 40640 h 1727200"/>
                <a:gd name="connsiteX51" fmla="*/ 2858347 w 5188373"/>
                <a:gd name="connsiteY51" fmla="*/ 81280 h 1727200"/>
                <a:gd name="connsiteX52" fmla="*/ 2939627 w 5188373"/>
                <a:gd name="connsiteY52" fmla="*/ 135466 h 1727200"/>
                <a:gd name="connsiteX53" fmla="*/ 2973493 w 5188373"/>
                <a:gd name="connsiteY53" fmla="*/ 169333 h 1727200"/>
                <a:gd name="connsiteX54" fmla="*/ 2993813 w 5188373"/>
                <a:gd name="connsiteY54" fmla="*/ 196426 h 1727200"/>
                <a:gd name="connsiteX55" fmla="*/ 3020907 w 5188373"/>
                <a:gd name="connsiteY55" fmla="*/ 223520 h 1727200"/>
                <a:gd name="connsiteX56" fmla="*/ 3054773 w 5188373"/>
                <a:gd name="connsiteY56" fmla="*/ 291253 h 1727200"/>
                <a:gd name="connsiteX57" fmla="*/ 3068320 w 5188373"/>
                <a:gd name="connsiteY57" fmla="*/ 325120 h 1727200"/>
                <a:gd name="connsiteX58" fmla="*/ 3129280 w 5188373"/>
                <a:gd name="connsiteY58" fmla="*/ 372533 h 1727200"/>
                <a:gd name="connsiteX59" fmla="*/ 3176693 w 5188373"/>
                <a:gd name="connsiteY59" fmla="*/ 419946 h 1727200"/>
                <a:gd name="connsiteX60" fmla="*/ 3197013 w 5188373"/>
                <a:gd name="connsiteY60" fmla="*/ 447040 h 1727200"/>
                <a:gd name="connsiteX61" fmla="*/ 3230880 w 5188373"/>
                <a:gd name="connsiteY61" fmla="*/ 460586 h 1727200"/>
                <a:gd name="connsiteX62" fmla="*/ 3278293 w 5188373"/>
                <a:gd name="connsiteY62" fmla="*/ 508000 h 1727200"/>
                <a:gd name="connsiteX63" fmla="*/ 3325707 w 5188373"/>
                <a:gd name="connsiteY63" fmla="*/ 555413 h 1727200"/>
                <a:gd name="connsiteX64" fmla="*/ 3346027 w 5188373"/>
                <a:gd name="connsiteY64" fmla="*/ 582506 h 1727200"/>
                <a:gd name="connsiteX65" fmla="*/ 3366347 w 5188373"/>
                <a:gd name="connsiteY65" fmla="*/ 602826 h 1727200"/>
                <a:gd name="connsiteX66" fmla="*/ 3386667 w 5188373"/>
                <a:gd name="connsiteY66" fmla="*/ 636693 h 1727200"/>
                <a:gd name="connsiteX67" fmla="*/ 3467947 w 5188373"/>
                <a:gd name="connsiteY67" fmla="*/ 738293 h 1727200"/>
                <a:gd name="connsiteX68" fmla="*/ 3522133 w 5188373"/>
                <a:gd name="connsiteY68" fmla="*/ 799253 h 1727200"/>
                <a:gd name="connsiteX69" fmla="*/ 3535680 w 5188373"/>
                <a:gd name="connsiteY69" fmla="*/ 819573 h 1727200"/>
                <a:gd name="connsiteX70" fmla="*/ 3569547 w 5188373"/>
                <a:gd name="connsiteY70" fmla="*/ 839893 h 1727200"/>
                <a:gd name="connsiteX71" fmla="*/ 3589867 w 5188373"/>
                <a:gd name="connsiteY71" fmla="*/ 860213 h 1727200"/>
                <a:gd name="connsiteX72" fmla="*/ 3637280 w 5188373"/>
                <a:gd name="connsiteY72" fmla="*/ 887306 h 1727200"/>
                <a:gd name="connsiteX73" fmla="*/ 3657600 w 5188373"/>
                <a:gd name="connsiteY73" fmla="*/ 921173 h 1727200"/>
                <a:gd name="connsiteX74" fmla="*/ 3711787 w 5188373"/>
                <a:gd name="connsiteY74" fmla="*/ 968586 h 1727200"/>
                <a:gd name="connsiteX75" fmla="*/ 3752427 w 5188373"/>
                <a:gd name="connsiteY75" fmla="*/ 1036320 h 1727200"/>
                <a:gd name="connsiteX76" fmla="*/ 3765973 w 5188373"/>
                <a:gd name="connsiteY76" fmla="*/ 1056640 h 1727200"/>
                <a:gd name="connsiteX77" fmla="*/ 3779520 w 5188373"/>
                <a:gd name="connsiteY77" fmla="*/ 1083733 h 1727200"/>
                <a:gd name="connsiteX78" fmla="*/ 3799840 w 5188373"/>
                <a:gd name="connsiteY78" fmla="*/ 1117600 h 1727200"/>
                <a:gd name="connsiteX79" fmla="*/ 3826933 w 5188373"/>
                <a:gd name="connsiteY79" fmla="*/ 1131146 h 1727200"/>
                <a:gd name="connsiteX80" fmla="*/ 3854027 w 5188373"/>
                <a:gd name="connsiteY80" fmla="*/ 1151466 h 1727200"/>
                <a:gd name="connsiteX81" fmla="*/ 3908213 w 5188373"/>
                <a:gd name="connsiteY81" fmla="*/ 1185333 h 1727200"/>
                <a:gd name="connsiteX82" fmla="*/ 3928533 w 5188373"/>
                <a:gd name="connsiteY82" fmla="*/ 1212426 h 1727200"/>
                <a:gd name="connsiteX83" fmla="*/ 3948853 w 5188373"/>
                <a:gd name="connsiteY83" fmla="*/ 1219200 h 1727200"/>
                <a:gd name="connsiteX84" fmla="*/ 3982720 w 5188373"/>
                <a:gd name="connsiteY84" fmla="*/ 1246293 h 1727200"/>
                <a:gd name="connsiteX85" fmla="*/ 4016587 w 5188373"/>
                <a:gd name="connsiteY85" fmla="*/ 1259840 h 1727200"/>
                <a:gd name="connsiteX86" fmla="*/ 4043680 w 5188373"/>
                <a:gd name="connsiteY86" fmla="*/ 1280160 h 1727200"/>
                <a:gd name="connsiteX87" fmla="*/ 4097867 w 5188373"/>
                <a:gd name="connsiteY87" fmla="*/ 1307253 h 1727200"/>
                <a:gd name="connsiteX88" fmla="*/ 4138507 w 5188373"/>
                <a:gd name="connsiteY88" fmla="*/ 1347893 h 1727200"/>
                <a:gd name="connsiteX89" fmla="*/ 4179147 w 5188373"/>
                <a:gd name="connsiteY89" fmla="*/ 1388533 h 1727200"/>
                <a:gd name="connsiteX90" fmla="*/ 4213013 w 5188373"/>
                <a:gd name="connsiteY90" fmla="*/ 1415626 h 1727200"/>
                <a:gd name="connsiteX91" fmla="*/ 4233333 w 5188373"/>
                <a:gd name="connsiteY91" fmla="*/ 1429173 h 1727200"/>
                <a:gd name="connsiteX92" fmla="*/ 4260427 w 5188373"/>
                <a:gd name="connsiteY92" fmla="*/ 1449493 h 1727200"/>
                <a:gd name="connsiteX93" fmla="*/ 4294293 w 5188373"/>
                <a:gd name="connsiteY93" fmla="*/ 1456266 h 1727200"/>
                <a:gd name="connsiteX94" fmla="*/ 4348480 w 5188373"/>
                <a:gd name="connsiteY94" fmla="*/ 1496906 h 1727200"/>
                <a:gd name="connsiteX95" fmla="*/ 4402667 w 5188373"/>
                <a:gd name="connsiteY95" fmla="*/ 1530773 h 1727200"/>
                <a:gd name="connsiteX96" fmla="*/ 4436533 w 5188373"/>
                <a:gd name="connsiteY96" fmla="*/ 1551093 h 1727200"/>
                <a:gd name="connsiteX97" fmla="*/ 4470400 w 5188373"/>
                <a:gd name="connsiteY97" fmla="*/ 1557866 h 1727200"/>
                <a:gd name="connsiteX98" fmla="*/ 4524587 w 5188373"/>
                <a:gd name="connsiteY98" fmla="*/ 1591733 h 1727200"/>
                <a:gd name="connsiteX99" fmla="*/ 4585547 w 5188373"/>
                <a:gd name="connsiteY99" fmla="*/ 1618826 h 1727200"/>
                <a:gd name="connsiteX100" fmla="*/ 4727787 w 5188373"/>
                <a:gd name="connsiteY100" fmla="*/ 1666240 h 1727200"/>
                <a:gd name="connsiteX101" fmla="*/ 4761653 w 5188373"/>
                <a:gd name="connsiteY101" fmla="*/ 1673013 h 1727200"/>
                <a:gd name="connsiteX102" fmla="*/ 4836160 w 5188373"/>
                <a:gd name="connsiteY102" fmla="*/ 1679786 h 1727200"/>
                <a:gd name="connsiteX103" fmla="*/ 4863253 w 5188373"/>
                <a:gd name="connsiteY103" fmla="*/ 1693333 h 1727200"/>
                <a:gd name="connsiteX104" fmla="*/ 5134187 w 5188373"/>
                <a:gd name="connsiteY104" fmla="*/ 1700106 h 1727200"/>
                <a:gd name="connsiteX105" fmla="*/ 5188373 w 5188373"/>
                <a:gd name="connsiteY105" fmla="*/ 170688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88373" h="1727200">
                  <a:moveTo>
                    <a:pt x="0" y="1727200"/>
                  </a:moveTo>
                  <a:lnTo>
                    <a:pt x="108373" y="1720426"/>
                  </a:lnTo>
                  <a:lnTo>
                    <a:pt x="358987" y="1700106"/>
                  </a:lnTo>
                  <a:cubicBezTo>
                    <a:pt x="480306" y="1659668"/>
                    <a:pt x="316262" y="1721079"/>
                    <a:pt x="433493" y="1652693"/>
                  </a:cubicBezTo>
                  <a:cubicBezTo>
                    <a:pt x="447691" y="1644411"/>
                    <a:pt x="465102" y="1643662"/>
                    <a:pt x="480907" y="1639146"/>
                  </a:cubicBezTo>
                  <a:cubicBezTo>
                    <a:pt x="586480" y="1568765"/>
                    <a:pt x="453116" y="1654111"/>
                    <a:pt x="568960" y="1591733"/>
                  </a:cubicBezTo>
                  <a:cubicBezTo>
                    <a:pt x="583295" y="1584014"/>
                    <a:pt x="595038" y="1571921"/>
                    <a:pt x="609600" y="1564640"/>
                  </a:cubicBezTo>
                  <a:cubicBezTo>
                    <a:pt x="662394" y="1538243"/>
                    <a:pt x="661643" y="1566780"/>
                    <a:pt x="717973" y="1510453"/>
                  </a:cubicBezTo>
                  <a:cubicBezTo>
                    <a:pt x="738465" y="1489962"/>
                    <a:pt x="784981" y="1441207"/>
                    <a:pt x="806027" y="1435946"/>
                  </a:cubicBezTo>
                  <a:lnTo>
                    <a:pt x="833120" y="1429173"/>
                  </a:lnTo>
                  <a:cubicBezTo>
                    <a:pt x="842151" y="1417884"/>
                    <a:pt x="849990" y="1405529"/>
                    <a:pt x="860213" y="1395306"/>
                  </a:cubicBezTo>
                  <a:cubicBezTo>
                    <a:pt x="887891" y="1367628"/>
                    <a:pt x="921322" y="1346840"/>
                    <a:pt x="955040" y="1327573"/>
                  </a:cubicBezTo>
                  <a:cubicBezTo>
                    <a:pt x="1052180" y="1272064"/>
                    <a:pt x="943816" y="1340515"/>
                    <a:pt x="1029547" y="1286933"/>
                  </a:cubicBezTo>
                  <a:cubicBezTo>
                    <a:pt x="1036450" y="1282618"/>
                    <a:pt x="1043816" y="1278832"/>
                    <a:pt x="1049867" y="1273386"/>
                  </a:cubicBezTo>
                  <a:cubicBezTo>
                    <a:pt x="1066480" y="1258434"/>
                    <a:pt x="1081476" y="1241777"/>
                    <a:pt x="1097280" y="1225973"/>
                  </a:cubicBezTo>
                  <a:cubicBezTo>
                    <a:pt x="1121616" y="1201637"/>
                    <a:pt x="1137219" y="1187669"/>
                    <a:pt x="1158240" y="1158240"/>
                  </a:cubicBezTo>
                  <a:cubicBezTo>
                    <a:pt x="1170620" y="1140908"/>
                    <a:pt x="1179120" y="1120936"/>
                    <a:pt x="1192107" y="1104053"/>
                  </a:cubicBezTo>
                  <a:cubicBezTo>
                    <a:pt x="1201841" y="1091399"/>
                    <a:pt x="1215583" y="1082307"/>
                    <a:pt x="1225973" y="1070186"/>
                  </a:cubicBezTo>
                  <a:cubicBezTo>
                    <a:pt x="1242726" y="1050641"/>
                    <a:pt x="1255184" y="1027429"/>
                    <a:pt x="1273387" y="1009226"/>
                  </a:cubicBezTo>
                  <a:cubicBezTo>
                    <a:pt x="1280160" y="1002453"/>
                    <a:pt x="1287343" y="996065"/>
                    <a:pt x="1293707" y="988906"/>
                  </a:cubicBezTo>
                  <a:cubicBezTo>
                    <a:pt x="1305422" y="975726"/>
                    <a:pt x="1314466" y="960062"/>
                    <a:pt x="1327573" y="948266"/>
                  </a:cubicBezTo>
                  <a:cubicBezTo>
                    <a:pt x="1337359" y="939459"/>
                    <a:pt x="1350486" y="935249"/>
                    <a:pt x="1361440" y="927946"/>
                  </a:cubicBezTo>
                  <a:cubicBezTo>
                    <a:pt x="1370833" y="921684"/>
                    <a:pt x="1379962" y="914973"/>
                    <a:pt x="1388533" y="907626"/>
                  </a:cubicBezTo>
                  <a:cubicBezTo>
                    <a:pt x="1412021" y="887493"/>
                    <a:pt x="1413516" y="879075"/>
                    <a:pt x="1435947" y="853440"/>
                  </a:cubicBezTo>
                  <a:cubicBezTo>
                    <a:pt x="1442255" y="846231"/>
                    <a:pt x="1450520" y="840783"/>
                    <a:pt x="1456267" y="833120"/>
                  </a:cubicBezTo>
                  <a:cubicBezTo>
                    <a:pt x="1472459" y="811531"/>
                    <a:pt x="1477850" y="794971"/>
                    <a:pt x="1490133" y="772160"/>
                  </a:cubicBezTo>
                  <a:cubicBezTo>
                    <a:pt x="1501154" y="751693"/>
                    <a:pt x="1511680" y="730912"/>
                    <a:pt x="1524000" y="711200"/>
                  </a:cubicBezTo>
                  <a:cubicBezTo>
                    <a:pt x="1618743" y="559611"/>
                    <a:pt x="1491747" y="782804"/>
                    <a:pt x="1591733" y="602826"/>
                  </a:cubicBezTo>
                  <a:cubicBezTo>
                    <a:pt x="1593991" y="591537"/>
                    <a:pt x="1592405" y="578722"/>
                    <a:pt x="1598507" y="568960"/>
                  </a:cubicBezTo>
                  <a:cubicBezTo>
                    <a:pt x="1604490" y="559387"/>
                    <a:pt x="1617618" y="556622"/>
                    <a:pt x="1625600" y="548640"/>
                  </a:cubicBezTo>
                  <a:cubicBezTo>
                    <a:pt x="1635822" y="538417"/>
                    <a:pt x="1641813" y="524293"/>
                    <a:pt x="1652693" y="514773"/>
                  </a:cubicBezTo>
                  <a:cubicBezTo>
                    <a:pt x="1660292" y="508124"/>
                    <a:pt x="1671224" y="506578"/>
                    <a:pt x="1679787" y="501226"/>
                  </a:cubicBezTo>
                  <a:cubicBezTo>
                    <a:pt x="1689360" y="495243"/>
                    <a:pt x="1697694" y="487467"/>
                    <a:pt x="1706880" y="480906"/>
                  </a:cubicBezTo>
                  <a:cubicBezTo>
                    <a:pt x="1713504" y="476175"/>
                    <a:pt x="1720427" y="471875"/>
                    <a:pt x="1727200" y="467360"/>
                  </a:cubicBezTo>
                  <a:cubicBezTo>
                    <a:pt x="1741343" y="424928"/>
                    <a:pt x="1721679" y="467958"/>
                    <a:pt x="1761067" y="433493"/>
                  </a:cubicBezTo>
                  <a:cubicBezTo>
                    <a:pt x="1771947" y="423973"/>
                    <a:pt x="1780141" y="411655"/>
                    <a:pt x="1788160" y="399626"/>
                  </a:cubicBezTo>
                  <a:cubicBezTo>
                    <a:pt x="1835464" y="328670"/>
                    <a:pt x="1799144" y="365886"/>
                    <a:pt x="1849120" y="270933"/>
                  </a:cubicBezTo>
                  <a:cubicBezTo>
                    <a:pt x="1869647" y="231932"/>
                    <a:pt x="1879017" y="224945"/>
                    <a:pt x="1910080" y="203200"/>
                  </a:cubicBezTo>
                  <a:cubicBezTo>
                    <a:pt x="1923418" y="193863"/>
                    <a:pt x="1935755" y="182519"/>
                    <a:pt x="1950720" y="176106"/>
                  </a:cubicBezTo>
                  <a:cubicBezTo>
                    <a:pt x="1967833" y="168772"/>
                    <a:pt x="1986845" y="167075"/>
                    <a:pt x="2004907" y="162560"/>
                  </a:cubicBezTo>
                  <a:cubicBezTo>
                    <a:pt x="2065508" y="114077"/>
                    <a:pt x="2009040" y="151539"/>
                    <a:pt x="2092960" y="121920"/>
                  </a:cubicBezTo>
                  <a:cubicBezTo>
                    <a:pt x="2113929" y="114519"/>
                    <a:pt x="2133274" y="103084"/>
                    <a:pt x="2153920" y="94826"/>
                  </a:cubicBezTo>
                  <a:cubicBezTo>
                    <a:pt x="2167178" y="89523"/>
                    <a:pt x="2181013" y="85795"/>
                    <a:pt x="2194560" y="81280"/>
                  </a:cubicBezTo>
                  <a:cubicBezTo>
                    <a:pt x="2201333" y="76764"/>
                    <a:pt x="2207398" y="70940"/>
                    <a:pt x="2214880" y="67733"/>
                  </a:cubicBezTo>
                  <a:cubicBezTo>
                    <a:pt x="2223436" y="64066"/>
                    <a:pt x="2232871" y="62910"/>
                    <a:pt x="2241973" y="60960"/>
                  </a:cubicBezTo>
                  <a:cubicBezTo>
                    <a:pt x="2264487" y="56136"/>
                    <a:pt x="2287129" y="51929"/>
                    <a:pt x="2309707" y="47413"/>
                  </a:cubicBezTo>
                  <a:cubicBezTo>
                    <a:pt x="2323254" y="38382"/>
                    <a:pt x="2335151" y="26165"/>
                    <a:pt x="2350347" y="20320"/>
                  </a:cubicBezTo>
                  <a:cubicBezTo>
                    <a:pt x="2365248" y="14589"/>
                    <a:pt x="2382204" y="17136"/>
                    <a:pt x="2397760" y="13546"/>
                  </a:cubicBezTo>
                  <a:cubicBezTo>
                    <a:pt x="2411674" y="10335"/>
                    <a:pt x="2424853" y="4515"/>
                    <a:pt x="2438400" y="0"/>
                  </a:cubicBezTo>
                  <a:cubicBezTo>
                    <a:pt x="2526453" y="6773"/>
                    <a:pt x="2615021" y="8648"/>
                    <a:pt x="2702560" y="20320"/>
                  </a:cubicBezTo>
                  <a:cubicBezTo>
                    <a:pt x="2717573" y="22322"/>
                    <a:pt x="2729279" y="34674"/>
                    <a:pt x="2743200" y="40640"/>
                  </a:cubicBezTo>
                  <a:cubicBezTo>
                    <a:pt x="2775680" y="54560"/>
                    <a:pt x="2825457" y="70317"/>
                    <a:pt x="2858347" y="81280"/>
                  </a:cubicBezTo>
                  <a:cubicBezTo>
                    <a:pt x="2920611" y="127978"/>
                    <a:pt x="2892339" y="111824"/>
                    <a:pt x="2939627" y="135466"/>
                  </a:cubicBezTo>
                  <a:cubicBezTo>
                    <a:pt x="2975747" y="189648"/>
                    <a:pt x="2928341" y="124181"/>
                    <a:pt x="2973493" y="169333"/>
                  </a:cubicBezTo>
                  <a:cubicBezTo>
                    <a:pt x="2981475" y="177315"/>
                    <a:pt x="2986379" y="187930"/>
                    <a:pt x="2993813" y="196426"/>
                  </a:cubicBezTo>
                  <a:cubicBezTo>
                    <a:pt x="3002224" y="206038"/>
                    <a:pt x="3011876" y="214489"/>
                    <a:pt x="3020907" y="223520"/>
                  </a:cubicBezTo>
                  <a:cubicBezTo>
                    <a:pt x="3055701" y="310507"/>
                    <a:pt x="3010484" y="202676"/>
                    <a:pt x="3054773" y="291253"/>
                  </a:cubicBezTo>
                  <a:cubicBezTo>
                    <a:pt x="3060211" y="302128"/>
                    <a:pt x="3060104" y="316157"/>
                    <a:pt x="3068320" y="325120"/>
                  </a:cubicBezTo>
                  <a:cubicBezTo>
                    <a:pt x="3085715" y="344096"/>
                    <a:pt x="3111077" y="354330"/>
                    <a:pt x="3129280" y="372533"/>
                  </a:cubicBezTo>
                  <a:cubicBezTo>
                    <a:pt x="3145084" y="388337"/>
                    <a:pt x="3163283" y="402065"/>
                    <a:pt x="3176693" y="419946"/>
                  </a:cubicBezTo>
                  <a:cubicBezTo>
                    <a:pt x="3183466" y="428977"/>
                    <a:pt x="3187982" y="440267"/>
                    <a:pt x="3197013" y="447040"/>
                  </a:cubicBezTo>
                  <a:cubicBezTo>
                    <a:pt x="3206740" y="454335"/>
                    <a:pt x="3219591" y="456071"/>
                    <a:pt x="3230880" y="460586"/>
                  </a:cubicBezTo>
                  <a:cubicBezTo>
                    <a:pt x="3318989" y="531075"/>
                    <a:pt x="3229765" y="454080"/>
                    <a:pt x="3278293" y="508000"/>
                  </a:cubicBezTo>
                  <a:cubicBezTo>
                    <a:pt x="3293245" y="524613"/>
                    <a:pt x="3309902" y="539609"/>
                    <a:pt x="3325707" y="555413"/>
                  </a:cubicBezTo>
                  <a:cubicBezTo>
                    <a:pt x="3333689" y="563395"/>
                    <a:pt x="3338680" y="573935"/>
                    <a:pt x="3346027" y="582506"/>
                  </a:cubicBezTo>
                  <a:cubicBezTo>
                    <a:pt x="3352261" y="589779"/>
                    <a:pt x="3360600" y="595163"/>
                    <a:pt x="3366347" y="602826"/>
                  </a:cubicBezTo>
                  <a:cubicBezTo>
                    <a:pt x="3374246" y="613358"/>
                    <a:pt x="3379015" y="625980"/>
                    <a:pt x="3386667" y="636693"/>
                  </a:cubicBezTo>
                  <a:cubicBezTo>
                    <a:pt x="3492037" y="784212"/>
                    <a:pt x="3385315" y="628118"/>
                    <a:pt x="3467947" y="738293"/>
                  </a:cubicBezTo>
                  <a:cubicBezTo>
                    <a:pt x="3520041" y="807750"/>
                    <a:pt x="3448897" y="715553"/>
                    <a:pt x="3522133" y="799253"/>
                  </a:cubicBezTo>
                  <a:cubicBezTo>
                    <a:pt x="3527494" y="805379"/>
                    <a:pt x="3529499" y="814275"/>
                    <a:pt x="3535680" y="819573"/>
                  </a:cubicBezTo>
                  <a:cubicBezTo>
                    <a:pt x="3545676" y="828141"/>
                    <a:pt x="3559015" y="831994"/>
                    <a:pt x="3569547" y="839893"/>
                  </a:cubicBezTo>
                  <a:cubicBezTo>
                    <a:pt x="3577210" y="845640"/>
                    <a:pt x="3582020" y="854720"/>
                    <a:pt x="3589867" y="860213"/>
                  </a:cubicBezTo>
                  <a:cubicBezTo>
                    <a:pt x="3604779" y="870652"/>
                    <a:pt x="3621476" y="878275"/>
                    <a:pt x="3637280" y="887306"/>
                  </a:cubicBezTo>
                  <a:cubicBezTo>
                    <a:pt x="3644053" y="898595"/>
                    <a:pt x="3649517" y="910781"/>
                    <a:pt x="3657600" y="921173"/>
                  </a:cubicBezTo>
                  <a:cubicBezTo>
                    <a:pt x="3673969" y="942219"/>
                    <a:pt x="3691010" y="953004"/>
                    <a:pt x="3711787" y="968586"/>
                  </a:cubicBezTo>
                  <a:cubicBezTo>
                    <a:pt x="3725334" y="991164"/>
                    <a:pt x="3738628" y="1013896"/>
                    <a:pt x="3752427" y="1036320"/>
                  </a:cubicBezTo>
                  <a:cubicBezTo>
                    <a:pt x="3756693" y="1043253"/>
                    <a:pt x="3762332" y="1049359"/>
                    <a:pt x="3765973" y="1056640"/>
                  </a:cubicBezTo>
                  <a:cubicBezTo>
                    <a:pt x="3770489" y="1065671"/>
                    <a:pt x="3774616" y="1074907"/>
                    <a:pt x="3779520" y="1083733"/>
                  </a:cubicBezTo>
                  <a:cubicBezTo>
                    <a:pt x="3785914" y="1095241"/>
                    <a:pt x="3790531" y="1108291"/>
                    <a:pt x="3799840" y="1117600"/>
                  </a:cubicBezTo>
                  <a:cubicBezTo>
                    <a:pt x="3806980" y="1124740"/>
                    <a:pt x="3818371" y="1125795"/>
                    <a:pt x="3826933" y="1131146"/>
                  </a:cubicBezTo>
                  <a:cubicBezTo>
                    <a:pt x="3836506" y="1137129"/>
                    <a:pt x="3845531" y="1144032"/>
                    <a:pt x="3854027" y="1151466"/>
                  </a:cubicBezTo>
                  <a:cubicBezTo>
                    <a:pt x="3894439" y="1186827"/>
                    <a:pt x="3863819" y="1174235"/>
                    <a:pt x="3908213" y="1185333"/>
                  </a:cubicBezTo>
                  <a:cubicBezTo>
                    <a:pt x="3914986" y="1194364"/>
                    <a:pt x="3919861" y="1205199"/>
                    <a:pt x="3928533" y="1212426"/>
                  </a:cubicBezTo>
                  <a:cubicBezTo>
                    <a:pt x="3934018" y="1216997"/>
                    <a:pt x="3942798" y="1215416"/>
                    <a:pt x="3948853" y="1219200"/>
                  </a:cubicBezTo>
                  <a:cubicBezTo>
                    <a:pt x="3961112" y="1226862"/>
                    <a:pt x="3970323" y="1238855"/>
                    <a:pt x="3982720" y="1246293"/>
                  </a:cubicBezTo>
                  <a:cubicBezTo>
                    <a:pt x="3993146" y="1252549"/>
                    <a:pt x="4005958" y="1253935"/>
                    <a:pt x="4016587" y="1259840"/>
                  </a:cubicBezTo>
                  <a:cubicBezTo>
                    <a:pt x="4026455" y="1265322"/>
                    <a:pt x="4033929" y="1274472"/>
                    <a:pt x="4043680" y="1280160"/>
                  </a:cubicBezTo>
                  <a:cubicBezTo>
                    <a:pt x="4061123" y="1290335"/>
                    <a:pt x="4083588" y="1292974"/>
                    <a:pt x="4097867" y="1307253"/>
                  </a:cubicBezTo>
                  <a:cubicBezTo>
                    <a:pt x="4111414" y="1320800"/>
                    <a:pt x="4127012" y="1332567"/>
                    <a:pt x="4138507" y="1347893"/>
                  </a:cubicBezTo>
                  <a:cubicBezTo>
                    <a:pt x="4163711" y="1381498"/>
                    <a:pt x="4149434" y="1368724"/>
                    <a:pt x="4179147" y="1388533"/>
                  </a:cubicBezTo>
                  <a:cubicBezTo>
                    <a:pt x="4201982" y="1422788"/>
                    <a:pt x="4180296" y="1399268"/>
                    <a:pt x="4213013" y="1415626"/>
                  </a:cubicBezTo>
                  <a:cubicBezTo>
                    <a:pt x="4220294" y="1419267"/>
                    <a:pt x="4226709" y="1424441"/>
                    <a:pt x="4233333" y="1429173"/>
                  </a:cubicBezTo>
                  <a:cubicBezTo>
                    <a:pt x="4242519" y="1435735"/>
                    <a:pt x="4250111" y="1444908"/>
                    <a:pt x="4260427" y="1449493"/>
                  </a:cubicBezTo>
                  <a:cubicBezTo>
                    <a:pt x="4270947" y="1454169"/>
                    <a:pt x="4283004" y="1454008"/>
                    <a:pt x="4294293" y="1456266"/>
                  </a:cubicBezTo>
                  <a:cubicBezTo>
                    <a:pt x="4326849" y="1499676"/>
                    <a:pt x="4298809" y="1472071"/>
                    <a:pt x="4348480" y="1496906"/>
                  </a:cubicBezTo>
                  <a:cubicBezTo>
                    <a:pt x="4373510" y="1509421"/>
                    <a:pt x="4381174" y="1517339"/>
                    <a:pt x="4402667" y="1530773"/>
                  </a:cubicBezTo>
                  <a:cubicBezTo>
                    <a:pt x="4413831" y="1537750"/>
                    <a:pt x="4424310" y="1546204"/>
                    <a:pt x="4436533" y="1551093"/>
                  </a:cubicBezTo>
                  <a:cubicBezTo>
                    <a:pt x="4447222" y="1555369"/>
                    <a:pt x="4459111" y="1555608"/>
                    <a:pt x="4470400" y="1557866"/>
                  </a:cubicBezTo>
                  <a:cubicBezTo>
                    <a:pt x="4548132" y="1620052"/>
                    <a:pt x="4471642" y="1565261"/>
                    <a:pt x="4524587" y="1591733"/>
                  </a:cubicBezTo>
                  <a:cubicBezTo>
                    <a:pt x="4583176" y="1621027"/>
                    <a:pt x="4533844" y="1605901"/>
                    <a:pt x="4585547" y="1618826"/>
                  </a:cubicBezTo>
                  <a:cubicBezTo>
                    <a:pt x="4669128" y="1674547"/>
                    <a:pt x="4622170" y="1657438"/>
                    <a:pt x="4727787" y="1666240"/>
                  </a:cubicBezTo>
                  <a:cubicBezTo>
                    <a:pt x="4739076" y="1668498"/>
                    <a:pt x="4750230" y="1671585"/>
                    <a:pt x="4761653" y="1673013"/>
                  </a:cubicBezTo>
                  <a:cubicBezTo>
                    <a:pt x="4786399" y="1676106"/>
                    <a:pt x="4811706" y="1674895"/>
                    <a:pt x="4836160" y="1679786"/>
                  </a:cubicBezTo>
                  <a:cubicBezTo>
                    <a:pt x="4846061" y="1681766"/>
                    <a:pt x="4853179" y="1692646"/>
                    <a:pt x="4863253" y="1693333"/>
                  </a:cubicBezTo>
                  <a:cubicBezTo>
                    <a:pt x="4953383" y="1699478"/>
                    <a:pt x="5043876" y="1697848"/>
                    <a:pt x="5134187" y="1700106"/>
                  </a:cubicBezTo>
                  <a:cubicBezTo>
                    <a:pt x="5174695" y="1708209"/>
                    <a:pt x="5156541" y="1706880"/>
                    <a:pt x="5188373" y="1706880"/>
                  </a:cubicBezTo>
                </a:path>
              </a:pathLst>
            </a:custGeom>
            <a:grp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6" name="Straight Connector 25">
              <a:extLst>
                <a:ext uri="{FF2B5EF4-FFF2-40B4-BE49-F238E27FC236}">
                  <a16:creationId xmlns:a16="http://schemas.microsoft.com/office/drawing/2014/main" id="{2491DDF5-6285-4AA5-B840-F14EBFF94BFD}"/>
                </a:ext>
              </a:extLst>
            </p:cNvPr>
            <p:cNvCxnSpPr>
              <a:cxnSpLocks/>
            </p:cNvCxnSpPr>
            <p:nvPr/>
          </p:nvCxnSpPr>
          <p:spPr>
            <a:xfrm>
              <a:off x="5688850" y="1639147"/>
              <a:ext cx="6351" cy="1789369"/>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6C7E4B9-50E4-4CF8-8DDA-7FEB5392AD69}"/>
              </a:ext>
            </a:extLst>
          </p:cNvPr>
          <p:cNvGrpSpPr>
            <a:grpSpLocks/>
          </p:cNvGrpSpPr>
          <p:nvPr/>
        </p:nvGrpSpPr>
        <p:grpSpPr bwMode="auto">
          <a:xfrm>
            <a:off x="3677976" y="1496394"/>
            <a:ext cx="1910080" cy="1863090"/>
            <a:chOff x="3150709" y="1639147"/>
            <a:chExt cx="5188373" cy="1789369"/>
          </a:xfrm>
          <a:solidFill>
            <a:srgbClr val="00B0F0">
              <a:alpha val="30000"/>
            </a:srgbClr>
          </a:solidFill>
        </p:grpSpPr>
        <p:sp>
          <p:nvSpPr>
            <p:cNvPr id="28" name="Freeform: Shape 27">
              <a:extLst>
                <a:ext uri="{FF2B5EF4-FFF2-40B4-BE49-F238E27FC236}">
                  <a16:creationId xmlns:a16="http://schemas.microsoft.com/office/drawing/2014/main" id="{4344C7A5-6131-4CE3-A410-7B37B9EBE00D}"/>
                </a:ext>
              </a:extLst>
            </p:cNvPr>
            <p:cNvSpPr/>
            <p:nvPr/>
          </p:nvSpPr>
          <p:spPr>
            <a:xfrm>
              <a:off x="3150709" y="1639147"/>
              <a:ext cx="5188373" cy="1727448"/>
            </a:xfrm>
            <a:custGeom>
              <a:avLst/>
              <a:gdLst>
                <a:gd name="connsiteX0" fmla="*/ 0 w 5188373"/>
                <a:gd name="connsiteY0" fmla="*/ 1727200 h 1727200"/>
                <a:gd name="connsiteX1" fmla="*/ 108373 w 5188373"/>
                <a:gd name="connsiteY1" fmla="*/ 1720426 h 1727200"/>
                <a:gd name="connsiteX2" fmla="*/ 358987 w 5188373"/>
                <a:gd name="connsiteY2" fmla="*/ 1700106 h 1727200"/>
                <a:gd name="connsiteX3" fmla="*/ 433493 w 5188373"/>
                <a:gd name="connsiteY3" fmla="*/ 1652693 h 1727200"/>
                <a:gd name="connsiteX4" fmla="*/ 480907 w 5188373"/>
                <a:gd name="connsiteY4" fmla="*/ 1639146 h 1727200"/>
                <a:gd name="connsiteX5" fmla="*/ 568960 w 5188373"/>
                <a:gd name="connsiteY5" fmla="*/ 1591733 h 1727200"/>
                <a:gd name="connsiteX6" fmla="*/ 609600 w 5188373"/>
                <a:gd name="connsiteY6" fmla="*/ 1564640 h 1727200"/>
                <a:gd name="connsiteX7" fmla="*/ 717973 w 5188373"/>
                <a:gd name="connsiteY7" fmla="*/ 1510453 h 1727200"/>
                <a:gd name="connsiteX8" fmla="*/ 806027 w 5188373"/>
                <a:gd name="connsiteY8" fmla="*/ 1435946 h 1727200"/>
                <a:gd name="connsiteX9" fmla="*/ 833120 w 5188373"/>
                <a:gd name="connsiteY9" fmla="*/ 1429173 h 1727200"/>
                <a:gd name="connsiteX10" fmla="*/ 860213 w 5188373"/>
                <a:gd name="connsiteY10" fmla="*/ 1395306 h 1727200"/>
                <a:gd name="connsiteX11" fmla="*/ 955040 w 5188373"/>
                <a:gd name="connsiteY11" fmla="*/ 1327573 h 1727200"/>
                <a:gd name="connsiteX12" fmla="*/ 1029547 w 5188373"/>
                <a:gd name="connsiteY12" fmla="*/ 1286933 h 1727200"/>
                <a:gd name="connsiteX13" fmla="*/ 1049867 w 5188373"/>
                <a:gd name="connsiteY13" fmla="*/ 1273386 h 1727200"/>
                <a:gd name="connsiteX14" fmla="*/ 1097280 w 5188373"/>
                <a:gd name="connsiteY14" fmla="*/ 1225973 h 1727200"/>
                <a:gd name="connsiteX15" fmla="*/ 1158240 w 5188373"/>
                <a:gd name="connsiteY15" fmla="*/ 1158240 h 1727200"/>
                <a:gd name="connsiteX16" fmla="*/ 1192107 w 5188373"/>
                <a:gd name="connsiteY16" fmla="*/ 1104053 h 1727200"/>
                <a:gd name="connsiteX17" fmla="*/ 1225973 w 5188373"/>
                <a:gd name="connsiteY17" fmla="*/ 1070186 h 1727200"/>
                <a:gd name="connsiteX18" fmla="*/ 1273387 w 5188373"/>
                <a:gd name="connsiteY18" fmla="*/ 1009226 h 1727200"/>
                <a:gd name="connsiteX19" fmla="*/ 1293707 w 5188373"/>
                <a:gd name="connsiteY19" fmla="*/ 988906 h 1727200"/>
                <a:gd name="connsiteX20" fmla="*/ 1327573 w 5188373"/>
                <a:gd name="connsiteY20" fmla="*/ 948266 h 1727200"/>
                <a:gd name="connsiteX21" fmla="*/ 1361440 w 5188373"/>
                <a:gd name="connsiteY21" fmla="*/ 927946 h 1727200"/>
                <a:gd name="connsiteX22" fmla="*/ 1388533 w 5188373"/>
                <a:gd name="connsiteY22" fmla="*/ 907626 h 1727200"/>
                <a:gd name="connsiteX23" fmla="*/ 1435947 w 5188373"/>
                <a:gd name="connsiteY23" fmla="*/ 853440 h 1727200"/>
                <a:gd name="connsiteX24" fmla="*/ 1456267 w 5188373"/>
                <a:gd name="connsiteY24" fmla="*/ 833120 h 1727200"/>
                <a:gd name="connsiteX25" fmla="*/ 1490133 w 5188373"/>
                <a:gd name="connsiteY25" fmla="*/ 772160 h 1727200"/>
                <a:gd name="connsiteX26" fmla="*/ 1524000 w 5188373"/>
                <a:gd name="connsiteY26" fmla="*/ 711200 h 1727200"/>
                <a:gd name="connsiteX27" fmla="*/ 1591733 w 5188373"/>
                <a:gd name="connsiteY27" fmla="*/ 602826 h 1727200"/>
                <a:gd name="connsiteX28" fmla="*/ 1598507 w 5188373"/>
                <a:gd name="connsiteY28" fmla="*/ 568960 h 1727200"/>
                <a:gd name="connsiteX29" fmla="*/ 1625600 w 5188373"/>
                <a:gd name="connsiteY29" fmla="*/ 548640 h 1727200"/>
                <a:gd name="connsiteX30" fmla="*/ 1652693 w 5188373"/>
                <a:gd name="connsiteY30" fmla="*/ 514773 h 1727200"/>
                <a:gd name="connsiteX31" fmla="*/ 1679787 w 5188373"/>
                <a:gd name="connsiteY31" fmla="*/ 501226 h 1727200"/>
                <a:gd name="connsiteX32" fmla="*/ 1706880 w 5188373"/>
                <a:gd name="connsiteY32" fmla="*/ 480906 h 1727200"/>
                <a:gd name="connsiteX33" fmla="*/ 1727200 w 5188373"/>
                <a:gd name="connsiteY33" fmla="*/ 467360 h 1727200"/>
                <a:gd name="connsiteX34" fmla="*/ 1761067 w 5188373"/>
                <a:gd name="connsiteY34" fmla="*/ 433493 h 1727200"/>
                <a:gd name="connsiteX35" fmla="*/ 1788160 w 5188373"/>
                <a:gd name="connsiteY35" fmla="*/ 399626 h 1727200"/>
                <a:gd name="connsiteX36" fmla="*/ 1849120 w 5188373"/>
                <a:gd name="connsiteY36" fmla="*/ 270933 h 1727200"/>
                <a:gd name="connsiteX37" fmla="*/ 1910080 w 5188373"/>
                <a:gd name="connsiteY37" fmla="*/ 203200 h 1727200"/>
                <a:gd name="connsiteX38" fmla="*/ 1950720 w 5188373"/>
                <a:gd name="connsiteY38" fmla="*/ 176106 h 1727200"/>
                <a:gd name="connsiteX39" fmla="*/ 2004907 w 5188373"/>
                <a:gd name="connsiteY39" fmla="*/ 162560 h 1727200"/>
                <a:gd name="connsiteX40" fmla="*/ 2092960 w 5188373"/>
                <a:gd name="connsiteY40" fmla="*/ 121920 h 1727200"/>
                <a:gd name="connsiteX41" fmla="*/ 2153920 w 5188373"/>
                <a:gd name="connsiteY41" fmla="*/ 94826 h 1727200"/>
                <a:gd name="connsiteX42" fmla="*/ 2194560 w 5188373"/>
                <a:gd name="connsiteY42" fmla="*/ 81280 h 1727200"/>
                <a:gd name="connsiteX43" fmla="*/ 2214880 w 5188373"/>
                <a:gd name="connsiteY43" fmla="*/ 67733 h 1727200"/>
                <a:gd name="connsiteX44" fmla="*/ 2241973 w 5188373"/>
                <a:gd name="connsiteY44" fmla="*/ 60960 h 1727200"/>
                <a:gd name="connsiteX45" fmla="*/ 2309707 w 5188373"/>
                <a:gd name="connsiteY45" fmla="*/ 47413 h 1727200"/>
                <a:gd name="connsiteX46" fmla="*/ 2350347 w 5188373"/>
                <a:gd name="connsiteY46" fmla="*/ 20320 h 1727200"/>
                <a:gd name="connsiteX47" fmla="*/ 2397760 w 5188373"/>
                <a:gd name="connsiteY47" fmla="*/ 13546 h 1727200"/>
                <a:gd name="connsiteX48" fmla="*/ 2438400 w 5188373"/>
                <a:gd name="connsiteY48" fmla="*/ 0 h 1727200"/>
                <a:gd name="connsiteX49" fmla="*/ 2702560 w 5188373"/>
                <a:gd name="connsiteY49" fmla="*/ 20320 h 1727200"/>
                <a:gd name="connsiteX50" fmla="*/ 2743200 w 5188373"/>
                <a:gd name="connsiteY50" fmla="*/ 40640 h 1727200"/>
                <a:gd name="connsiteX51" fmla="*/ 2858347 w 5188373"/>
                <a:gd name="connsiteY51" fmla="*/ 81280 h 1727200"/>
                <a:gd name="connsiteX52" fmla="*/ 2939627 w 5188373"/>
                <a:gd name="connsiteY52" fmla="*/ 135466 h 1727200"/>
                <a:gd name="connsiteX53" fmla="*/ 2973493 w 5188373"/>
                <a:gd name="connsiteY53" fmla="*/ 169333 h 1727200"/>
                <a:gd name="connsiteX54" fmla="*/ 2993813 w 5188373"/>
                <a:gd name="connsiteY54" fmla="*/ 196426 h 1727200"/>
                <a:gd name="connsiteX55" fmla="*/ 3020907 w 5188373"/>
                <a:gd name="connsiteY55" fmla="*/ 223520 h 1727200"/>
                <a:gd name="connsiteX56" fmla="*/ 3054773 w 5188373"/>
                <a:gd name="connsiteY56" fmla="*/ 291253 h 1727200"/>
                <a:gd name="connsiteX57" fmla="*/ 3068320 w 5188373"/>
                <a:gd name="connsiteY57" fmla="*/ 325120 h 1727200"/>
                <a:gd name="connsiteX58" fmla="*/ 3129280 w 5188373"/>
                <a:gd name="connsiteY58" fmla="*/ 372533 h 1727200"/>
                <a:gd name="connsiteX59" fmla="*/ 3176693 w 5188373"/>
                <a:gd name="connsiteY59" fmla="*/ 419946 h 1727200"/>
                <a:gd name="connsiteX60" fmla="*/ 3197013 w 5188373"/>
                <a:gd name="connsiteY60" fmla="*/ 447040 h 1727200"/>
                <a:gd name="connsiteX61" fmla="*/ 3230880 w 5188373"/>
                <a:gd name="connsiteY61" fmla="*/ 460586 h 1727200"/>
                <a:gd name="connsiteX62" fmla="*/ 3278293 w 5188373"/>
                <a:gd name="connsiteY62" fmla="*/ 508000 h 1727200"/>
                <a:gd name="connsiteX63" fmla="*/ 3325707 w 5188373"/>
                <a:gd name="connsiteY63" fmla="*/ 555413 h 1727200"/>
                <a:gd name="connsiteX64" fmla="*/ 3346027 w 5188373"/>
                <a:gd name="connsiteY64" fmla="*/ 582506 h 1727200"/>
                <a:gd name="connsiteX65" fmla="*/ 3366347 w 5188373"/>
                <a:gd name="connsiteY65" fmla="*/ 602826 h 1727200"/>
                <a:gd name="connsiteX66" fmla="*/ 3386667 w 5188373"/>
                <a:gd name="connsiteY66" fmla="*/ 636693 h 1727200"/>
                <a:gd name="connsiteX67" fmla="*/ 3467947 w 5188373"/>
                <a:gd name="connsiteY67" fmla="*/ 738293 h 1727200"/>
                <a:gd name="connsiteX68" fmla="*/ 3522133 w 5188373"/>
                <a:gd name="connsiteY68" fmla="*/ 799253 h 1727200"/>
                <a:gd name="connsiteX69" fmla="*/ 3535680 w 5188373"/>
                <a:gd name="connsiteY69" fmla="*/ 819573 h 1727200"/>
                <a:gd name="connsiteX70" fmla="*/ 3569547 w 5188373"/>
                <a:gd name="connsiteY70" fmla="*/ 839893 h 1727200"/>
                <a:gd name="connsiteX71" fmla="*/ 3589867 w 5188373"/>
                <a:gd name="connsiteY71" fmla="*/ 860213 h 1727200"/>
                <a:gd name="connsiteX72" fmla="*/ 3637280 w 5188373"/>
                <a:gd name="connsiteY72" fmla="*/ 887306 h 1727200"/>
                <a:gd name="connsiteX73" fmla="*/ 3657600 w 5188373"/>
                <a:gd name="connsiteY73" fmla="*/ 921173 h 1727200"/>
                <a:gd name="connsiteX74" fmla="*/ 3711787 w 5188373"/>
                <a:gd name="connsiteY74" fmla="*/ 968586 h 1727200"/>
                <a:gd name="connsiteX75" fmla="*/ 3752427 w 5188373"/>
                <a:gd name="connsiteY75" fmla="*/ 1036320 h 1727200"/>
                <a:gd name="connsiteX76" fmla="*/ 3765973 w 5188373"/>
                <a:gd name="connsiteY76" fmla="*/ 1056640 h 1727200"/>
                <a:gd name="connsiteX77" fmla="*/ 3779520 w 5188373"/>
                <a:gd name="connsiteY77" fmla="*/ 1083733 h 1727200"/>
                <a:gd name="connsiteX78" fmla="*/ 3799840 w 5188373"/>
                <a:gd name="connsiteY78" fmla="*/ 1117600 h 1727200"/>
                <a:gd name="connsiteX79" fmla="*/ 3826933 w 5188373"/>
                <a:gd name="connsiteY79" fmla="*/ 1131146 h 1727200"/>
                <a:gd name="connsiteX80" fmla="*/ 3854027 w 5188373"/>
                <a:gd name="connsiteY80" fmla="*/ 1151466 h 1727200"/>
                <a:gd name="connsiteX81" fmla="*/ 3908213 w 5188373"/>
                <a:gd name="connsiteY81" fmla="*/ 1185333 h 1727200"/>
                <a:gd name="connsiteX82" fmla="*/ 3928533 w 5188373"/>
                <a:gd name="connsiteY82" fmla="*/ 1212426 h 1727200"/>
                <a:gd name="connsiteX83" fmla="*/ 3948853 w 5188373"/>
                <a:gd name="connsiteY83" fmla="*/ 1219200 h 1727200"/>
                <a:gd name="connsiteX84" fmla="*/ 3982720 w 5188373"/>
                <a:gd name="connsiteY84" fmla="*/ 1246293 h 1727200"/>
                <a:gd name="connsiteX85" fmla="*/ 4016587 w 5188373"/>
                <a:gd name="connsiteY85" fmla="*/ 1259840 h 1727200"/>
                <a:gd name="connsiteX86" fmla="*/ 4043680 w 5188373"/>
                <a:gd name="connsiteY86" fmla="*/ 1280160 h 1727200"/>
                <a:gd name="connsiteX87" fmla="*/ 4097867 w 5188373"/>
                <a:gd name="connsiteY87" fmla="*/ 1307253 h 1727200"/>
                <a:gd name="connsiteX88" fmla="*/ 4138507 w 5188373"/>
                <a:gd name="connsiteY88" fmla="*/ 1347893 h 1727200"/>
                <a:gd name="connsiteX89" fmla="*/ 4179147 w 5188373"/>
                <a:gd name="connsiteY89" fmla="*/ 1388533 h 1727200"/>
                <a:gd name="connsiteX90" fmla="*/ 4213013 w 5188373"/>
                <a:gd name="connsiteY90" fmla="*/ 1415626 h 1727200"/>
                <a:gd name="connsiteX91" fmla="*/ 4233333 w 5188373"/>
                <a:gd name="connsiteY91" fmla="*/ 1429173 h 1727200"/>
                <a:gd name="connsiteX92" fmla="*/ 4260427 w 5188373"/>
                <a:gd name="connsiteY92" fmla="*/ 1449493 h 1727200"/>
                <a:gd name="connsiteX93" fmla="*/ 4294293 w 5188373"/>
                <a:gd name="connsiteY93" fmla="*/ 1456266 h 1727200"/>
                <a:gd name="connsiteX94" fmla="*/ 4348480 w 5188373"/>
                <a:gd name="connsiteY94" fmla="*/ 1496906 h 1727200"/>
                <a:gd name="connsiteX95" fmla="*/ 4402667 w 5188373"/>
                <a:gd name="connsiteY95" fmla="*/ 1530773 h 1727200"/>
                <a:gd name="connsiteX96" fmla="*/ 4436533 w 5188373"/>
                <a:gd name="connsiteY96" fmla="*/ 1551093 h 1727200"/>
                <a:gd name="connsiteX97" fmla="*/ 4470400 w 5188373"/>
                <a:gd name="connsiteY97" fmla="*/ 1557866 h 1727200"/>
                <a:gd name="connsiteX98" fmla="*/ 4524587 w 5188373"/>
                <a:gd name="connsiteY98" fmla="*/ 1591733 h 1727200"/>
                <a:gd name="connsiteX99" fmla="*/ 4585547 w 5188373"/>
                <a:gd name="connsiteY99" fmla="*/ 1618826 h 1727200"/>
                <a:gd name="connsiteX100" fmla="*/ 4727787 w 5188373"/>
                <a:gd name="connsiteY100" fmla="*/ 1666240 h 1727200"/>
                <a:gd name="connsiteX101" fmla="*/ 4761653 w 5188373"/>
                <a:gd name="connsiteY101" fmla="*/ 1673013 h 1727200"/>
                <a:gd name="connsiteX102" fmla="*/ 4836160 w 5188373"/>
                <a:gd name="connsiteY102" fmla="*/ 1679786 h 1727200"/>
                <a:gd name="connsiteX103" fmla="*/ 4863253 w 5188373"/>
                <a:gd name="connsiteY103" fmla="*/ 1693333 h 1727200"/>
                <a:gd name="connsiteX104" fmla="*/ 5134187 w 5188373"/>
                <a:gd name="connsiteY104" fmla="*/ 1700106 h 1727200"/>
                <a:gd name="connsiteX105" fmla="*/ 5188373 w 5188373"/>
                <a:gd name="connsiteY105" fmla="*/ 170688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88373" h="1727200">
                  <a:moveTo>
                    <a:pt x="0" y="1727200"/>
                  </a:moveTo>
                  <a:lnTo>
                    <a:pt x="108373" y="1720426"/>
                  </a:lnTo>
                  <a:lnTo>
                    <a:pt x="358987" y="1700106"/>
                  </a:lnTo>
                  <a:cubicBezTo>
                    <a:pt x="480306" y="1659668"/>
                    <a:pt x="316262" y="1721079"/>
                    <a:pt x="433493" y="1652693"/>
                  </a:cubicBezTo>
                  <a:cubicBezTo>
                    <a:pt x="447691" y="1644411"/>
                    <a:pt x="465102" y="1643662"/>
                    <a:pt x="480907" y="1639146"/>
                  </a:cubicBezTo>
                  <a:cubicBezTo>
                    <a:pt x="586480" y="1568765"/>
                    <a:pt x="453116" y="1654111"/>
                    <a:pt x="568960" y="1591733"/>
                  </a:cubicBezTo>
                  <a:cubicBezTo>
                    <a:pt x="583295" y="1584014"/>
                    <a:pt x="595038" y="1571921"/>
                    <a:pt x="609600" y="1564640"/>
                  </a:cubicBezTo>
                  <a:cubicBezTo>
                    <a:pt x="662394" y="1538243"/>
                    <a:pt x="661643" y="1566780"/>
                    <a:pt x="717973" y="1510453"/>
                  </a:cubicBezTo>
                  <a:cubicBezTo>
                    <a:pt x="738465" y="1489962"/>
                    <a:pt x="784981" y="1441207"/>
                    <a:pt x="806027" y="1435946"/>
                  </a:cubicBezTo>
                  <a:lnTo>
                    <a:pt x="833120" y="1429173"/>
                  </a:lnTo>
                  <a:cubicBezTo>
                    <a:pt x="842151" y="1417884"/>
                    <a:pt x="849990" y="1405529"/>
                    <a:pt x="860213" y="1395306"/>
                  </a:cubicBezTo>
                  <a:cubicBezTo>
                    <a:pt x="887891" y="1367628"/>
                    <a:pt x="921322" y="1346840"/>
                    <a:pt x="955040" y="1327573"/>
                  </a:cubicBezTo>
                  <a:cubicBezTo>
                    <a:pt x="1052180" y="1272064"/>
                    <a:pt x="943816" y="1340515"/>
                    <a:pt x="1029547" y="1286933"/>
                  </a:cubicBezTo>
                  <a:cubicBezTo>
                    <a:pt x="1036450" y="1282618"/>
                    <a:pt x="1043816" y="1278832"/>
                    <a:pt x="1049867" y="1273386"/>
                  </a:cubicBezTo>
                  <a:cubicBezTo>
                    <a:pt x="1066480" y="1258434"/>
                    <a:pt x="1081476" y="1241777"/>
                    <a:pt x="1097280" y="1225973"/>
                  </a:cubicBezTo>
                  <a:cubicBezTo>
                    <a:pt x="1121616" y="1201637"/>
                    <a:pt x="1137219" y="1187669"/>
                    <a:pt x="1158240" y="1158240"/>
                  </a:cubicBezTo>
                  <a:cubicBezTo>
                    <a:pt x="1170620" y="1140908"/>
                    <a:pt x="1179120" y="1120936"/>
                    <a:pt x="1192107" y="1104053"/>
                  </a:cubicBezTo>
                  <a:cubicBezTo>
                    <a:pt x="1201841" y="1091399"/>
                    <a:pt x="1215583" y="1082307"/>
                    <a:pt x="1225973" y="1070186"/>
                  </a:cubicBezTo>
                  <a:cubicBezTo>
                    <a:pt x="1242726" y="1050641"/>
                    <a:pt x="1255184" y="1027429"/>
                    <a:pt x="1273387" y="1009226"/>
                  </a:cubicBezTo>
                  <a:cubicBezTo>
                    <a:pt x="1280160" y="1002453"/>
                    <a:pt x="1287343" y="996065"/>
                    <a:pt x="1293707" y="988906"/>
                  </a:cubicBezTo>
                  <a:cubicBezTo>
                    <a:pt x="1305422" y="975726"/>
                    <a:pt x="1314466" y="960062"/>
                    <a:pt x="1327573" y="948266"/>
                  </a:cubicBezTo>
                  <a:cubicBezTo>
                    <a:pt x="1337359" y="939459"/>
                    <a:pt x="1350486" y="935249"/>
                    <a:pt x="1361440" y="927946"/>
                  </a:cubicBezTo>
                  <a:cubicBezTo>
                    <a:pt x="1370833" y="921684"/>
                    <a:pt x="1379962" y="914973"/>
                    <a:pt x="1388533" y="907626"/>
                  </a:cubicBezTo>
                  <a:cubicBezTo>
                    <a:pt x="1412021" y="887493"/>
                    <a:pt x="1413516" y="879075"/>
                    <a:pt x="1435947" y="853440"/>
                  </a:cubicBezTo>
                  <a:cubicBezTo>
                    <a:pt x="1442255" y="846231"/>
                    <a:pt x="1450520" y="840783"/>
                    <a:pt x="1456267" y="833120"/>
                  </a:cubicBezTo>
                  <a:cubicBezTo>
                    <a:pt x="1472459" y="811531"/>
                    <a:pt x="1477850" y="794971"/>
                    <a:pt x="1490133" y="772160"/>
                  </a:cubicBezTo>
                  <a:cubicBezTo>
                    <a:pt x="1501154" y="751693"/>
                    <a:pt x="1511680" y="730912"/>
                    <a:pt x="1524000" y="711200"/>
                  </a:cubicBezTo>
                  <a:cubicBezTo>
                    <a:pt x="1618743" y="559611"/>
                    <a:pt x="1491747" y="782804"/>
                    <a:pt x="1591733" y="602826"/>
                  </a:cubicBezTo>
                  <a:cubicBezTo>
                    <a:pt x="1593991" y="591537"/>
                    <a:pt x="1592405" y="578722"/>
                    <a:pt x="1598507" y="568960"/>
                  </a:cubicBezTo>
                  <a:cubicBezTo>
                    <a:pt x="1604490" y="559387"/>
                    <a:pt x="1617618" y="556622"/>
                    <a:pt x="1625600" y="548640"/>
                  </a:cubicBezTo>
                  <a:cubicBezTo>
                    <a:pt x="1635822" y="538417"/>
                    <a:pt x="1641813" y="524293"/>
                    <a:pt x="1652693" y="514773"/>
                  </a:cubicBezTo>
                  <a:cubicBezTo>
                    <a:pt x="1660292" y="508124"/>
                    <a:pt x="1671224" y="506578"/>
                    <a:pt x="1679787" y="501226"/>
                  </a:cubicBezTo>
                  <a:cubicBezTo>
                    <a:pt x="1689360" y="495243"/>
                    <a:pt x="1697694" y="487467"/>
                    <a:pt x="1706880" y="480906"/>
                  </a:cubicBezTo>
                  <a:cubicBezTo>
                    <a:pt x="1713504" y="476175"/>
                    <a:pt x="1720427" y="471875"/>
                    <a:pt x="1727200" y="467360"/>
                  </a:cubicBezTo>
                  <a:cubicBezTo>
                    <a:pt x="1741343" y="424928"/>
                    <a:pt x="1721679" y="467958"/>
                    <a:pt x="1761067" y="433493"/>
                  </a:cubicBezTo>
                  <a:cubicBezTo>
                    <a:pt x="1771947" y="423973"/>
                    <a:pt x="1780141" y="411655"/>
                    <a:pt x="1788160" y="399626"/>
                  </a:cubicBezTo>
                  <a:cubicBezTo>
                    <a:pt x="1835464" y="328670"/>
                    <a:pt x="1799144" y="365886"/>
                    <a:pt x="1849120" y="270933"/>
                  </a:cubicBezTo>
                  <a:cubicBezTo>
                    <a:pt x="1869647" y="231932"/>
                    <a:pt x="1879017" y="224945"/>
                    <a:pt x="1910080" y="203200"/>
                  </a:cubicBezTo>
                  <a:cubicBezTo>
                    <a:pt x="1923418" y="193863"/>
                    <a:pt x="1935755" y="182519"/>
                    <a:pt x="1950720" y="176106"/>
                  </a:cubicBezTo>
                  <a:cubicBezTo>
                    <a:pt x="1967833" y="168772"/>
                    <a:pt x="1986845" y="167075"/>
                    <a:pt x="2004907" y="162560"/>
                  </a:cubicBezTo>
                  <a:cubicBezTo>
                    <a:pt x="2065508" y="114077"/>
                    <a:pt x="2009040" y="151539"/>
                    <a:pt x="2092960" y="121920"/>
                  </a:cubicBezTo>
                  <a:cubicBezTo>
                    <a:pt x="2113929" y="114519"/>
                    <a:pt x="2133274" y="103084"/>
                    <a:pt x="2153920" y="94826"/>
                  </a:cubicBezTo>
                  <a:cubicBezTo>
                    <a:pt x="2167178" y="89523"/>
                    <a:pt x="2181013" y="85795"/>
                    <a:pt x="2194560" y="81280"/>
                  </a:cubicBezTo>
                  <a:cubicBezTo>
                    <a:pt x="2201333" y="76764"/>
                    <a:pt x="2207398" y="70940"/>
                    <a:pt x="2214880" y="67733"/>
                  </a:cubicBezTo>
                  <a:cubicBezTo>
                    <a:pt x="2223436" y="64066"/>
                    <a:pt x="2232871" y="62910"/>
                    <a:pt x="2241973" y="60960"/>
                  </a:cubicBezTo>
                  <a:cubicBezTo>
                    <a:pt x="2264487" y="56136"/>
                    <a:pt x="2287129" y="51929"/>
                    <a:pt x="2309707" y="47413"/>
                  </a:cubicBezTo>
                  <a:cubicBezTo>
                    <a:pt x="2323254" y="38382"/>
                    <a:pt x="2335151" y="26165"/>
                    <a:pt x="2350347" y="20320"/>
                  </a:cubicBezTo>
                  <a:cubicBezTo>
                    <a:pt x="2365248" y="14589"/>
                    <a:pt x="2382204" y="17136"/>
                    <a:pt x="2397760" y="13546"/>
                  </a:cubicBezTo>
                  <a:cubicBezTo>
                    <a:pt x="2411674" y="10335"/>
                    <a:pt x="2424853" y="4515"/>
                    <a:pt x="2438400" y="0"/>
                  </a:cubicBezTo>
                  <a:cubicBezTo>
                    <a:pt x="2526453" y="6773"/>
                    <a:pt x="2615021" y="8648"/>
                    <a:pt x="2702560" y="20320"/>
                  </a:cubicBezTo>
                  <a:cubicBezTo>
                    <a:pt x="2717573" y="22322"/>
                    <a:pt x="2729279" y="34674"/>
                    <a:pt x="2743200" y="40640"/>
                  </a:cubicBezTo>
                  <a:cubicBezTo>
                    <a:pt x="2775680" y="54560"/>
                    <a:pt x="2825457" y="70317"/>
                    <a:pt x="2858347" y="81280"/>
                  </a:cubicBezTo>
                  <a:cubicBezTo>
                    <a:pt x="2920611" y="127978"/>
                    <a:pt x="2892339" y="111824"/>
                    <a:pt x="2939627" y="135466"/>
                  </a:cubicBezTo>
                  <a:cubicBezTo>
                    <a:pt x="2975747" y="189648"/>
                    <a:pt x="2928341" y="124181"/>
                    <a:pt x="2973493" y="169333"/>
                  </a:cubicBezTo>
                  <a:cubicBezTo>
                    <a:pt x="2981475" y="177315"/>
                    <a:pt x="2986379" y="187930"/>
                    <a:pt x="2993813" y="196426"/>
                  </a:cubicBezTo>
                  <a:cubicBezTo>
                    <a:pt x="3002224" y="206038"/>
                    <a:pt x="3011876" y="214489"/>
                    <a:pt x="3020907" y="223520"/>
                  </a:cubicBezTo>
                  <a:cubicBezTo>
                    <a:pt x="3055701" y="310507"/>
                    <a:pt x="3010484" y="202676"/>
                    <a:pt x="3054773" y="291253"/>
                  </a:cubicBezTo>
                  <a:cubicBezTo>
                    <a:pt x="3060211" y="302128"/>
                    <a:pt x="3060104" y="316157"/>
                    <a:pt x="3068320" y="325120"/>
                  </a:cubicBezTo>
                  <a:cubicBezTo>
                    <a:pt x="3085715" y="344096"/>
                    <a:pt x="3111077" y="354330"/>
                    <a:pt x="3129280" y="372533"/>
                  </a:cubicBezTo>
                  <a:cubicBezTo>
                    <a:pt x="3145084" y="388337"/>
                    <a:pt x="3163283" y="402065"/>
                    <a:pt x="3176693" y="419946"/>
                  </a:cubicBezTo>
                  <a:cubicBezTo>
                    <a:pt x="3183466" y="428977"/>
                    <a:pt x="3187982" y="440267"/>
                    <a:pt x="3197013" y="447040"/>
                  </a:cubicBezTo>
                  <a:cubicBezTo>
                    <a:pt x="3206740" y="454335"/>
                    <a:pt x="3219591" y="456071"/>
                    <a:pt x="3230880" y="460586"/>
                  </a:cubicBezTo>
                  <a:cubicBezTo>
                    <a:pt x="3318989" y="531075"/>
                    <a:pt x="3229765" y="454080"/>
                    <a:pt x="3278293" y="508000"/>
                  </a:cubicBezTo>
                  <a:cubicBezTo>
                    <a:pt x="3293245" y="524613"/>
                    <a:pt x="3309902" y="539609"/>
                    <a:pt x="3325707" y="555413"/>
                  </a:cubicBezTo>
                  <a:cubicBezTo>
                    <a:pt x="3333689" y="563395"/>
                    <a:pt x="3338680" y="573935"/>
                    <a:pt x="3346027" y="582506"/>
                  </a:cubicBezTo>
                  <a:cubicBezTo>
                    <a:pt x="3352261" y="589779"/>
                    <a:pt x="3360600" y="595163"/>
                    <a:pt x="3366347" y="602826"/>
                  </a:cubicBezTo>
                  <a:cubicBezTo>
                    <a:pt x="3374246" y="613358"/>
                    <a:pt x="3379015" y="625980"/>
                    <a:pt x="3386667" y="636693"/>
                  </a:cubicBezTo>
                  <a:cubicBezTo>
                    <a:pt x="3492037" y="784212"/>
                    <a:pt x="3385315" y="628118"/>
                    <a:pt x="3467947" y="738293"/>
                  </a:cubicBezTo>
                  <a:cubicBezTo>
                    <a:pt x="3520041" y="807750"/>
                    <a:pt x="3448897" y="715553"/>
                    <a:pt x="3522133" y="799253"/>
                  </a:cubicBezTo>
                  <a:cubicBezTo>
                    <a:pt x="3527494" y="805379"/>
                    <a:pt x="3529499" y="814275"/>
                    <a:pt x="3535680" y="819573"/>
                  </a:cubicBezTo>
                  <a:cubicBezTo>
                    <a:pt x="3545676" y="828141"/>
                    <a:pt x="3559015" y="831994"/>
                    <a:pt x="3569547" y="839893"/>
                  </a:cubicBezTo>
                  <a:cubicBezTo>
                    <a:pt x="3577210" y="845640"/>
                    <a:pt x="3582020" y="854720"/>
                    <a:pt x="3589867" y="860213"/>
                  </a:cubicBezTo>
                  <a:cubicBezTo>
                    <a:pt x="3604779" y="870652"/>
                    <a:pt x="3621476" y="878275"/>
                    <a:pt x="3637280" y="887306"/>
                  </a:cubicBezTo>
                  <a:cubicBezTo>
                    <a:pt x="3644053" y="898595"/>
                    <a:pt x="3649517" y="910781"/>
                    <a:pt x="3657600" y="921173"/>
                  </a:cubicBezTo>
                  <a:cubicBezTo>
                    <a:pt x="3673969" y="942219"/>
                    <a:pt x="3691010" y="953004"/>
                    <a:pt x="3711787" y="968586"/>
                  </a:cubicBezTo>
                  <a:cubicBezTo>
                    <a:pt x="3725334" y="991164"/>
                    <a:pt x="3738628" y="1013896"/>
                    <a:pt x="3752427" y="1036320"/>
                  </a:cubicBezTo>
                  <a:cubicBezTo>
                    <a:pt x="3756693" y="1043253"/>
                    <a:pt x="3762332" y="1049359"/>
                    <a:pt x="3765973" y="1056640"/>
                  </a:cubicBezTo>
                  <a:cubicBezTo>
                    <a:pt x="3770489" y="1065671"/>
                    <a:pt x="3774616" y="1074907"/>
                    <a:pt x="3779520" y="1083733"/>
                  </a:cubicBezTo>
                  <a:cubicBezTo>
                    <a:pt x="3785914" y="1095241"/>
                    <a:pt x="3790531" y="1108291"/>
                    <a:pt x="3799840" y="1117600"/>
                  </a:cubicBezTo>
                  <a:cubicBezTo>
                    <a:pt x="3806980" y="1124740"/>
                    <a:pt x="3818371" y="1125795"/>
                    <a:pt x="3826933" y="1131146"/>
                  </a:cubicBezTo>
                  <a:cubicBezTo>
                    <a:pt x="3836506" y="1137129"/>
                    <a:pt x="3845531" y="1144032"/>
                    <a:pt x="3854027" y="1151466"/>
                  </a:cubicBezTo>
                  <a:cubicBezTo>
                    <a:pt x="3894439" y="1186827"/>
                    <a:pt x="3863819" y="1174235"/>
                    <a:pt x="3908213" y="1185333"/>
                  </a:cubicBezTo>
                  <a:cubicBezTo>
                    <a:pt x="3914986" y="1194364"/>
                    <a:pt x="3919861" y="1205199"/>
                    <a:pt x="3928533" y="1212426"/>
                  </a:cubicBezTo>
                  <a:cubicBezTo>
                    <a:pt x="3934018" y="1216997"/>
                    <a:pt x="3942798" y="1215416"/>
                    <a:pt x="3948853" y="1219200"/>
                  </a:cubicBezTo>
                  <a:cubicBezTo>
                    <a:pt x="3961112" y="1226862"/>
                    <a:pt x="3970323" y="1238855"/>
                    <a:pt x="3982720" y="1246293"/>
                  </a:cubicBezTo>
                  <a:cubicBezTo>
                    <a:pt x="3993146" y="1252549"/>
                    <a:pt x="4005958" y="1253935"/>
                    <a:pt x="4016587" y="1259840"/>
                  </a:cubicBezTo>
                  <a:cubicBezTo>
                    <a:pt x="4026455" y="1265322"/>
                    <a:pt x="4033929" y="1274472"/>
                    <a:pt x="4043680" y="1280160"/>
                  </a:cubicBezTo>
                  <a:cubicBezTo>
                    <a:pt x="4061123" y="1290335"/>
                    <a:pt x="4083588" y="1292974"/>
                    <a:pt x="4097867" y="1307253"/>
                  </a:cubicBezTo>
                  <a:cubicBezTo>
                    <a:pt x="4111414" y="1320800"/>
                    <a:pt x="4127012" y="1332567"/>
                    <a:pt x="4138507" y="1347893"/>
                  </a:cubicBezTo>
                  <a:cubicBezTo>
                    <a:pt x="4163711" y="1381498"/>
                    <a:pt x="4149434" y="1368724"/>
                    <a:pt x="4179147" y="1388533"/>
                  </a:cubicBezTo>
                  <a:cubicBezTo>
                    <a:pt x="4201982" y="1422788"/>
                    <a:pt x="4180296" y="1399268"/>
                    <a:pt x="4213013" y="1415626"/>
                  </a:cubicBezTo>
                  <a:cubicBezTo>
                    <a:pt x="4220294" y="1419267"/>
                    <a:pt x="4226709" y="1424441"/>
                    <a:pt x="4233333" y="1429173"/>
                  </a:cubicBezTo>
                  <a:cubicBezTo>
                    <a:pt x="4242519" y="1435735"/>
                    <a:pt x="4250111" y="1444908"/>
                    <a:pt x="4260427" y="1449493"/>
                  </a:cubicBezTo>
                  <a:cubicBezTo>
                    <a:pt x="4270947" y="1454169"/>
                    <a:pt x="4283004" y="1454008"/>
                    <a:pt x="4294293" y="1456266"/>
                  </a:cubicBezTo>
                  <a:cubicBezTo>
                    <a:pt x="4326849" y="1499676"/>
                    <a:pt x="4298809" y="1472071"/>
                    <a:pt x="4348480" y="1496906"/>
                  </a:cubicBezTo>
                  <a:cubicBezTo>
                    <a:pt x="4373510" y="1509421"/>
                    <a:pt x="4381174" y="1517339"/>
                    <a:pt x="4402667" y="1530773"/>
                  </a:cubicBezTo>
                  <a:cubicBezTo>
                    <a:pt x="4413831" y="1537750"/>
                    <a:pt x="4424310" y="1546204"/>
                    <a:pt x="4436533" y="1551093"/>
                  </a:cubicBezTo>
                  <a:cubicBezTo>
                    <a:pt x="4447222" y="1555369"/>
                    <a:pt x="4459111" y="1555608"/>
                    <a:pt x="4470400" y="1557866"/>
                  </a:cubicBezTo>
                  <a:cubicBezTo>
                    <a:pt x="4548132" y="1620052"/>
                    <a:pt x="4471642" y="1565261"/>
                    <a:pt x="4524587" y="1591733"/>
                  </a:cubicBezTo>
                  <a:cubicBezTo>
                    <a:pt x="4583176" y="1621027"/>
                    <a:pt x="4533844" y="1605901"/>
                    <a:pt x="4585547" y="1618826"/>
                  </a:cubicBezTo>
                  <a:cubicBezTo>
                    <a:pt x="4669128" y="1674547"/>
                    <a:pt x="4622170" y="1657438"/>
                    <a:pt x="4727787" y="1666240"/>
                  </a:cubicBezTo>
                  <a:cubicBezTo>
                    <a:pt x="4739076" y="1668498"/>
                    <a:pt x="4750230" y="1671585"/>
                    <a:pt x="4761653" y="1673013"/>
                  </a:cubicBezTo>
                  <a:cubicBezTo>
                    <a:pt x="4786399" y="1676106"/>
                    <a:pt x="4811706" y="1674895"/>
                    <a:pt x="4836160" y="1679786"/>
                  </a:cubicBezTo>
                  <a:cubicBezTo>
                    <a:pt x="4846061" y="1681766"/>
                    <a:pt x="4853179" y="1692646"/>
                    <a:pt x="4863253" y="1693333"/>
                  </a:cubicBezTo>
                  <a:cubicBezTo>
                    <a:pt x="4953383" y="1699478"/>
                    <a:pt x="5043876" y="1697848"/>
                    <a:pt x="5134187" y="1700106"/>
                  </a:cubicBezTo>
                  <a:cubicBezTo>
                    <a:pt x="5174695" y="1708209"/>
                    <a:pt x="5156541" y="1706880"/>
                    <a:pt x="5188373" y="1706880"/>
                  </a:cubicBezTo>
                </a:path>
              </a:pathLst>
            </a:custGeom>
            <a:grp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9" name="Straight Connector 28">
              <a:extLst>
                <a:ext uri="{FF2B5EF4-FFF2-40B4-BE49-F238E27FC236}">
                  <a16:creationId xmlns:a16="http://schemas.microsoft.com/office/drawing/2014/main" id="{8E12C5F4-20FC-4ED7-B9A9-23081A5BE1AF}"/>
                </a:ext>
              </a:extLst>
            </p:cNvPr>
            <p:cNvCxnSpPr>
              <a:cxnSpLocks/>
            </p:cNvCxnSpPr>
            <p:nvPr/>
          </p:nvCxnSpPr>
          <p:spPr>
            <a:xfrm>
              <a:off x="5688850" y="1639147"/>
              <a:ext cx="6351" cy="1789369"/>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3AE3F2B-0B42-4208-BD21-6391A2341797}"/>
              </a:ext>
            </a:extLst>
          </p:cNvPr>
          <p:cNvCxnSpPr/>
          <p:nvPr/>
        </p:nvCxnSpPr>
        <p:spPr>
          <a:xfrm flipV="1">
            <a:off x="4285069" y="2312699"/>
            <a:ext cx="0" cy="98266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9A1FA4C-3C33-44C6-98C4-BCFF77E5F0AD}"/>
              </a:ext>
            </a:extLst>
          </p:cNvPr>
          <p:cNvSpPr txBox="1">
            <a:spLocks noChangeArrowheads="1"/>
          </p:cNvSpPr>
          <p:nvPr/>
        </p:nvSpPr>
        <p:spPr bwMode="auto">
          <a:xfrm>
            <a:off x="146857" y="774470"/>
            <a:ext cx="98054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This tighter distribution is the distribution of sample means for sample sizes of 50 .</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1861A5C-9168-4F95-BF02-1EC04CDE642D}"/>
                  </a:ext>
                </a:extLst>
              </p:cNvPr>
              <p:cNvSpPr txBox="1">
                <a:spLocks noChangeArrowheads="1"/>
              </p:cNvSpPr>
              <p:nvPr/>
            </p:nvSpPr>
            <p:spPr bwMode="auto">
              <a:xfrm>
                <a:off x="397492" y="6409918"/>
                <a:ext cx="10167684"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Our P-value is so small, that it’s unlikely that </a:t>
                </a:r>
                <a14:m>
                  <m:oMath xmlns:m="http://schemas.openxmlformats.org/officeDocument/2006/math">
                    <m:sSub>
                      <m:sSubPr>
                        <m:ctrlPr>
                          <a:rPr lang="en-CA" altLang="en-US" i="1" dirty="0">
                            <a:latin typeface="Cambria Math" panose="02040503050406030204" pitchFamily="18" charset="0"/>
                          </a:rPr>
                        </m:ctrlPr>
                      </m:sSubPr>
                      <m:e>
                        <m:r>
                          <a:rPr lang="en-CA" altLang="en-US" i="1" dirty="0">
                            <a:latin typeface="Cambria Math" panose="02040503050406030204" pitchFamily="18" charset="0"/>
                            <a:ea typeface="Cambria Math" panose="02040503050406030204" pitchFamily="18" charset="0"/>
                          </a:rPr>
                          <m:t>𝜇</m:t>
                        </m:r>
                      </m:e>
                      <m:sub>
                        <m:r>
                          <a:rPr lang="en-US" altLang="en-US" i="1" dirty="0">
                            <a:latin typeface="Cambria Math" panose="02040503050406030204" pitchFamily="18" charset="0"/>
                          </a:rPr>
                          <m:t>𝑜</m:t>
                        </m:r>
                      </m:sub>
                    </m:sSub>
                    <m:r>
                      <a:rPr lang="en-US" altLang="en-US" i="1" dirty="0">
                        <a:latin typeface="Cambria Math" panose="02040503050406030204" pitchFamily="18" charset="0"/>
                      </a:rPr>
                      <m:t>=</m:t>
                    </m:r>
                  </m:oMath>
                </a14:m>
                <a:r>
                  <a:rPr lang="en-CA" altLang="en-US" dirty="0"/>
                  <a:t> 120.  “Reject our Null Hypothesis</a:t>
                </a:r>
                <a:r>
                  <a:rPr lang="en-US" altLang="en-US" dirty="0"/>
                  <a:t> </a:t>
                </a:r>
                <a:endParaRPr lang="en-CA" altLang="en-US" dirty="0"/>
              </a:p>
            </p:txBody>
          </p:sp>
        </mc:Choice>
        <mc:Fallback xmlns="">
          <p:sp>
            <p:nvSpPr>
              <p:cNvPr id="32" name="TextBox 31">
                <a:extLst>
                  <a:ext uri="{FF2B5EF4-FFF2-40B4-BE49-F238E27FC236}">
                    <a16:creationId xmlns:a16="http://schemas.microsoft.com/office/drawing/2014/main" id="{D1861A5C-9168-4F95-BF02-1EC04CDE642D}"/>
                  </a:ext>
                </a:extLst>
              </p:cNvPr>
              <p:cNvSpPr txBox="1">
                <a:spLocks noRot="1" noChangeAspect="1" noMove="1" noResize="1" noEditPoints="1" noAdjustHandles="1" noChangeArrowheads="1" noChangeShapeType="1" noTextEdit="1"/>
              </p:cNvSpPr>
              <p:nvPr/>
            </p:nvSpPr>
            <p:spPr bwMode="auto">
              <a:xfrm>
                <a:off x="397492" y="6409918"/>
                <a:ext cx="10167684" cy="369332"/>
              </a:xfrm>
              <a:prstGeom prst="rect">
                <a:avLst/>
              </a:prstGeom>
              <a:blipFill>
                <a:blip r:embed="rId20"/>
                <a:stretch>
                  <a:fillRect l="-480" t="-8197"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E91A5558-CC95-1BBF-16DB-4E6EB49475E3}"/>
              </a:ext>
            </a:extLst>
          </p:cNvPr>
          <p:cNvSpPr txBox="1">
            <a:spLocks noChangeArrowheads="1"/>
          </p:cNvSpPr>
          <p:nvPr/>
        </p:nvSpPr>
        <p:spPr bwMode="auto">
          <a:xfrm>
            <a:off x="6833323" y="2212899"/>
            <a:ext cx="452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This gives us evidence that there should be a New population distribution with a larger mean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par>
                                <p:cTn id="8" presetID="10" presetClass="entr" presetSubtype="0" fill="hold"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fade">
                                      <p:cBhvr>
                                        <p:cTn id="10" dur="500"/>
                                        <p:tgtEl>
                                          <p:spTgt spid="225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539"/>
                                        </p:tgtEl>
                                        <p:attrNameLst>
                                          <p:attrName>style.visibility</p:attrName>
                                        </p:attrNameLst>
                                      </p:cBhvr>
                                      <p:to>
                                        <p:strVal val="visible"/>
                                      </p:to>
                                    </p:set>
                                    <p:animEffect transition="in" filter="fade">
                                      <p:cBhvr>
                                        <p:cTn id="25" dur="500"/>
                                        <p:tgtEl>
                                          <p:spTgt spid="225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22536"/>
                                        </p:tgtEl>
                                        <p:attrNameLst>
                                          <p:attrName>style.visibility</p:attrName>
                                        </p:attrNameLst>
                                      </p:cBhvr>
                                      <p:to>
                                        <p:strVal val="visible"/>
                                      </p:to>
                                    </p:set>
                                    <p:animEffect transition="in" filter="fade">
                                      <p:cBhvr>
                                        <p:cTn id="43" dur="500"/>
                                        <p:tgtEl>
                                          <p:spTgt spid="2253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544"/>
                                        </p:tgtEl>
                                        <p:attrNameLst>
                                          <p:attrName>style.visibility</p:attrName>
                                        </p:attrNameLst>
                                      </p:cBhvr>
                                      <p:to>
                                        <p:strVal val="visible"/>
                                      </p:to>
                                    </p:set>
                                    <p:animEffect transition="in" filter="fade">
                                      <p:cBhvr>
                                        <p:cTn id="68" dur="500"/>
                                        <p:tgtEl>
                                          <p:spTgt spid="2254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2545"/>
                                        </p:tgtEl>
                                        <p:attrNameLst>
                                          <p:attrName>style.visibility</p:attrName>
                                        </p:attrNameLst>
                                      </p:cBhvr>
                                      <p:to>
                                        <p:strVal val="visible"/>
                                      </p:to>
                                    </p:set>
                                    <p:animEffect transition="in" filter="fade">
                                      <p:cBhvr>
                                        <p:cTn id="73" dur="500"/>
                                        <p:tgtEl>
                                          <p:spTgt spid="2254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6" grpId="0"/>
      <p:bldP spid="23" grpId="0"/>
      <p:bldP spid="30" grpId="0"/>
      <p:bldP spid="32" grpId="0"/>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7452-5557-442D-ABD9-A124B7172A73}"/>
              </a:ext>
            </a:extLst>
          </p:cNvPr>
          <p:cNvSpPr>
            <a:spLocks noGrp="1"/>
          </p:cNvSpPr>
          <p:nvPr>
            <p:ph type="title"/>
          </p:nvPr>
        </p:nvSpPr>
        <p:spPr>
          <a:xfrm>
            <a:off x="1981200" y="274638"/>
            <a:ext cx="7467600" cy="430212"/>
          </a:xfrm>
        </p:spPr>
        <p:txBody>
          <a:bodyPr>
            <a:normAutofit fontScale="90000"/>
          </a:bodyPr>
          <a:lstStyle/>
          <a:p>
            <a:pPr>
              <a:defRPr/>
            </a:pPr>
            <a:r>
              <a:rPr lang="en-CA" dirty="0"/>
              <a:t>Significance Test!</a:t>
            </a:r>
          </a:p>
        </p:txBody>
      </p:sp>
      <p:sp>
        <p:nvSpPr>
          <p:cNvPr id="3" name="Content Placeholder 2">
            <a:extLst>
              <a:ext uri="{FF2B5EF4-FFF2-40B4-BE49-F238E27FC236}">
                <a16:creationId xmlns:a16="http://schemas.microsoft.com/office/drawing/2014/main" id="{35F0D409-DF4D-477B-B121-4A78CDE70D71}"/>
              </a:ext>
            </a:extLst>
          </p:cNvPr>
          <p:cNvSpPr>
            <a:spLocks noGrp="1"/>
          </p:cNvSpPr>
          <p:nvPr>
            <p:ph sz="quarter" idx="1"/>
          </p:nvPr>
        </p:nvSpPr>
        <p:spPr>
          <a:xfrm>
            <a:off x="314960" y="604839"/>
            <a:ext cx="11724640" cy="4873625"/>
          </a:xfrm>
        </p:spPr>
        <p:txBody>
          <a:bodyPr/>
          <a:lstStyle/>
          <a:p>
            <a:pPr marL="0" indent="0">
              <a:buNone/>
            </a:pPr>
            <a:r>
              <a:rPr lang="en-CA" altLang="en-US" sz="2100" dirty="0"/>
              <a:t>Suppose Jerry owns a grocery store and the average customer spends $120 with a std dev of $20.  His good friend Chris decides to give him a lucky charm to help boost his business.  Next week Jerry takes a random sample of 50 customers and the sample average was $150.  </a:t>
            </a:r>
          </a:p>
          <a:p>
            <a:pPr marL="0" indent="0">
              <a:buNone/>
            </a:pPr>
            <a:r>
              <a:rPr lang="en-CA" altLang="en-US" sz="2100" dirty="0"/>
              <a:t>Q: What is the population parameter? </a:t>
            </a:r>
          </a:p>
          <a:p>
            <a:pPr marL="0" indent="0">
              <a:buNone/>
            </a:pPr>
            <a:r>
              <a:rPr lang="en-CA" altLang="en-US" sz="2100" dirty="0"/>
              <a:t>Q: Is there any evidence that customer spending increased?</a:t>
            </a:r>
          </a:p>
          <a:p>
            <a:pPr marL="0" indent="0">
              <a:buNone/>
            </a:pPr>
            <a:r>
              <a:rPr lang="en-CA" altLang="en-US" sz="2100" dirty="0"/>
              <a:t>Q: Is the sample good enough evidence that the population parameter could be bigger? </a:t>
            </a:r>
          </a:p>
          <a:p>
            <a:pPr marL="0" indent="0">
              <a:buNone/>
            </a:pPr>
            <a:r>
              <a:rPr lang="en-CA" altLang="en-US" sz="2100" dirty="0"/>
              <a:t>Q: What is the probability that you will get your sample mean if the population mean was true? </a:t>
            </a:r>
          </a:p>
          <a:p>
            <a:pPr marL="0" indent="0">
              <a:buNone/>
            </a:pPr>
            <a:r>
              <a:rPr lang="en-CA" altLang="en-US" sz="2100" dirty="0"/>
              <a:t>QUOTE: </a:t>
            </a:r>
            <a:r>
              <a:rPr lang="en-CA" altLang="en-US" i="1" dirty="0"/>
              <a:t>“an outcome that would rarely happen if a claim were true is good evidence that the claim is not true”</a:t>
            </a:r>
          </a:p>
          <a:p>
            <a:pPr marL="0" indent="0">
              <a:buNone/>
            </a:pPr>
            <a:r>
              <a:rPr lang="en-CA" altLang="en-US" sz="2100" dirty="0"/>
              <a:t>Q :</a:t>
            </a:r>
          </a:p>
        </p:txBody>
      </p:sp>
      <p:pic>
        <p:nvPicPr>
          <p:cNvPr id="5" name="Picture 4">
            <a:extLst>
              <a:ext uri="{FF2B5EF4-FFF2-40B4-BE49-F238E27FC236}">
                <a16:creationId xmlns:a16="http://schemas.microsoft.com/office/drawing/2014/main" id="{215BFC41-2857-4E98-8F2C-981590171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156" y="4969511"/>
            <a:ext cx="1368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4771CD0-7A1C-4716-BD4B-0D060A53F9A5}"/>
              </a:ext>
            </a:extLst>
          </p:cNvPr>
          <p:cNvSpPr txBox="1">
            <a:spLocks noChangeArrowheads="1"/>
          </p:cNvSpPr>
          <p:nvPr/>
        </p:nvSpPr>
        <p:spPr bwMode="auto">
          <a:xfrm>
            <a:off x="3163888" y="5478464"/>
            <a:ext cx="660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If the probability of getting this random sample is less than your significance level {limit}, then you reject the parameter which you thought was true.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9F33-D37D-4B24-9219-1CBDBA1C86C8}"/>
              </a:ext>
            </a:extLst>
          </p:cNvPr>
          <p:cNvSpPr>
            <a:spLocks noGrp="1"/>
          </p:cNvSpPr>
          <p:nvPr>
            <p:ph type="title"/>
          </p:nvPr>
        </p:nvSpPr>
        <p:spPr>
          <a:xfrm>
            <a:off x="449436" y="197521"/>
            <a:ext cx="8397875" cy="414337"/>
          </a:xfrm>
        </p:spPr>
        <p:txBody>
          <a:bodyPr>
            <a:normAutofit fontScale="90000"/>
          </a:bodyPr>
          <a:lstStyle/>
          <a:p>
            <a:pPr eaLnBrk="1" fontAlgn="auto" hangingPunct="1">
              <a:spcAft>
                <a:spcPts val="0"/>
              </a:spcAft>
              <a:defRPr/>
            </a:pPr>
            <a:r>
              <a:rPr lang="en-CA" sz="2400" dirty="0"/>
              <a:t>Conditions for Performing Significance Test:</a:t>
            </a:r>
          </a:p>
        </p:txBody>
      </p:sp>
      <p:sp>
        <p:nvSpPr>
          <p:cNvPr id="15363" name="Content Placeholder 2">
            <a:extLst>
              <a:ext uri="{FF2B5EF4-FFF2-40B4-BE49-F238E27FC236}">
                <a16:creationId xmlns:a16="http://schemas.microsoft.com/office/drawing/2014/main" id="{2C7BC5F2-4057-4140-8D8E-E83383543F9E}"/>
              </a:ext>
            </a:extLst>
          </p:cNvPr>
          <p:cNvSpPr>
            <a:spLocks noGrp="1"/>
          </p:cNvSpPr>
          <p:nvPr>
            <p:ph sz="quarter" idx="1"/>
          </p:nvPr>
        </p:nvSpPr>
        <p:spPr>
          <a:xfrm>
            <a:off x="253388" y="660401"/>
            <a:ext cx="11281272" cy="4741863"/>
          </a:xfrm>
        </p:spPr>
        <p:txBody>
          <a:bodyPr/>
          <a:lstStyle/>
          <a:p>
            <a:pPr eaLnBrk="1" hangingPunct="1"/>
            <a:r>
              <a:rPr lang="en-CA" altLang="en-US" sz="2100" dirty="0"/>
              <a:t>There are 3 conditions that must be satisfied in order to conduct a significance test, where we use statistics to test against a parameter </a:t>
            </a:r>
          </a:p>
          <a:p>
            <a:pPr eaLnBrk="1" hangingPunct="1"/>
            <a:r>
              <a:rPr lang="en-CA" altLang="en-US" sz="2100" dirty="0"/>
              <a:t>1. The sample must be a simple random sample and each observation must be Independent from one another</a:t>
            </a:r>
            <a:br>
              <a:rPr lang="en-CA" altLang="en-US" sz="2100" dirty="0"/>
            </a:br>
            <a:endParaRPr lang="en-CA" altLang="en-US" sz="2100" dirty="0"/>
          </a:p>
          <a:p>
            <a:pPr eaLnBrk="1" hangingPunct="1"/>
            <a:r>
              <a:rPr lang="en-CA" altLang="en-US" sz="2100" dirty="0"/>
              <a:t>2. Checking for Normality: (Central Limit </a:t>
            </a:r>
            <a:r>
              <a:rPr lang="en-CA" altLang="en-US" sz="2100" dirty="0" err="1"/>
              <a:t>Thm</a:t>
            </a:r>
            <a:r>
              <a:rPr lang="en-CA" altLang="en-US" sz="2100" dirty="0"/>
              <a:t>)</a:t>
            </a:r>
          </a:p>
          <a:p>
            <a:pPr lvl="1" eaLnBrk="1" hangingPunct="1"/>
            <a:r>
              <a:rPr lang="en-CA" altLang="en-US" dirty="0"/>
              <a:t>NOTE:   Population distribution is normal or sample size is greater or equal to 30</a:t>
            </a:r>
          </a:p>
          <a:p>
            <a:pPr lvl="1" eaLnBrk="1" hangingPunct="1"/>
            <a:r>
              <a:rPr lang="en-CA" altLang="en-US" dirty="0"/>
              <a:t>Proportion:  np</a:t>
            </a:r>
            <a:r>
              <a:rPr lang="en-CA" altLang="en-US" u="sng" dirty="0"/>
              <a:t>&gt;</a:t>
            </a:r>
            <a:r>
              <a:rPr lang="en-CA" altLang="en-US" dirty="0"/>
              <a:t>10  and nq</a:t>
            </a:r>
            <a:r>
              <a:rPr lang="en-CA" altLang="en-US" u="sng" dirty="0"/>
              <a:t>&gt;</a:t>
            </a:r>
            <a:r>
              <a:rPr lang="en-CA" altLang="en-US" dirty="0"/>
              <a:t>10</a:t>
            </a:r>
            <a:br>
              <a:rPr lang="en-CA" altLang="en-US" dirty="0"/>
            </a:br>
            <a:endParaRPr lang="en-CA" altLang="en-US" dirty="0"/>
          </a:p>
          <a:p>
            <a:pPr eaLnBrk="1" hangingPunct="1"/>
            <a:r>
              <a:rPr lang="en-CA" altLang="en-US" sz="2100" dirty="0"/>
              <a:t>3. Independence: The population size must be 10 times or greater than the sample size.  If this condition is met,  the distribution of </a:t>
            </a:r>
            <a:r>
              <a:rPr lang="en-CA" altLang="en-US" sz="2100" i="1" dirty="0"/>
              <a:t>x</a:t>
            </a:r>
            <a:r>
              <a:rPr lang="en-CA" altLang="en-US" sz="2100" dirty="0"/>
              <a:t> is normal with a standard deviation of </a:t>
            </a:r>
          </a:p>
          <a:p>
            <a:pPr eaLnBrk="1" hangingPunct="1"/>
            <a:endParaRPr lang="en-CA" altLang="en-US" sz="2100" dirty="0"/>
          </a:p>
        </p:txBody>
      </p:sp>
      <p:sp>
        <p:nvSpPr>
          <p:cNvPr id="36868" name="TextBox 3">
            <a:extLst>
              <a:ext uri="{FF2B5EF4-FFF2-40B4-BE49-F238E27FC236}">
                <a16:creationId xmlns:a16="http://schemas.microsoft.com/office/drawing/2014/main" id="{78A625EE-F79A-4FA2-B05E-653C1CE8C3E6}"/>
              </a:ext>
            </a:extLst>
          </p:cNvPr>
          <p:cNvSpPr txBox="1">
            <a:spLocks noChangeArrowheads="1"/>
          </p:cNvSpPr>
          <p:nvPr/>
        </p:nvSpPr>
        <p:spPr bwMode="auto">
          <a:xfrm>
            <a:off x="9001125" y="4271963"/>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a:t>¯</a:t>
            </a:r>
          </a:p>
        </p:txBody>
      </p:sp>
      <p:graphicFrame>
        <p:nvGraphicFramePr>
          <p:cNvPr id="5" name="Object 5">
            <a:extLst>
              <a:ext uri="{FF2B5EF4-FFF2-40B4-BE49-F238E27FC236}">
                <a16:creationId xmlns:a16="http://schemas.microsoft.com/office/drawing/2014/main" id="{821DD26D-A9E6-4C49-92B0-6F4A305ABA2E}"/>
              </a:ext>
            </a:extLst>
          </p:cNvPr>
          <p:cNvGraphicFramePr>
            <a:graphicFrameLocks noChangeAspect="1"/>
          </p:cNvGraphicFramePr>
          <p:nvPr>
            <p:extLst>
              <p:ext uri="{D42A27DB-BD31-4B8C-83A1-F6EECF244321}">
                <p14:modId xmlns:p14="http://schemas.microsoft.com/office/powerpoint/2010/main" val="1057657524"/>
              </p:ext>
            </p:extLst>
          </p:nvPr>
        </p:nvGraphicFramePr>
        <p:xfrm>
          <a:off x="10977717" y="4208158"/>
          <a:ext cx="477837" cy="752475"/>
        </p:xfrm>
        <a:graphic>
          <a:graphicData uri="http://schemas.openxmlformats.org/presentationml/2006/ole">
            <mc:AlternateContent xmlns:mc="http://schemas.openxmlformats.org/markup-compatibility/2006">
              <mc:Choice xmlns:v="urn:schemas-microsoft-com:vml" Requires="v">
                <p:oleObj name="Equation" r:id="rId4" imgW="266584" imgH="418918" progId="Equation.DSMT4">
                  <p:embed/>
                </p:oleObj>
              </mc:Choice>
              <mc:Fallback>
                <p:oleObj name="Equation" r:id="rId4" imgW="266584" imgH="418918" progId="Equation.DSMT4">
                  <p:embed/>
                  <p:pic>
                    <p:nvPicPr>
                      <p:cNvPr id="5" name="Object 5">
                        <a:extLst>
                          <a:ext uri="{FF2B5EF4-FFF2-40B4-BE49-F238E27FC236}">
                            <a16:creationId xmlns:a16="http://schemas.microsoft.com/office/drawing/2014/main" id="{821DD26D-A9E6-4C49-92B0-6F4A305AB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7717" y="4208158"/>
                        <a:ext cx="477837"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1851B445-C87B-4944-BA01-10496FCEDBC3}"/>
              </a:ext>
            </a:extLst>
          </p:cNvPr>
          <p:cNvGraphicFramePr>
            <a:graphicFrameLocks noChangeAspect="1"/>
          </p:cNvGraphicFramePr>
          <p:nvPr>
            <p:extLst>
              <p:ext uri="{D42A27DB-BD31-4B8C-83A1-F6EECF244321}">
                <p14:modId xmlns:p14="http://schemas.microsoft.com/office/powerpoint/2010/main" val="325720263"/>
              </p:ext>
            </p:extLst>
          </p:nvPr>
        </p:nvGraphicFramePr>
        <p:xfrm>
          <a:off x="2214697" y="5623117"/>
          <a:ext cx="1416050" cy="682625"/>
        </p:xfrm>
        <a:graphic>
          <a:graphicData uri="http://schemas.openxmlformats.org/presentationml/2006/ole">
            <mc:AlternateContent xmlns:mc="http://schemas.openxmlformats.org/markup-compatibility/2006">
              <mc:Choice xmlns:v="urn:schemas-microsoft-com:vml" Requires="v">
                <p:oleObj name="Equation" r:id="rId6" imgW="787400" imgH="381000" progId="Equation.DSMT4">
                  <p:embed/>
                </p:oleObj>
              </mc:Choice>
              <mc:Fallback>
                <p:oleObj name="Equation" r:id="rId6" imgW="787400" imgH="381000" progId="Equation.DSMT4">
                  <p:embed/>
                  <p:pic>
                    <p:nvPicPr>
                      <p:cNvPr id="6" name="Object 5">
                        <a:extLst>
                          <a:ext uri="{FF2B5EF4-FFF2-40B4-BE49-F238E27FC236}">
                            <a16:creationId xmlns:a16="http://schemas.microsoft.com/office/drawing/2014/main" id="{1851B445-C87B-4944-BA01-10496FCEDB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697" y="5623117"/>
                        <a:ext cx="141605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9D7A44FA-FBDA-493D-8D00-B749E4E1F55A}"/>
              </a:ext>
            </a:extLst>
          </p:cNvPr>
          <p:cNvGraphicFramePr>
            <a:graphicFrameLocks noChangeAspect="1"/>
          </p:cNvGraphicFramePr>
          <p:nvPr/>
        </p:nvGraphicFramePr>
        <p:xfrm>
          <a:off x="3978276" y="5640389"/>
          <a:ext cx="4549775" cy="706437"/>
        </p:xfrm>
        <a:graphic>
          <a:graphicData uri="http://schemas.openxmlformats.org/presentationml/2006/ole">
            <mc:AlternateContent xmlns:mc="http://schemas.openxmlformats.org/markup-compatibility/2006">
              <mc:Choice xmlns:v="urn:schemas-microsoft-com:vml" Requires="v">
                <p:oleObj name="Equation" r:id="rId8" imgW="2527300" imgH="393700" progId="Equation.DSMT4">
                  <p:embed/>
                </p:oleObj>
              </mc:Choice>
              <mc:Fallback>
                <p:oleObj name="Equation" r:id="rId8" imgW="2527300" imgH="393700" progId="Equation.DSMT4">
                  <p:embed/>
                  <p:pic>
                    <p:nvPicPr>
                      <p:cNvPr id="7" name="Object 5">
                        <a:extLst>
                          <a:ext uri="{FF2B5EF4-FFF2-40B4-BE49-F238E27FC236}">
                            <a16:creationId xmlns:a16="http://schemas.microsoft.com/office/drawing/2014/main" id="{9D7A44FA-FBDA-493D-8D00-B749E4E1F5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8276" y="5640389"/>
                        <a:ext cx="4549775"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0205F931-E581-40D7-9016-B8A61D9CBF27}"/>
              </a:ext>
            </a:extLst>
          </p:cNvPr>
          <p:cNvGraphicFramePr>
            <a:graphicFrameLocks noChangeAspect="1"/>
          </p:cNvGraphicFramePr>
          <p:nvPr/>
        </p:nvGraphicFramePr>
        <p:xfrm>
          <a:off x="4292600" y="5545139"/>
          <a:ext cx="1347788" cy="547687"/>
        </p:xfrm>
        <a:graphic>
          <a:graphicData uri="http://schemas.openxmlformats.org/presentationml/2006/ole">
            <mc:AlternateContent xmlns:mc="http://schemas.openxmlformats.org/markup-compatibility/2006">
              <mc:Choice xmlns:v="urn:schemas-microsoft-com:vml" Requires="v">
                <p:oleObj name="Equation" r:id="rId10" imgW="748975" imgH="304668" progId="Equation.DSMT4">
                  <p:embed/>
                </p:oleObj>
              </mc:Choice>
              <mc:Fallback>
                <p:oleObj name="Equation" r:id="rId10" imgW="748975" imgH="304668" progId="Equation.DSMT4">
                  <p:embed/>
                  <p:pic>
                    <p:nvPicPr>
                      <p:cNvPr id="8" name="Object 5">
                        <a:extLst>
                          <a:ext uri="{FF2B5EF4-FFF2-40B4-BE49-F238E27FC236}">
                            <a16:creationId xmlns:a16="http://schemas.microsoft.com/office/drawing/2014/main" id="{0205F931-E581-40D7-9016-B8A61D9CBF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2600" y="5545139"/>
                        <a:ext cx="13477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8997AAF7-EF64-400F-A2D8-E199AEC04DF5}"/>
              </a:ext>
            </a:extLst>
          </p:cNvPr>
          <p:cNvGraphicFramePr>
            <a:graphicFrameLocks noChangeAspect="1"/>
          </p:cNvGraphicFramePr>
          <p:nvPr/>
        </p:nvGraphicFramePr>
        <p:xfrm>
          <a:off x="5689601" y="5589588"/>
          <a:ext cx="3013075" cy="457200"/>
        </p:xfrm>
        <a:graphic>
          <a:graphicData uri="http://schemas.openxmlformats.org/presentationml/2006/ole">
            <mc:AlternateContent xmlns:mc="http://schemas.openxmlformats.org/markup-compatibility/2006">
              <mc:Choice xmlns:v="urn:schemas-microsoft-com:vml" Requires="v">
                <p:oleObj name="Equation" r:id="rId12" imgW="1675673" imgH="253890" progId="Equation.DSMT4">
                  <p:embed/>
                </p:oleObj>
              </mc:Choice>
              <mc:Fallback>
                <p:oleObj name="Equation" r:id="rId12" imgW="1675673" imgH="253890" progId="Equation.DSMT4">
                  <p:embed/>
                  <p:pic>
                    <p:nvPicPr>
                      <p:cNvPr id="9" name="Object 5">
                        <a:extLst>
                          <a:ext uri="{FF2B5EF4-FFF2-40B4-BE49-F238E27FC236}">
                            <a16:creationId xmlns:a16="http://schemas.microsoft.com/office/drawing/2014/main" id="{8997AAF7-EF64-400F-A2D8-E199AEC04D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89601" y="5589588"/>
                        <a:ext cx="301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5">
            <a:extLst>
              <a:ext uri="{FF2B5EF4-FFF2-40B4-BE49-F238E27FC236}">
                <a16:creationId xmlns:a16="http://schemas.microsoft.com/office/drawing/2014/main" id="{C4742FD0-D779-4B59-9CAA-75A16307D546}"/>
              </a:ext>
            </a:extLst>
          </p:cNvPr>
          <p:cNvGraphicFramePr>
            <a:graphicFrameLocks noChangeAspect="1"/>
          </p:cNvGraphicFramePr>
          <p:nvPr/>
        </p:nvGraphicFramePr>
        <p:xfrm>
          <a:off x="5491163" y="6022976"/>
          <a:ext cx="958850" cy="549275"/>
        </p:xfrm>
        <a:graphic>
          <a:graphicData uri="http://schemas.openxmlformats.org/presentationml/2006/ole">
            <mc:AlternateContent xmlns:mc="http://schemas.openxmlformats.org/markup-compatibility/2006">
              <mc:Choice xmlns:v="urn:schemas-microsoft-com:vml" Requires="v">
                <p:oleObj name="Equation" r:id="rId14" imgW="533169" imgH="304668" progId="Equation.DSMT4">
                  <p:embed/>
                </p:oleObj>
              </mc:Choice>
              <mc:Fallback>
                <p:oleObj name="Equation" r:id="rId14" imgW="533169" imgH="304668" progId="Equation.DSMT4">
                  <p:embed/>
                  <p:pic>
                    <p:nvPicPr>
                      <p:cNvPr id="11" name="Object 5">
                        <a:extLst>
                          <a:ext uri="{FF2B5EF4-FFF2-40B4-BE49-F238E27FC236}">
                            <a16:creationId xmlns:a16="http://schemas.microsoft.com/office/drawing/2014/main" id="{C4742FD0-D779-4B59-9CAA-75A16307D5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1163" y="6022976"/>
                        <a:ext cx="95885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C3A55034-9578-4E62-BBB0-ABACC840F7CA}"/>
              </a:ext>
            </a:extLst>
          </p:cNvPr>
          <p:cNvSpPr/>
          <p:nvPr/>
        </p:nvSpPr>
        <p:spPr>
          <a:xfrm>
            <a:off x="1677988" y="5133975"/>
            <a:ext cx="8793162" cy="163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2" name="Object 5">
            <a:extLst>
              <a:ext uri="{FF2B5EF4-FFF2-40B4-BE49-F238E27FC236}">
                <a16:creationId xmlns:a16="http://schemas.microsoft.com/office/drawing/2014/main" id="{8AF3FFB3-15A9-467E-BE67-C8620B887875}"/>
              </a:ext>
            </a:extLst>
          </p:cNvPr>
          <p:cNvGraphicFramePr>
            <a:graphicFrameLocks noChangeAspect="1"/>
          </p:cNvGraphicFramePr>
          <p:nvPr>
            <p:extLst>
              <p:ext uri="{D42A27DB-BD31-4B8C-83A1-F6EECF244321}">
                <p14:modId xmlns:p14="http://schemas.microsoft.com/office/powerpoint/2010/main" val="2773252732"/>
              </p:ext>
            </p:extLst>
          </p:nvPr>
        </p:nvGraphicFramePr>
        <p:xfrm>
          <a:off x="1668598" y="5003991"/>
          <a:ext cx="1820863" cy="319088"/>
        </p:xfrm>
        <a:graphic>
          <a:graphicData uri="http://schemas.openxmlformats.org/presentationml/2006/ole">
            <mc:AlternateContent xmlns:mc="http://schemas.openxmlformats.org/markup-compatibility/2006">
              <mc:Choice xmlns:v="urn:schemas-microsoft-com:vml" Requires="v">
                <p:oleObj name="Equation" r:id="rId16" imgW="1015559" imgH="177723" progId="Equation.DSMT4">
                  <p:embed/>
                </p:oleObj>
              </mc:Choice>
              <mc:Fallback>
                <p:oleObj name="Equation" r:id="rId16" imgW="1015559" imgH="177723" progId="Equation.DSMT4">
                  <p:embed/>
                  <p:pic>
                    <p:nvPicPr>
                      <p:cNvPr id="12" name="Object 5">
                        <a:extLst>
                          <a:ext uri="{FF2B5EF4-FFF2-40B4-BE49-F238E27FC236}">
                            <a16:creationId xmlns:a16="http://schemas.microsoft.com/office/drawing/2014/main" id="{8AF3FFB3-15A9-467E-BE67-C8620B8878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68598" y="5003991"/>
                        <a:ext cx="18208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5">
            <a:extLst>
              <a:ext uri="{FF2B5EF4-FFF2-40B4-BE49-F238E27FC236}">
                <a16:creationId xmlns:a16="http://schemas.microsoft.com/office/drawing/2014/main" id="{4956E20F-27F9-4F0C-9F15-064E9CCF6653}"/>
              </a:ext>
            </a:extLst>
          </p:cNvPr>
          <p:cNvGraphicFramePr>
            <a:graphicFrameLocks noChangeAspect="1"/>
          </p:cNvGraphicFramePr>
          <p:nvPr>
            <p:extLst>
              <p:ext uri="{D42A27DB-BD31-4B8C-83A1-F6EECF244321}">
                <p14:modId xmlns:p14="http://schemas.microsoft.com/office/powerpoint/2010/main" val="399590276"/>
              </p:ext>
            </p:extLst>
          </p:nvPr>
        </p:nvGraphicFramePr>
        <p:xfrm>
          <a:off x="1995623" y="5419917"/>
          <a:ext cx="1184275" cy="1185863"/>
        </p:xfrm>
        <a:graphic>
          <a:graphicData uri="http://schemas.openxmlformats.org/presentationml/2006/ole">
            <mc:AlternateContent xmlns:mc="http://schemas.openxmlformats.org/markup-compatibility/2006">
              <mc:Choice xmlns:v="urn:schemas-microsoft-com:vml" Requires="v">
                <p:oleObj name="Equation" r:id="rId18" imgW="660113" imgH="660113" progId="Equation.DSMT4">
                  <p:embed/>
                </p:oleObj>
              </mc:Choice>
              <mc:Fallback>
                <p:oleObj name="Equation" r:id="rId18" imgW="660113" imgH="660113" progId="Equation.DSMT4">
                  <p:embed/>
                  <p:pic>
                    <p:nvPicPr>
                      <p:cNvPr id="13" name="Object 5">
                        <a:extLst>
                          <a:ext uri="{FF2B5EF4-FFF2-40B4-BE49-F238E27FC236}">
                            <a16:creationId xmlns:a16="http://schemas.microsoft.com/office/drawing/2014/main" id="{4956E20F-27F9-4F0C-9F15-064E9CCF665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5623" y="5419917"/>
                        <a:ext cx="1184275" cy="118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5">
            <a:extLst>
              <a:ext uri="{FF2B5EF4-FFF2-40B4-BE49-F238E27FC236}">
                <a16:creationId xmlns:a16="http://schemas.microsoft.com/office/drawing/2014/main" id="{89DEA460-22FD-45F0-A668-912A9AD387B1}"/>
              </a:ext>
            </a:extLst>
          </p:cNvPr>
          <p:cNvGraphicFramePr>
            <a:graphicFrameLocks noChangeAspect="1"/>
          </p:cNvGraphicFramePr>
          <p:nvPr/>
        </p:nvGraphicFramePr>
        <p:xfrm>
          <a:off x="4606925" y="5048251"/>
          <a:ext cx="1524000" cy="341313"/>
        </p:xfrm>
        <a:graphic>
          <a:graphicData uri="http://schemas.openxmlformats.org/presentationml/2006/ole">
            <mc:AlternateContent xmlns:mc="http://schemas.openxmlformats.org/markup-compatibility/2006">
              <mc:Choice xmlns:v="urn:schemas-microsoft-com:vml" Requires="v">
                <p:oleObj name="Equation" r:id="rId20" imgW="850531" imgH="190417" progId="Equation.DSMT4">
                  <p:embed/>
                </p:oleObj>
              </mc:Choice>
              <mc:Fallback>
                <p:oleObj name="Equation" r:id="rId20" imgW="850531" imgH="190417" progId="Equation.DSMT4">
                  <p:embed/>
                  <p:pic>
                    <p:nvPicPr>
                      <p:cNvPr id="14" name="Object 5">
                        <a:extLst>
                          <a:ext uri="{FF2B5EF4-FFF2-40B4-BE49-F238E27FC236}">
                            <a16:creationId xmlns:a16="http://schemas.microsoft.com/office/drawing/2014/main" id="{89DEA460-22FD-45F0-A668-912A9AD387B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06925" y="5048251"/>
                        <a:ext cx="152400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5">
            <a:extLst>
              <a:ext uri="{FF2B5EF4-FFF2-40B4-BE49-F238E27FC236}">
                <a16:creationId xmlns:a16="http://schemas.microsoft.com/office/drawing/2014/main" id="{88C861EB-7FA0-477F-B9E9-337CEE818DBC}"/>
              </a:ext>
            </a:extLst>
          </p:cNvPr>
          <p:cNvGraphicFramePr>
            <a:graphicFrameLocks noChangeAspect="1"/>
          </p:cNvGraphicFramePr>
          <p:nvPr/>
        </p:nvGraphicFramePr>
        <p:xfrm>
          <a:off x="4476751" y="5364164"/>
          <a:ext cx="1958975" cy="1298575"/>
        </p:xfrm>
        <a:graphic>
          <a:graphicData uri="http://schemas.openxmlformats.org/presentationml/2006/ole">
            <mc:AlternateContent xmlns:mc="http://schemas.openxmlformats.org/markup-compatibility/2006">
              <mc:Choice xmlns:v="urn:schemas-microsoft-com:vml" Requires="v">
                <p:oleObj name="Equation" r:id="rId22" imgW="1091726" imgH="723586" progId="Equation.DSMT4">
                  <p:embed/>
                </p:oleObj>
              </mc:Choice>
              <mc:Fallback>
                <p:oleObj name="Equation" r:id="rId22" imgW="1091726" imgH="723586" progId="Equation.DSMT4">
                  <p:embed/>
                  <p:pic>
                    <p:nvPicPr>
                      <p:cNvPr id="15" name="Object 5">
                        <a:extLst>
                          <a:ext uri="{FF2B5EF4-FFF2-40B4-BE49-F238E27FC236}">
                            <a16:creationId xmlns:a16="http://schemas.microsoft.com/office/drawing/2014/main" id="{88C861EB-7FA0-477F-B9E9-337CEE818DB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76751" y="5364164"/>
                        <a:ext cx="1958975"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5">
            <a:extLst>
              <a:ext uri="{FF2B5EF4-FFF2-40B4-BE49-F238E27FC236}">
                <a16:creationId xmlns:a16="http://schemas.microsoft.com/office/drawing/2014/main" id="{4B2536A0-870D-4B99-A8D4-7BE91B545662}"/>
              </a:ext>
            </a:extLst>
          </p:cNvPr>
          <p:cNvGraphicFramePr>
            <a:graphicFrameLocks noChangeAspect="1"/>
          </p:cNvGraphicFramePr>
          <p:nvPr/>
        </p:nvGraphicFramePr>
        <p:xfrm>
          <a:off x="6556376" y="5418138"/>
          <a:ext cx="3211513" cy="957262"/>
        </p:xfrm>
        <a:graphic>
          <a:graphicData uri="http://schemas.openxmlformats.org/presentationml/2006/ole">
            <mc:AlternateContent xmlns:mc="http://schemas.openxmlformats.org/markup-compatibility/2006">
              <mc:Choice xmlns:v="urn:schemas-microsoft-com:vml" Requires="v">
                <p:oleObj name="Equation" r:id="rId24" imgW="1790700" imgH="533400" progId="Equation.DSMT4">
                  <p:embed/>
                </p:oleObj>
              </mc:Choice>
              <mc:Fallback>
                <p:oleObj name="Equation" r:id="rId24" imgW="1790700" imgH="533400" progId="Equation.DSMT4">
                  <p:embed/>
                  <p:pic>
                    <p:nvPicPr>
                      <p:cNvPr id="16" name="Object 5">
                        <a:extLst>
                          <a:ext uri="{FF2B5EF4-FFF2-40B4-BE49-F238E27FC236}">
                            <a16:creationId xmlns:a16="http://schemas.microsoft.com/office/drawing/2014/main" id="{4B2536A0-870D-4B99-A8D4-7BE91B54566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56376" y="5418138"/>
                        <a:ext cx="3211513"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7" dur="500"/>
                                        <p:tgtEl>
                                          <p:spTgt spid="1536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2" dur="500"/>
                                        <p:tgtEl>
                                          <p:spTgt spid="1536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17" dur="500"/>
                                        <p:tgtEl>
                                          <p:spTgt spid="15363">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3" presetClass="entr" presetSubtype="1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linds(horizontal)">
                                      <p:cBhvr>
                                        <p:cTn id="56" dur="500"/>
                                        <p:tgtEl>
                                          <p:spTgt spid="13"/>
                                        </p:tgtEl>
                                      </p:cBhvr>
                                    </p:animEffect>
                                  </p:childTnLst>
                                </p:cTn>
                              </p:par>
                              <p:par>
                                <p:cTn id="57" presetID="3" presetClass="entr" presetSubtype="1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linds(horizontal)">
                                      <p:cBhvr>
                                        <p:cTn id="64" dur="500"/>
                                        <p:tgtEl>
                                          <p:spTgt spid="1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linds(horizontal)">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C07B86DD-372C-493F-A89B-B16D18DD7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051" y="274639"/>
            <a:ext cx="2703513"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6">
            <a:extLst>
              <a:ext uri="{FF2B5EF4-FFF2-40B4-BE49-F238E27FC236}">
                <a16:creationId xmlns:a16="http://schemas.microsoft.com/office/drawing/2014/main" id="{8E3A7298-D74C-4C57-B28C-9EC7FEADA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6" y="274639"/>
            <a:ext cx="2828925"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8">
            <a:extLst>
              <a:ext uri="{FF2B5EF4-FFF2-40B4-BE49-F238E27FC236}">
                <a16:creationId xmlns:a16="http://schemas.microsoft.com/office/drawing/2014/main" id="{3E015FF6-5E32-40B8-B88D-B304DC355E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9025" y="274639"/>
            <a:ext cx="28702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0">
            <a:extLst>
              <a:ext uri="{FF2B5EF4-FFF2-40B4-BE49-F238E27FC236}">
                <a16:creationId xmlns:a16="http://schemas.microsoft.com/office/drawing/2014/main" id="{59FB6287-7FAE-46D3-BEE4-6AED218614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0051" y="2332038"/>
            <a:ext cx="27035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7ED6-149C-4998-898C-6560351311D8}"/>
              </a:ext>
            </a:extLst>
          </p:cNvPr>
          <p:cNvSpPr>
            <a:spLocks noGrp="1"/>
          </p:cNvSpPr>
          <p:nvPr>
            <p:ph sz="quarter" idx="1"/>
          </p:nvPr>
        </p:nvSpPr>
        <p:spPr>
          <a:xfrm>
            <a:off x="268077" y="201057"/>
            <a:ext cx="11586072" cy="1374355"/>
          </a:xfrm>
        </p:spPr>
        <p:txBody>
          <a:bodyPr/>
          <a:lstStyle/>
          <a:p>
            <a:r>
              <a:rPr lang="en-US" dirty="0"/>
              <a:t>If you picked “a” and said used sampling bias as a reason, then you need start thinking deeper in statistics.  The question says that a “random sample” was used, so move on from using “bias” as a go to response. </a:t>
            </a:r>
          </a:p>
        </p:txBody>
      </p:sp>
      <p:sp>
        <p:nvSpPr>
          <p:cNvPr id="4" name="Content Placeholder 2">
            <a:extLst>
              <a:ext uri="{FF2B5EF4-FFF2-40B4-BE49-F238E27FC236}">
                <a16:creationId xmlns:a16="http://schemas.microsoft.com/office/drawing/2014/main" id="{CACFAA8A-DB74-46FC-A1FE-1CA414DCC976}"/>
              </a:ext>
            </a:extLst>
          </p:cNvPr>
          <p:cNvSpPr txBox="1">
            <a:spLocks/>
          </p:cNvSpPr>
          <p:nvPr/>
        </p:nvSpPr>
        <p:spPr bwMode="auto">
          <a:xfrm>
            <a:off x="167089" y="1873785"/>
            <a:ext cx="11586072" cy="16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If you picked “b’, you fail to understand that purpose of statistics.  You are suppose to use your data to support your argument.  How unlikely is it to have sample mean of two SE below your mean?  The probability is small but not impossible.  </a:t>
            </a:r>
          </a:p>
        </p:txBody>
      </p:sp>
      <p:sp>
        <p:nvSpPr>
          <p:cNvPr id="5" name="Content Placeholder 2">
            <a:extLst>
              <a:ext uri="{FF2B5EF4-FFF2-40B4-BE49-F238E27FC236}">
                <a16:creationId xmlns:a16="http://schemas.microsoft.com/office/drawing/2014/main" id="{6F7C00A5-492E-4406-853B-01346BF9B5C1}"/>
              </a:ext>
            </a:extLst>
          </p:cNvPr>
          <p:cNvSpPr txBox="1">
            <a:spLocks/>
          </p:cNvSpPr>
          <p:nvPr/>
        </p:nvSpPr>
        <p:spPr bwMode="auto">
          <a:xfrm>
            <a:off x="187286" y="3502448"/>
            <a:ext cx="11586072" cy="5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If you picked ‘c”, what would you say? </a:t>
            </a:r>
          </a:p>
        </p:txBody>
      </p:sp>
      <p:sp>
        <p:nvSpPr>
          <p:cNvPr id="6" name="Content Placeholder 2">
            <a:extLst>
              <a:ext uri="{FF2B5EF4-FFF2-40B4-BE49-F238E27FC236}">
                <a16:creationId xmlns:a16="http://schemas.microsoft.com/office/drawing/2014/main" id="{F85D505D-ED55-4DA1-85A1-C6380632B995}"/>
              </a:ext>
            </a:extLst>
          </p:cNvPr>
          <p:cNvSpPr txBox="1">
            <a:spLocks/>
          </p:cNvSpPr>
          <p:nvPr/>
        </p:nvSpPr>
        <p:spPr bwMode="auto">
          <a:xfrm>
            <a:off x="185449" y="4084505"/>
            <a:ext cx="11586072" cy="5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Although our sample mean showed evidence of shortened response time, our sample mean can still be obtained because of sampling variability.  If the Null Hypothesis was true, the probability of getting our sample was greater than 1/100.  Which is not impossible.  </a:t>
            </a:r>
          </a:p>
        </p:txBody>
      </p:sp>
    </p:spTree>
    <p:custDataLst>
      <p:tags r:id="rId1"/>
    </p:custDataLst>
    <p:extLst>
      <p:ext uri="{BB962C8B-B14F-4D97-AF65-F5344CB8AC3E}">
        <p14:creationId xmlns:p14="http://schemas.microsoft.com/office/powerpoint/2010/main" val="6220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6841-0D65-4879-8890-D79C9D0C8C2A}"/>
              </a:ext>
            </a:extLst>
          </p:cNvPr>
          <p:cNvSpPr>
            <a:spLocks noGrp="1"/>
          </p:cNvSpPr>
          <p:nvPr>
            <p:ph type="title"/>
          </p:nvPr>
        </p:nvSpPr>
        <p:spPr>
          <a:xfrm>
            <a:off x="91440" y="164465"/>
            <a:ext cx="12466320" cy="526415"/>
          </a:xfrm>
        </p:spPr>
        <p:txBody>
          <a:bodyPr>
            <a:normAutofit fontScale="90000"/>
          </a:bodyPr>
          <a:lstStyle/>
          <a:p>
            <a:pPr eaLnBrk="1" fontAlgn="auto" hangingPunct="1">
              <a:spcAft>
                <a:spcPts val="0"/>
              </a:spcAft>
              <a:defRPr/>
            </a:pPr>
            <a:r>
              <a:rPr lang="en-CA" sz="2400" dirty="0"/>
              <a:t>Ex#1) Indicate the Null Hypothesis and Alternative Hypothesis for each scenario:</a:t>
            </a:r>
          </a:p>
        </p:txBody>
      </p:sp>
      <p:sp>
        <p:nvSpPr>
          <p:cNvPr id="15363" name="Content Placeholder 2">
            <a:extLst>
              <a:ext uri="{FF2B5EF4-FFF2-40B4-BE49-F238E27FC236}">
                <a16:creationId xmlns:a16="http://schemas.microsoft.com/office/drawing/2014/main" id="{5F6F9D2F-0047-418A-90ED-C277E423EBED}"/>
              </a:ext>
            </a:extLst>
          </p:cNvPr>
          <p:cNvSpPr>
            <a:spLocks noGrp="1"/>
          </p:cNvSpPr>
          <p:nvPr>
            <p:ph sz="quarter" idx="1"/>
          </p:nvPr>
        </p:nvSpPr>
        <p:spPr>
          <a:xfrm>
            <a:off x="-284480" y="767399"/>
            <a:ext cx="11643359" cy="1870075"/>
          </a:xfrm>
        </p:spPr>
        <p:txBody>
          <a:bodyPr/>
          <a:lstStyle/>
          <a:p>
            <a:pPr marL="514350" indent="-514350" algn="just" eaLnBrk="1" hangingPunct="1">
              <a:buNone/>
            </a:pPr>
            <a:r>
              <a:rPr lang="en-CA" altLang="en-US" sz="2200" dirty="0"/>
              <a:t>	A hospital allocated money to improve paramedic response times.  Last year, the average response time was 6.7minutes (</a:t>
            </a:r>
            <a:r>
              <a:rPr lang="en-CA" altLang="en-US" sz="2200" dirty="0" err="1"/>
              <a:t>sd</a:t>
            </a:r>
            <a:r>
              <a:rPr lang="en-CA" altLang="en-US" sz="2200" dirty="0"/>
              <a:t>=2 min).  This year a sample of 400 responses had an average of 6.48 minutes.  The hospital wants to know if response times have improved?</a:t>
            </a:r>
          </a:p>
        </p:txBody>
      </p:sp>
      <p:sp>
        <p:nvSpPr>
          <p:cNvPr id="15364" name="Content Placeholder 2">
            <a:extLst>
              <a:ext uri="{FF2B5EF4-FFF2-40B4-BE49-F238E27FC236}">
                <a16:creationId xmlns:a16="http://schemas.microsoft.com/office/drawing/2014/main" id="{DEB38588-CF3C-4220-A86D-107F1B2CE009}"/>
              </a:ext>
            </a:extLst>
          </p:cNvPr>
          <p:cNvSpPr txBox="1">
            <a:spLocks/>
          </p:cNvSpPr>
          <p:nvPr/>
        </p:nvSpPr>
        <p:spPr bwMode="auto">
          <a:xfrm>
            <a:off x="142240" y="4203700"/>
            <a:ext cx="115824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buFont typeface="Wingdings" panose="05000000000000000000" pitchFamily="2" charset="2"/>
              <a:buNone/>
            </a:pPr>
            <a:r>
              <a:rPr lang="en-CA" altLang="en-US" sz="2200" dirty="0"/>
              <a:t>A company claims that their light bulbs will last 800 hours of use.  A consumer samples a number of light bulbs and tests if the average lifetime is actually 800 hours.  </a:t>
            </a:r>
          </a:p>
        </p:txBody>
      </p:sp>
      <p:graphicFrame>
        <p:nvGraphicFramePr>
          <p:cNvPr id="15365" name="Object 5">
            <a:extLst>
              <a:ext uri="{FF2B5EF4-FFF2-40B4-BE49-F238E27FC236}">
                <a16:creationId xmlns:a16="http://schemas.microsoft.com/office/drawing/2014/main" id="{929F9215-F80F-41F0-8D39-CF0D03BF1865}"/>
              </a:ext>
            </a:extLst>
          </p:cNvPr>
          <p:cNvGraphicFramePr>
            <a:graphicFrameLocks noChangeAspect="1"/>
          </p:cNvGraphicFramePr>
          <p:nvPr>
            <p:extLst>
              <p:ext uri="{D42A27DB-BD31-4B8C-83A1-F6EECF244321}">
                <p14:modId xmlns:p14="http://schemas.microsoft.com/office/powerpoint/2010/main" val="1625335176"/>
              </p:ext>
            </p:extLst>
          </p:nvPr>
        </p:nvGraphicFramePr>
        <p:xfrm>
          <a:off x="674370" y="2303940"/>
          <a:ext cx="728664" cy="1138786"/>
        </p:xfrm>
        <a:graphic>
          <a:graphicData uri="http://schemas.openxmlformats.org/presentationml/2006/ole">
            <mc:AlternateContent xmlns:mc="http://schemas.openxmlformats.org/markup-compatibility/2006">
              <mc:Choice xmlns:v="urn:schemas-microsoft-com:vml" Requires="v">
                <p:oleObj name="Equation" r:id="rId4" imgW="292100" imgH="457200" progId="Equation.DSMT4">
                  <p:embed/>
                </p:oleObj>
              </mc:Choice>
              <mc:Fallback>
                <p:oleObj name="Equation" r:id="rId4" imgW="292100" imgH="457200" progId="Equation.DSMT4">
                  <p:embed/>
                  <p:pic>
                    <p:nvPicPr>
                      <p:cNvPr id="15365" name="Object 5">
                        <a:extLst>
                          <a:ext uri="{FF2B5EF4-FFF2-40B4-BE49-F238E27FC236}">
                            <a16:creationId xmlns:a16="http://schemas.microsoft.com/office/drawing/2014/main" id="{929F9215-F80F-41F0-8D39-CF0D03BF1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0" y="2303940"/>
                        <a:ext cx="728664" cy="1138786"/>
                      </a:xfrm>
                      <a:prstGeom prst="rect">
                        <a:avLst/>
                      </a:prstGeom>
                      <a:noFill/>
                      <a:ln>
                        <a:noFill/>
                      </a:ln>
                      <a:effectLst/>
                    </p:spPr>
                  </p:pic>
                </p:oleObj>
              </mc:Fallback>
            </mc:AlternateContent>
          </a:graphicData>
        </a:graphic>
      </p:graphicFrame>
      <p:graphicFrame>
        <p:nvGraphicFramePr>
          <p:cNvPr id="6" name="Object 3">
            <a:extLst>
              <a:ext uri="{FF2B5EF4-FFF2-40B4-BE49-F238E27FC236}">
                <a16:creationId xmlns:a16="http://schemas.microsoft.com/office/drawing/2014/main" id="{C0252A1C-975E-4C1D-8F4D-E07B1083E784}"/>
              </a:ext>
            </a:extLst>
          </p:cNvPr>
          <p:cNvGraphicFramePr>
            <a:graphicFrameLocks noChangeAspect="1"/>
          </p:cNvGraphicFramePr>
          <p:nvPr>
            <p:extLst>
              <p:ext uri="{D42A27DB-BD31-4B8C-83A1-F6EECF244321}">
                <p14:modId xmlns:p14="http://schemas.microsoft.com/office/powerpoint/2010/main" val="2273148513"/>
              </p:ext>
            </p:extLst>
          </p:nvPr>
        </p:nvGraphicFramePr>
        <p:xfrm>
          <a:off x="1466850" y="2301875"/>
          <a:ext cx="1489075" cy="403225"/>
        </p:xfrm>
        <a:graphic>
          <a:graphicData uri="http://schemas.openxmlformats.org/presentationml/2006/ole">
            <mc:AlternateContent xmlns:mc="http://schemas.openxmlformats.org/markup-compatibility/2006">
              <mc:Choice xmlns:v="urn:schemas-microsoft-com:vml" Requires="v">
                <p:oleObj name="Equation" r:id="rId6" imgW="749160" imgH="203040" progId="Equation.DSMT4">
                  <p:embed/>
                </p:oleObj>
              </mc:Choice>
              <mc:Fallback>
                <p:oleObj name="Equation" r:id="rId6" imgW="749160" imgH="203040" progId="Equation.DSMT4">
                  <p:embed/>
                  <p:pic>
                    <p:nvPicPr>
                      <p:cNvPr id="6" name="Object 3">
                        <a:extLst>
                          <a:ext uri="{FF2B5EF4-FFF2-40B4-BE49-F238E27FC236}">
                            <a16:creationId xmlns:a16="http://schemas.microsoft.com/office/drawing/2014/main" id="{C0252A1C-975E-4C1D-8F4D-E07B1083E784}"/>
                          </a:ext>
                        </a:extLst>
                      </p:cNvPr>
                      <p:cNvPicPr>
                        <a:picLocks noChangeAspect="1" noChangeArrowheads="1"/>
                      </p:cNvPicPr>
                      <p:nvPr/>
                    </p:nvPicPr>
                    <p:blipFill>
                      <a:blip r:embed="rId7"/>
                      <a:srcRect/>
                      <a:stretch>
                        <a:fillRect/>
                      </a:stretch>
                    </p:blipFill>
                    <p:spPr bwMode="auto">
                      <a:xfrm>
                        <a:off x="1466850" y="2301875"/>
                        <a:ext cx="14890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BD4F4DED-529A-4C05-B273-3A862E265041}"/>
              </a:ext>
            </a:extLst>
          </p:cNvPr>
          <p:cNvSpPr txBox="1"/>
          <p:nvPr/>
        </p:nvSpPr>
        <p:spPr>
          <a:xfrm>
            <a:off x="3030221" y="2252029"/>
            <a:ext cx="8081058" cy="430887"/>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The average paramedic response time is equal to 6.7minutes</a:t>
            </a:r>
          </a:p>
        </p:txBody>
      </p:sp>
      <p:graphicFrame>
        <p:nvGraphicFramePr>
          <p:cNvPr id="8" name="Object 4">
            <a:extLst>
              <a:ext uri="{FF2B5EF4-FFF2-40B4-BE49-F238E27FC236}">
                <a16:creationId xmlns:a16="http://schemas.microsoft.com/office/drawing/2014/main" id="{6B79CD44-C82D-4ECE-8ADE-6ED0E0B5F1DE}"/>
              </a:ext>
            </a:extLst>
          </p:cNvPr>
          <p:cNvGraphicFramePr>
            <a:graphicFrameLocks noChangeAspect="1"/>
          </p:cNvGraphicFramePr>
          <p:nvPr>
            <p:extLst>
              <p:ext uri="{D42A27DB-BD31-4B8C-83A1-F6EECF244321}">
                <p14:modId xmlns:p14="http://schemas.microsoft.com/office/powerpoint/2010/main" val="2385813220"/>
              </p:ext>
            </p:extLst>
          </p:nvPr>
        </p:nvGraphicFramePr>
        <p:xfrm>
          <a:off x="1431925" y="2981325"/>
          <a:ext cx="1490663" cy="401638"/>
        </p:xfrm>
        <a:graphic>
          <a:graphicData uri="http://schemas.openxmlformats.org/presentationml/2006/ole">
            <mc:AlternateContent xmlns:mc="http://schemas.openxmlformats.org/markup-compatibility/2006">
              <mc:Choice xmlns:v="urn:schemas-microsoft-com:vml" Requires="v">
                <p:oleObj name="Equation" r:id="rId8" imgW="749160" imgH="203040" progId="Equation.DSMT4">
                  <p:embed/>
                </p:oleObj>
              </mc:Choice>
              <mc:Fallback>
                <p:oleObj name="Equation" r:id="rId8" imgW="749160" imgH="203040" progId="Equation.DSMT4">
                  <p:embed/>
                  <p:pic>
                    <p:nvPicPr>
                      <p:cNvPr id="8" name="Object 4">
                        <a:extLst>
                          <a:ext uri="{FF2B5EF4-FFF2-40B4-BE49-F238E27FC236}">
                            <a16:creationId xmlns:a16="http://schemas.microsoft.com/office/drawing/2014/main" id="{6B79CD44-C82D-4ECE-8ADE-6ED0E0B5F1DE}"/>
                          </a:ext>
                        </a:extLst>
                      </p:cNvPr>
                      <p:cNvPicPr>
                        <a:picLocks noChangeAspect="1" noChangeArrowheads="1"/>
                      </p:cNvPicPr>
                      <p:nvPr/>
                    </p:nvPicPr>
                    <p:blipFill>
                      <a:blip r:embed="rId9"/>
                      <a:srcRect/>
                      <a:stretch>
                        <a:fillRect/>
                      </a:stretch>
                    </p:blipFill>
                    <p:spPr bwMode="auto">
                      <a:xfrm>
                        <a:off x="1431925" y="2981325"/>
                        <a:ext cx="1490663"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66C7EAC9-8969-41B4-96BD-8C2413B12A61}"/>
              </a:ext>
            </a:extLst>
          </p:cNvPr>
          <p:cNvSpPr txBox="1"/>
          <p:nvPr/>
        </p:nvSpPr>
        <p:spPr>
          <a:xfrm>
            <a:off x="3012759" y="2942590"/>
            <a:ext cx="8294258" cy="430887"/>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The average paramedic response time is less than 6.7 minutes</a:t>
            </a:r>
          </a:p>
        </p:txBody>
      </p:sp>
      <p:graphicFrame>
        <p:nvGraphicFramePr>
          <p:cNvPr id="15370" name="Object 5">
            <a:extLst>
              <a:ext uri="{FF2B5EF4-FFF2-40B4-BE49-F238E27FC236}">
                <a16:creationId xmlns:a16="http://schemas.microsoft.com/office/drawing/2014/main" id="{11058D30-4A3F-42BA-AB26-5543C0B2556F}"/>
              </a:ext>
            </a:extLst>
          </p:cNvPr>
          <p:cNvGraphicFramePr>
            <a:graphicFrameLocks noChangeAspect="1"/>
          </p:cNvGraphicFramePr>
          <p:nvPr>
            <p:extLst>
              <p:ext uri="{D42A27DB-BD31-4B8C-83A1-F6EECF244321}">
                <p14:modId xmlns:p14="http://schemas.microsoft.com/office/powerpoint/2010/main" val="4037576106"/>
              </p:ext>
            </p:extLst>
          </p:nvPr>
        </p:nvGraphicFramePr>
        <p:xfrm>
          <a:off x="635000" y="5063808"/>
          <a:ext cx="579438" cy="908050"/>
        </p:xfrm>
        <a:graphic>
          <a:graphicData uri="http://schemas.openxmlformats.org/presentationml/2006/ole">
            <mc:AlternateContent xmlns:mc="http://schemas.openxmlformats.org/markup-compatibility/2006">
              <mc:Choice xmlns:v="urn:schemas-microsoft-com:vml" Requires="v">
                <p:oleObj name="Equation" r:id="rId10" imgW="292100" imgH="457200" progId="Equation.DSMT4">
                  <p:embed/>
                </p:oleObj>
              </mc:Choice>
              <mc:Fallback>
                <p:oleObj name="Equation" r:id="rId10" imgW="292100" imgH="457200" progId="Equation.DSMT4">
                  <p:embed/>
                  <p:pic>
                    <p:nvPicPr>
                      <p:cNvPr id="15370" name="Object 5">
                        <a:extLst>
                          <a:ext uri="{FF2B5EF4-FFF2-40B4-BE49-F238E27FC236}">
                            <a16:creationId xmlns:a16="http://schemas.microsoft.com/office/drawing/2014/main" id="{11058D30-4A3F-42BA-AB26-5543C0B25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0" y="5063808"/>
                        <a:ext cx="579438"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a:extLst>
              <a:ext uri="{FF2B5EF4-FFF2-40B4-BE49-F238E27FC236}">
                <a16:creationId xmlns:a16="http://schemas.microsoft.com/office/drawing/2014/main" id="{975565E2-1E14-4836-BBD3-62CDFDAE8445}"/>
              </a:ext>
            </a:extLst>
          </p:cNvPr>
          <p:cNvGraphicFramePr>
            <a:graphicFrameLocks noChangeAspect="1"/>
          </p:cNvGraphicFramePr>
          <p:nvPr>
            <p:extLst>
              <p:ext uri="{D42A27DB-BD31-4B8C-83A1-F6EECF244321}">
                <p14:modId xmlns:p14="http://schemas.microsoft.com/office/powerpoint/2010/main" val="314305028"/>
              </p:ext>
            </p:extLst>
          </p:nvPr>
        </p:nvGraphicFramePr>
        <p:xfrm>
          <a:off x="1228725" y="5076825"/>
          <a:ext cx="1443038" cy="404813"/>
        </p:xfrm>
        <a:graphic>
          <a:graphicData uri="http://schemas.openxmlformats.org/presentationml/2006/ole">
            <mc:AlternateContent xmlns:mc="http://schemas.openxmlformats.org/markup-compatibility/2006">
              <mc:Choice xmlns:v="urn:schemas-microsoft-com:vml" Requires="v">
                <p:oleObj name="Equation" r:id="rId11" imgW="723600" imgH="203040" progId="Equation.DSMT4">
                  <p:embed/>
                </p:oleObj>
              </mc:Choice>
              <mc:Fallback>
                <p:oleObj name="Equation" r:id="rId11" imgW="723600" imgH="203040" progId="Equation.DSMT4">
                  <p:embed/>
                  <p:pic>
                    <p:nvPicPr>
                      <p:cNvPr id="11" name="Object 6">
                        <a:extLst>
                          <a:ext uri="{FF2B5EF4-FFF2-40B4-BE49-F238E27FC236}">
                            <a16:creationId xmlns:a16="http://schemas.microsoft.com/office/drawing/2014/main" id="{975565E2-1E14-4836-BBD3-62CDFDAE8445}"/>
                          </a:ext>
                        </a:extLst>
                      </p:cNvPr>
                      <p:cNvPicPr>
                        <a:picLocks noChangeAspect="1" noChangeArrowheads="1"/>
                      </p:cNvPicPr>
                      <p:nvPr/>
                    </p:nvPicPr>
                    <p:blipFill>
                      <a:blip r:embed="rId12"/>
                      <a:srcRect/>
                      <a:stretch>
                        <a:fillRect/>
                      </a:stretch>
                    </p:blipFill>
                    <p:spPr bwMode="auto">
                      <a:xfrm>
                        <a:off x="1228725" y="5076825"/>
                        <a:ext cx="1443038"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E1CFB7BC-6774-47BE-93C3-320C0F7882D2}"/>
              </a:ext>
            </a:extLst>
          </p:cNvPr>
          <p:cNvSpPr txBox="1"/>
          <p:nvPr/>
        </p:nvSpPr>
        <p:spPr>
          <a:xfrm>
            <a:off x="2692401" y="5005389"/>
            <a:ext cx="5548314" cy="415498"/>
          </a:xfrm>
          <a:prstGeom prst="rect">
            <a:avLst/>
          </a:prstGeom>
          <a:noFill/>
        </p:spPr>
        <p:txBody>
          <a:bodyPr wrap="none">
            <a:spAutoFit/>
          </a:bodyPr>
          <a:lstStyle/>
          <a:p>
            <a:pPr eaLnBrk="1" hangingPunct="1">
              <a:defRPr/>
            </a:pPr>
            <a:r>
              <a:rPr lang="en-CA" sz="2100" dirty="0">
                <a:solidFill>
                  <a:srgbClr val="FF0000"/>
                </a:solidFill>
                <a:latin typeface="+mj-lt"/>
                <a:cs typeface="Arial" charset="0"/>
              </a:rPr>
              <a:t>The average light bulb lifetime is 800hours</a:t>
            </a:r>
          </a:p>
        </p:txBody>
      </p:sp>
      <p:graphicFrame>
        <p:nvGraphicFramePr>
          <p:cNvPr id="13" name="Object 7">
            <a:extLst>
              <a:ext uri="{FF2B5EF4-FFF2-40B4-BE49-F238E27FC236}">
                <a16:creationId xmlns:a16="http://schemas.microsoft.com/office/drawing/2014/main" id="{66D35254-57DE-4E4C-B88F-DB69C3BC6889}"/>
              </a:ext>
            </a:extLst>
          </p:cNvPr>
          <p:cNvGraphicFramePr>
            <a:graphicFrameLocks noChangeAspect="1"/>
          </p:cNvGraphicFramePr>
          <p:nvPr>
            <p:extLst>
              <p:ext uri="{D42A27DB-BD31-4B8C-83A1-F6EECF244321}">
                <p14:modId xmlns:p14="http://schemas.microsoft.com/office/powerpoint/2010/main" val="141325070"/>
              </p:ext>
            </p:extLst>
          </p:nvPr>
        </p:nvGraphicFramePr>
        <p:xfrm>
          <a:off x="1209675" y="5553075"/>
          <a:ext cx="1438275" cy="403225"/>
        </p:xfrm>
        <a:graphic>
          <a:graphicData uri="http://schemas.openxmlformats.org/presentationml/2006/ole">
            <mc:AlternateContent xmlns:mc="http://schemas.openxmlformats.org/markup-compatibility/2006">
              <mc:Choice xmlns:v="urn:schemas-microsoft-com:vml" Requires="v">
                <p:oleObj name="Equation" r:id="rId13" imgW="723600" imgH="203040" progId="Equation.DSMT4">
                  <p:embed/>
                </p:oleObj>
              </mc:Choice>
              <mc:Fallback>
                <p:oleObj name="Equation" r:id="rId13" imgW="723600" imgH="203040" progId="Equation.DSMT4">
                  <p:embed/>
                  <p:pic>
                    <p:nvPicPr>
                      <p:cNvPr id="13" name="Object 7">
                        <a:extLst>
                          <a:ext uri="{FF2B5EF4-FFF2-40B4-BE49-F238E27FC236}">
                            <a16:creationId xmlns:a16="http://schemas.microsoft.com/office/drawing/2014/main" id="{66D35254-57DE-4E4C-B88F-DB69C3BC6889}"/>
                          </a:ext>
                        </a:extLst>
                      </p:cNvPr>
                      <p:cNvPicPr>
                        <a:picLocks noChangeAspect="1" noChangeArrowheads="1"/>
                      </p:cNvPicPr>
                      <p:nvPr/>
                    </p:nvPicPr>
                    <p:blipFill>
                      <a:blip r:embed="rId14"/>
                      <a:srcRect/>
                      <a:stretch>
                        <a:fillRect/>
                      </a:stretch>
                    </p:blipFill>
                    <p:spPr bwMode="auto">
                      <a:xfrm>
                        <a:off x="1209675" y="5553075"/>
                        <a:ext cx="14382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a:extLst>
              <a:ext uri="{FF2B5EF4-FFF2-40B4-BE49-F238E27FC236}">
                <a16:creationId xmlns:a16="http://schemas.microsoft.com/office/drawing/2014/main" id="{195F5682-FA7B-4F61-9BB6-2242BAA2A57D}"/>
              </a:ext>
            </a:extLst>
          </p:cNvPr>
          <p:cNvSpPr txBox="1"/>
          <p:nvPr/>
        </p:nvSpPr>
        <p:spPr>
          <a:xfrm>
            <a:off x="2655889" y="5541646"/>
            <a:ext cx="7175362" cy="415498"/>
          </a:xfrm>
          <a:prstGeom prst="rect">
            <a:avLst/>
          </a:prstGeom>
          <a:noFill/>
        </p:spPr>
        <p:txBody>
          <a:bodyPr wrap="none">
            <a:spAutoFit/>
          </a:bodyPr>
          <a:lstStyle/>
          <a:p>
            <a:pPr eaLnBrk="1" hangingPunct="1">
              <a:defRPr/>
            </a:pPr>
            <a:r>
              <a:rPr lang="en-CA" sz="2100" dirty="0">
                <a:solidFill>
                  <a:srgbClr val="FF0000"/>
                </a:solidFill>
                <a:latin typeface="+mj-lt"/>
                <a:cs typeface="Arial" charset="0"/>
              </a:rPr>
              <a:t>The average light bulb lifetime is not equal to 800 hours</a:t>
            </a:r>
          </a:p>
        </p:txBody>
      </p:sp>
      <p:sp>
        <p:nvSpPr>
          <p:cNvPr id="3" name="TextBox 2">
            <a:extLst>
              <a:ext uri="{FF2B5EF4-FFF2-40B4-BE49-F238E27FC236}">
                <a16:creationId xmlns:a16="http://schemas.microsoft.com/office/drawing/2014/main" id="{39CB2303-E48D-DF72-B745-0500F49A9185}"/>
              </a:ext>
            </a:extLst>
          </p:cNvPr>
          <p:cNvSpPr txBox="1"/>
          <p:nvPr/>
        </p:nvSpPr>
        <p:spPr>
          <a:xfrm>
            <a:off x="396559" y="3437890"/>
            <a:ext cx="9004388" cy="430887"/>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In context, Ho states that there is “NO” improvement with avg PRT</a:t>
            </a:r>
          </a:p>
        </p:txBody>
      </p:sp>
      <p:sp>
        <p:nvSpPr>
          <p:cNvPr id="4" name="TextBox 3">
            <a:extLst>
              <a:ext uri="{FF2B5EF4-FFF2-40B4-BE49-F238E27FC236}">
                <a16:creationId xmlns:a16="http://schemas.microsoft.com/office/drawing/2014/main" id="{2D8A5D77-A325-25FA-3C81-19EE4F12AC6A}"/>
              </a:ext>
            </a:extLst>
          </p:cNvPr>
          <p:cNvSpPr txBox="1"/>
          <p:nvPr/>
        </p:nvSpPr>
        <p:spPr>
          <a:xfrm>
            <a:off x="421959" y="3806190"/>
            <a:ext cx="9632765" cy="430887"/>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Ha states that there is an improvement with avg PRT, money well spent</a:t>
            </a:r>
          </a:p>
        </p:txBody>
      </p:sp>
      <p:sp>
        <p:nvSpPr>
          <p:cNvPr id="5" name="TextBox 4">
            <a:extLst>
              <a:ext uri="{FF2B5EF4-FFF2-40B4-BE49-F238E27FC236}">
                <a16:creationId xmlns:a16="http://schemas.microsoft.com/office/drawing/2014/main" id="{D8A6A633-3700-DA81-B206-5DB96416F13F}"/>
              </a:ext>
            </a:extLst>
          </p:cNvPr>
          <p:cNvSpPr txBox="1"/>
          <p:nvPr/>
        </p:nvSpPr>
        <p:spPr>
          <a:xfrm>
            <a:off x="345759" y="5939790"/>
            <a:ext cx="11109641" cy="769441"/>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Since the test isn’t about more than 800hrs or less than 800hrs, the alternative would therefore be “NOT EQUAL”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84BF64CD-B843-4621-A897-F17C2CEE5EBA}"/>
              </a:ext>
            </a:extLst>
          </p:cNvPr>
          <p:cNvSpPr>
            <a:spLocks noGrp="1"/>
          </p:cNvSpPr>
          <p:nvPr>
            <p:ph sz="quarter" idx="1"/>
          </p:nvPr>
        </p:nvSpPr>
        <p:spPr>
          <a:xfrm>
            <a:off x="0" y="-44449"/>
            <a:ext cx="11805920" cy="1870075"/>
          </a:xfrm>
        </p:spPr>
        <p:txBody>
          <a:bodyPr/>
          <a:lstStyle/>
          <a:p>
            <a:pPr eaLnBrk="1" hangingPunct="1">
              <a:buFont typeface="Wingdings" panose="05000000000000000000" pitchFamily="2" charset="2"/>
              <a:buNone/>
            </a:pPr>
            <a:r>
              <a:rPr lang="en-US" altLang="en-US" sz="2000" dirty="0"/>
              <a:t>    At Wing’s bar and grill, an order of chicken wings is supposed to weigh 2 pounds. From experience, the weights of chicken wings order follow a Normal distribution with standard deviation  of </a:t>
            </a:r>
            <a:r>
              <a:rPr lang="en-US" altLang="en-US" sz="2000" i="1" dirty="0"/>
              <a:t>s</a:t>
            </a:r>
            <a:r>
              <a:rPr lang="en-US" altLang="en-US" sz="2000" dirty="0"/>
              <a:t> = 0.13 pounds.  You believe that the new chef is making orders that are heavier than 2 pounds</a:t>
            </a:r>
            <a:endParaRPr lang="en-CA" altLang="en-US" sz="2200" dirty="0"/>
          </a:p>
        </p:txBody>
      </p:sp>
      <p:sp>
        <p:nvSpPr>
          <p:cNvPr id="17411" name="Content Placeholder 2">
            <a:extLst>
              <a:ext uri="{FF2B5EF4-FFF2-40B4-BE49-F238E27FC236}">
                <a16:creationId xmlns:a16="http://schemas.microsoft.com/office/drawing/2014/main" id="{2FA41FBA-8273-4005-BA8A-35D7F8F4BFA0}"/>
              </a:ext>
            </a:extLst>
          </p:cNvPr>
          <p:cNvSpPr txBox="1">
            <a:spLocks/>
          </p:cNvSpPr>
          <p:nvPr/>
        </p:nvSpPr>
        <p:spPr bwMode="auto">
          <a:xfrm>
            <a:off x="-132080" y="2457450"/>
            <a:ext cx="11887200" cy="1868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buFont typeface="Wingdings" panose="05000000000000000000" pitchFamily="2" charset="2"/>
              <a:buNone/>
            </a:pPr>
            <a:r>
              <a:rPr lang="en-CA" altLang="en-US" sz="2100"/>
              <a:t>       Pringles advertises that there is only 2mg of sodium in their chips </a:t>
            </a:r>
            <a:br>
              <a:rPr lang="en-CA" altLang="en-US" sz="2100"/>
            </a:br>
            <a:r>
              <a:rPr lang="en-CA" altLang="en-US" sz="2100"/>
              <a:t>per serving.  A consumer wants to know if there is any false advertising</a:t>
            </a:r>
          </a:p>
        </p:txBody>
      </p:sp>
      <p:graphicFrame>
        <p:nvGraphicFramePr>
          <p:cNvPr id="17412" name="Object 4">
            <a:extLst>
              <a:ext uri="{FF2B5EF4-FFF2-40B4-BE49-F238E27FC236}">
                <a16:creationId xmlns:a16="http://schemas.microsoft.com/office/drawing/2014/main" id="{1352611C-3882-4835-88CB-F5620ADC90E7}"/>
              </a:ext>
            </a:extLst>
          </p:cNvPr>
          <p:cNvGraphicFramePr>
            <a:graphicFrameLocks noChangeAspect="1"/>
          </p:cNvGraphicFramePr>
          <p:nvPr>
            <p:extLst>
              <p:ext uri="{D42A27DB-BD31-4B8C-83A1-F6EECF244321}">
                <p14:modId xmlns:p14="http://schemas.microsoft.com/office/powerpoint/2010/main" val="1525725530"/>
              </p:ext>
            </p:extLst>
          </p:nvPr>
        </p:nvGraphicFramePr>
        <p:xfrm>
          <a:off x="911225" y="1279525"/>
          <a:ext cx="579438" cy="908050"/>
        </p:xfrm>
        <a:graphic>
          <a:graphicData uri="http://schemas.openxmlformats.org/presentationml/2006/ole">
            <mc:AlternateContent xmlns:mc="http://schemas.openxmlformats.org/markup-compatibility/2006">
              <mc:Choice xmlns:v="urn:schemas-microsoft-com:vml" Requires="v">
                <p:oleObj name="Equation" r:id="rId4" imgW="292100" imgH="457200" progId="Equation.DSMT4">
                  <p:embed/>
                </p:oleObj>
              </mc:Choice>
              <mc:Fallback>
                <p:oleObj name="Equation" r:id="rId4" imgW="292100" imgH="457200" progId="Equation.DSMT4">
                  <p:embed/>
                  <p:pic>
                    <p:nvPicPr>
                      <p:cNvPr id="17412" name="Object 4">
                        <a:extLst>
                          <a:ext uri="{FF2B5EF4-FFF2-40B4-BE49-F238E27FC236}">
                            <a16:creationId xmlns:a16="http://schemas.microsoft.com/office/drawing/2014/main" id="{1352611C-3882-4835-88CB-F5620ADC9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279525"/>
                        <a:ext cx="579438"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F8E6B4E8-7DFA-41FC-9411-4C41EBF59EA2}"/>
              </a:ext>
            </a:extLst>
          </p:cNvPr>
          <p:cNvGraphicFramePr>
            <a:graphicFrameLocks noChangeAspect="1"/>
          </p:cNvGraphicFramePr>
          <p:nvPr>
            <p:extLst>
              <p:ext uri="{D42A27DB-BD31-4B8C-83A1-F6EECF244321}">
                <p14:modId xmlns:p14="http://schemas.microsoft.com/office/powerpoint/2010/main" val="2610537482"/>
              </p:ext>
            </p:extLst>
          </p:nvPr>
        </p:nvGraphicFramePr>
        <p:xfrm>
          <a:off x="1524000" y="1293813"/>
          <a:ext cx="1112838" cy="403225"/>
        </p:xfrm>
        <a:graphic>
          <a:graphicData uri="http://schemas.openxmlformats.org/presentationml/2006/ole">
            <mc:AlternateContent xmlns:mc="http://schemas.openxmlformats.org/markup-compatibility/2006">
              <mc:Choice xmlns:v="urn:schemas-microsoft-com:vml" Requires="v">
                <p:oleObj name="Equation" r:id="rId6" imgW="558720" imgH="203040" progId="Equation.DSMT4">
                  <p:embed/>
                </p:oleObj>
              </mc:Choice>
              <mc:Fallback>
                <p:oleObj name="Equation" r:id="rId6" imgW="558720" imgH="203040" progId="Equation.DSMT4">
                  <p:embed/>
                  <p:pic>
                    <p:nvPicPr>
                      <p:cNvPr id="8" name="Object 5">
                        <a:extLst>
                          <a:ext uri="{FF2B5EF4-FFF2-40B4-BE49-F238E27FC236}">
                            <a16:creationId xmlns:a16="http://schemas.microsoft.com/office/drawing/2014/main" id="{F8E6B4E8-7DFA-41FC-9411-4C41EBF59EA2}"/>
                          </a:ext>
                        </a:extLst>
                      </p:cNvPr>
                      <p:cNvPicPr>
                        <a:picLocks noChangeAspect="1" noChangeArrowheads="1"/>
                      </p:cNvPicPr>
                      <p:nvPr/>
                    </p:nvPicPr>
                    <p:blipFill>
                      <a:blip r:embed="rId7"/>
                      <a:srcRect/>
                      <a:stretch>
                        <a:fillRect/>
                      </a:stretch>
                    </p:blipFill>
                    <p:spPr bwMode="auto">
                      <a:xfrm>
                        <a:off x="1524000" y="1293813"/>
                        <a:ext cx="1112838"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7F923CBD-422F-482B-9BDA-20E115014DCC}"/>
              </a:ext>
            </a:extLst>
          </p:cNvPr>
          <p:cNvSpPr txBox="1"/>
          <p:nvPr/>
        </p:nvSpPr>
        <p:spPr>
          <a:xfrm>
            <a:off x="2874963" y="1308100"/>
            <a:ext cx="6652783" cy="369332"/>
          </a:xfrm>
          <a:prstGeom prst="rect">
            <a:avLst/>
          </a:prstGeom>
          <a:noFill/>
        </p:spPr>
        <p:txBody>
          <a:bodyPr wrap="none">
            <a:spAutoFit/>
          </a:bodyPr>
          <a:lstStyle/>
          <a:p>
            <a:pPr eaLnBrk="1" hangingPunct="1">
              <a:defRPr/>
            </a:pPr>
            <a:r>
              <a:rPr lang="en-CA" dirty="0">
                <a:solidFill>
                  <a:srgbClr val="FF0000"/>
                </a:solidFill>
                <a:latin typeface="+mj-lt"/>
                <a:cs typeface="Arial" charset="0"/>
              </a:rPr>
              <a:t>The average weight of a chicken wings order is equal to 2 lbs</a:t>
            </a:r>
          </a:p>
        </p:txBody>
      </p:sp>
      <p:graphicFrame>
        <p:nvGraphicFramePr>
          <p:cNvPr id="10" name="Object 4">
            <a:extLst>
              <a:ext uri="{FF2B5EF4-FFF2-40B4-BE49-F238E27FC236}">
                <a16:creationId xmlns:a16="http://schemas.microsoft.com/office/drawing/2014/main" id="{7F98A70C-149C-4C4A-8902-CB99B45B7E01}"/>
              </a:ext>
            </a:extLst>
          </p:cNvPr>
          <p:cNvGraphicFramePr>
            <a:graphicFrameLocks noChangeAspect="1"/>
          </p:cNvGraphicFramePr>
          <p:nvPr>
            <p:extLst>
              <p:ext uri="{D42A27DB-BD31-4B8C-83A1-F6EECF244321}">
                <p14:modId xmlns:p14="http://schemas.microsoft.com/office/powerpoint/2010/main" val="4283605186"/>
              </p:ext>
            </p:extLst>
          </p:nvPr>
        </p:nvGraphicFramePr>
        <p:xfrm>
          <a:off x="1550988" y="1755775"/>
          <a:ext cx="1111250" cy="403225"/>
        </p:xfrm>
        <a:graphic>
          <a:graphicData uri="http://schemas.openxmlformats.org/presentationml/2006/ole">
            <mc:AlternateContent xmlns:mc="http://schemas.openxmlformats.org/markup-compatibility/2006">
              <mc:Choice xmlns:v="urn:schemas-microsoft-com:vml" Requires="v">
                <p:oleObj name="Equation" r:id="rId8" imgW="558720" imgH="203040" progId="Equation.DSMT4">
                  <p:embed/>
                </p:oleObj>
              </mc:Choice>
              <mc:Fallback>
                <p:oleObj name="Equation" r:id="rId8" imgW="558720" imgH="203040" progId="Equation.DSMT4">
                  <p:embed/>
                  <p:pic>
                    <p:nvPicPr>
                      <p:cNvPr id="10" name="Object 4">
                        <a:extLst>
                          <a:ext uri="{FF2B5EF4-FFF2-40B4-BE49-F238E27FC236}">
                            <a16:creationId xmlns:a16="http://schemas.microsoft.com/office/drawing/2014/main" id="{7F98A70C-149C-4C4A-8902-CB99B45B7E01}"/>
                          </a:ext>
                        </a:extLst>
                      </p:cNvPr>
                      <p:cNvPicPr>
                        <a:picLocks noChangeAspect="1" noChangeArrowheads="1"/>
                      </p:cNvPicPr>
                      <p:nvPr/>
                    </p:nvPicPr>
                    <p:blipFill>
                      <a:blip r:embed="rId9"/>
                      <a:srcRect/>
                      <a:stretch>
                        <a:fillRect/>
                      </a:stretch>
                    </p:blipFill>
                    <p:spPr bwMode="auto">
                      <a:xfrm>
                        <a:off x="1550988" y="1755775"/>
                        <a:ext cx="11112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7A65B9BF-3071-49DF-B9DF-61A238B92601}"/>
              </a:ext>
            </a:extLst>
          </p:cNvPr>
          <p:cNvSpPr txBox="1"/>
          <p:nvPr/>
        </p:nvSpPr>
        <p:spPr>
          <a:xfrm>
            <a:off x="2932113" y="1757363"/>
            <a:ext cx="6901248" cy="369332"/>
          </a:xfrm>
          <a:prstGeom prst="rect">
            <a:avLst/>
          </a:prstGeom>
          <a:noFill/>
        </p:spPr>
        <p:txBody>
          <a:bodyPr wrap="none">
            <a:spAutoFit/>
          </a:bodyPr>
          <a:lstStyle/>
          <a:p>
            <a:pPr eaLnBrk="1" hangingPunct="1">
              <a:defRPr/>
            </a:pPr>
            <a:r>
              <a:rPr lang="en-CA" dirty="0">
                <a:solidFill>
                  <a:srgbClr val="FF0000"/>
                </a:solidFill>
                <a:latin typeface="+mj-lt"/>
                <a:cs typeface="Arial" charset="0"/>
              </a:rPr>
              <a:t>The average weight of a chicken wings order </a:t>
            </a:r>
            <a:r>
              <a:rPr lang="en-CA">
                <a:solidFill>
                  <a:srgbClr val="FF0000"/>
                </a:solidFill>
                <a:latin typeface="+mj-lt"/>
                <a:cs typeface="Arial" charset="0"/>
              </a:rPr>
              <a:t>is more </a:t>
            </a:r>
            <a:r>
              <a:rPr lang="en-CA" dirty="0">
                <a:solidFill>
                  <a:srgbClr val="FF0000"/>
                </a:solidFill>
                <a:latin typeface="+mj-lt"/>
                <a:cs typeface="Arial" charset="0"/>
              </a:rPr>
              <a:t>than 2 lbs</a:t>
            </a:r>
          </a:p>
        </p:txBody>
      </p:sp>
      <p:graphicFrame>
        <p:nvGraphicFramePr>
          <p:cNvPr id="17417" name="Object 5">
            <a:extLst>
              <a:ext uri="{FF2B5EF4-FFF2-40B4-BE49-F238E27FC236}">
                <a16:creationId xmlns:a16="http://schemas.microsoft.com/office/drawing/2014/main" id="{CD052CEA-74D4-4309-96D3-220F707C15ED}"/>
              </a:ext>
            </a:extLst>
          </p:cNvPr>
          <p:cNvGraphicFramePr>
            <a:graphicFrameLocks noChangeAspect="1"/>
          </p:cNvGraphicFramePr>
          <p:nvPr>
            <p:extLst>
              <p:ext uri="{D42A27DB-BD31-4B8C-83A1-F6EECF244321}">
                <p14:modId xmlns:p14="http://schemas.microsoft.com/office/powerpoint/2010/main" val="227507434"/>
              </p:ext>
            </p:extLst>
          </p:nvPr>
        </p:nvGraphicFramePr>
        <p:xfrm>
          <a:off x="807601" y="3341688"/>
          <a:ext cx="579437" cy="908050"/>
        </p:xfrm>
        <a:graphic>
          <a:graphicData uri="http://schemas.openxmlformats.org/presentationml/2006/ole">
            <mc:AlternateContent xmlns:mc="http://schemas.openxmlformats.org/markup-compatibility/2006">
              <mc:Choice xmlns:v="urn:schemas-microsoft-com:vml" Requires="v">
                <p:oleObj name="Equation" r:id="rId10" imgW="292100" imgH="457200" progId="Equation.DSMT4">
                  <p:embed/>
                </p:oleObj>
              </mc:Choice>
              <mc:Fallback>
                <p:oleObj name="Equation" r:id="rId10" imgW="292100" imgH="457200" progId="Equation.DSMT4">
                  <p:embed/>
                  <p:pic>
                    <p:nvPicPr>
                      <p:cNvPr id="17417" name="Object 5">
                        <a:extLst>
                          <a:ext uri="{FF2B5EF4-FFF2-40B4-BE49-F238E27FC236}">
                            <a16:creationId xmlns:a16="http://schemas.microsoft.com/office/drawing/2014/main" id="{CD052CEA-74D4-4309-96D3-220F707C1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01" y="3341688"/>
                        <a:ext cx="579437"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6">
            <a:extLst>
              <a:ext uri="{FF2B5EF4-FFF2-40B4-BE49-F238E27FC236}">
                <a16:creationId xmlns:a16="http://schemas.microsoft.com/office/drawing/2014/main" id="{229AABA2-3FE7-453A-AC76-2191A1B73021}"/>
              </a:ext>
            </a:extLst>
          </p:cNvPr>
          <p:cNvGraphicFramePr>
            <a:graphicFrameLocks noChangeAspect="1"/>
          </p:cNvGraphicFramePr>
          <p:nvPr>
            <p:extLst>
              <p:ext uri="{D42A27DB-BD31-4B8C-83A1-F6EECF244321}">
                <p14:modId xmlns:p14="http://schemas.microsoft.com/office/powerpoint/2010/main" val="1620206051"/>
              </p:ext>
            </p:extLst>
          </p:nvPr>
        </p:nvGraphicFramePr>
        <p:xfrm>
          <a:off x="1423988" y="3355975"/>
          <a:ext cx="1163637" cy="403225"/>
        </p:xfrm>
        <a:graphic>
          <a:graphicData uri="http://schemas.openxmlformats.org/presentationml/2006/ole">
            <mc:AlternateContent xmlns:mc="http://schemas.openxmlformats.org/markup-compatibility/2006">
              <mc:Choice xmlns:v="urn:schemas-microsoft-com:vml" Requires="v">
                <p:oleObj name="Equation" r:id="rId11" imgW="583920" imgH="203040" progId="Equation.DSMT4">
                  <p:embed/>
                </p:oleObj>
              </mc:Choice>
              <mc:Fallback>
                <p:oleObj name="Equation" r:id="rId11" imgW="583920" imgH="203040" progId="Equation.DSMT4">
                  <p:embed/>
                  <p:pic>
                    <p:nvPicPr>
                      <p:cNvPr id="13" name="Object 6">
                        <a:extLst>
                          <a:ext uri="{FF2B5EF4-FFF2-40B4-BE49-F238E27FC236}">
                            <a16:creationId xmlns:a16="http://schemas.microsoft.com/office/drawing/2014/main" id="{229AABA2-3FE7-453A-AC76-2191A1B73021}"/>
                          </a:ext>
                        </a:extLst>
                      </p:cNvPr>
                      <p:cNvPicPr>
                        <a:picLocks noChangeAspect="1" noChangeArrowheads="1"/>
                      </p:cNvPicPr>
                      <p:nvPr/>
                    </p:nvPicPr>
                    <p:blipFill>
                      <a:blip r:embed="rId12"/>
                      <a:srcRect/>
                      <a:stretch>
                        <a:fillRect/>
                      </a:stretch>
                    </p:blipFill>
                    <p:spPr bwMode="auto">
                      <a:xfrm>
                        <a:off x="1423988" y="3355975"/>
                        <a:ext cx="1163637"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a:extLst>
              <a:ext uri="{FF2B5EF4-FFF2-40B4-BE49-F238E27FC236}">
                <a16:creationId xmlns:a16="http://schemas.microsoft.com/office/drawing/2014/main" id="{25FD53A0-6746-431D-A56B-8E9A34A362C7}"/>
              </a:ext>
            </a:extLst>
          </p:cNvPr>
          <p:cNvSpPr txBox="1"/>
          <p:nvPr/>
        </p:nvSpPr>
        <p:spPr>
          <a:xfrm>
            <a:off x="2912633" y="3260196"/>
            <a:ext cx="6577442" cy="369332"/>
          </a:xfrm>
          <a:prstGeom prst="rect">
            <a:avLst/>
          </a:prstGeom>
          <a:noFill/>
        </p:spPr>
        <p:txBody>
          <a:bodyPr wrap="none">
            <a:spAutoFit/>
          </a:bodyPr>
          <a:lstStyle/>
          <a:p>
            <a:pPr eaLnBrk="1" hangingPunct="1">
              <a:defRPr/>
            </a:pPr>
            <a:r>
              <a:rPr lang="en-CA" dirty="0">
                <a:solidFill>
                  <a:srgbClr val="FF0000"/>
                </a:solidFill>
                <a:latin typeface="+mj-lt"/>
                <a:cs typeface="Arial" charset="0"/>
              </a:rPr>
              <a:t>A serving of Pringles chips has an average of 2mg of sodium</a:t>
            </a:r>
          </a:p>
        </p:txBody>
      </p:sp>
      <p:graphicFrame>
        <p:nvGraphicFramePr>
          <p:cNvPr id="15" name="Object 7">
            <a:extLst>
              <a:ext uri="{FF2B5EF4-FFF2-40B4-BE49-F238E27FC236}">
                <a16:creationId xmlns:a16="http://schemas.microsoft.com/office/drawing/2014/main" id="{0DE73652-4C08-4961-B372-8148F4D37957}"/>
              </a:ext>
            </a:extLst>
          </p:cNvPr>
          <p:cNvGraphicFramePr>
            <a:graphicFrameLocks noChangeAspect="1"/>
          </p:cNvGraphicFramePr>
          <p:nvPr>
            <p:extLst>
              <p:ext uri="{D42A27DB-BD31-4B8C-83A1-F6EECF244321}">
                <p14:modId xmlns:p14="http://schemas.microsoft.com/office/powerpoint/2010/main" val="1690390609"/>
              </p:ext>
            </p:extLst>
          </p:nvPr>
        </p:nvGraphicFramePr>
        <p:xfrm>
          <a:off x="1433513" y="3817938"/>
          <a:ext cx="1163637" cy="403225"/>
        </p:xfrm>
        <a:graphic>
          <a:graphicData uri="http://schemas.openxmlformats.org/presentationml/2006/ole">
            <mc:AlternateContent xmlns:mc="http://schemas.openxmlformats.org/markup-compatibility/2006">
              <mc:Choice xmlns:v="urn:schemas-microsoft-com:vml" Requires="v">
                <p:oleObj name="Equation" r:id="rId13" imgW="583920" imgH="203040" progId="Equation.DSMT4">
                  <p:embed/>
                </p:oleObj>
              </mc:Choice>
              <mc:Fallback>
                <p:oleObj name="Equation" r:id="rId13" imgW="583920" imgH="203040" progId="Equation.DSMT4">
                  <p:embed/>
                  <p:pic>
                    <p:nvPicPr>
                      <p:cNvPr id="15" name="Object 7">
                        <a:extLst>
                          <a:ext uri="{FF2B5EF4-FFF2-40B4-BE49-F238E27FC236}">
                            <a16:creationId xmlns:a16="http://schemas.microsoft.com/office/drawing/2014/main" id="{0DE73652-4C08-4961-B372-8148F4D37957}"/>
                          </a:ext>
                        </a:extLst>
                      </p:cNvPr>
                      <p:cNvPicPr>
                        <a:picLocks noChangeAspect="1" noChangeArrowheads="1"/>
                      </p:cNvPicPr>
                      <p:nvPr/>
                    </p:nvPicPr>
                    <p:blipFill>
                      <a:blip r:embed="rId14"/>
                      <a:srcRect/>
                      <a:stretch>
                        <a:fillRect/>
                      </a:stretch>
                    </p:blipFill>
                    <p:spPr bwMode="auto">
                      <a:xfrm>
                        <a:off x="1433513" y="3817938"/>
                        <a:ext cx="1163637"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Box 15">
            <a:extLst>
              <a:ext uri="{FF2B5EF4-FFF2-40B4-BE49-F238E27FC236}">
                <a16:creationId xmlns:a16="http://schemas.microsoft.com/office/drawing/2014/main" id="{F7986962-A3F6-4591-B5D5-09AD209EC26E}"/>
              </a:ext>
            </a:extLst>
          </p:cNvPr>
          <p:cNvSpPr txBox="1"/>
          <p:nvPr/>
        </p:nvSpPr>
        <p:spPr>
          <a:xfrm>
            <a:off x="2953213" y="3820212"/>
            <a:ext cx="8493031" cy="369332"/>
          </a:xfrm>
          <a:prstGeom prst="rect">
            <a:avLst/>
          </a:prstGeom>
          <a:noFill/>
        </p:spPr>
        <p:txBody>
          <a:bodyPr wrap="none">
            <a:spAutoFit/>
          </a:bodyPr>
          <a:lstStyle/>
          <a:p>
            <a:pPr eaLnBrk="1" hangingPunct="1">
              <a:defRPr/>
            </a:pPr>
            <a:r>
              <a:rPr lang="en-CA" dirty="0">
                <a:solidFill>
                  <a:srgbClr val="FF0000"/>
                </a:solidFill>
                <a:latin typeface="+mj-lt"/>
                <a:cs typeface="Arial" charset="0"/>
              </a:rPr>
              <a:t>A serving of Pringles chips has an average of more or less than 2mg of sodium</a:t>
            </a:r>
          </a:p>
        </p:txBody>
      </p:sp>
      <p:sp>
        <p:nvSpPr>
          <p:cNvPr id="17422" name="Content Placeholder 2">
            <a:extLst>
              <a:ext uri="{FF2B5EF4-FFF2-40B4-BE49-F238E27FC236}">
                <a16:creationId xmlns:a16="http://schemas.microsoft.com/office/drawing/2014/main" id="{9563A5C1-302F-4A20-8849-48C706DE6086}"/>
              </a:ext>
            </a:extLst>
          </p:cNvPr>
          <p:cNvSpPr txBox="1">
            <a:spLocks/>
          </p:cNvSpPr>
          <p:nvPr/>
        </p:nvSpPr>
        <p:spPr bwMode="auto">
          <a:xfrm>
            <a:off x="0" y="4458970"/>
            <a:ext cx="11846560" cy="1366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buFont typeface="Wingdings" panose="05000000000000000000" pitchFamily="2" charset="2"/>
              <a:buNone/>
            </a:pPr>
            <a:r>
              <a:rPr lang="en-CA" altLang="en-US" sz="2100" dirty="0"/>
              <a:t>In the past, the mean score of math 12 students in the ch3 test is 67%.  This year, technology has been supplemented in the classroom.  The mean score on the ch3 test is 72%.  Has the use of technology in the classroom affected student average on the </a:t>
            </a:r>
            <a:r>
              <a:rPr lang="en-CA" altLang="en-US" sz="2100" dirty="0" err="1"/>
              <a:t>ch</a:t>
            </a:r>
            <a:r>
              <a:rPr lang="en-CA" altLang="en-US" sz="2100" dirty="0"/>
              <a:t> 3 test?</a:t>
            </a:r>
          </a:p>
        </p:txBody>
      </p:sp>
      <p:graphicFrame>
        <p:nvGraphicFramePr>
          <p:cNvPr id="17423" name="Object 8">
            <a:extLst>
              <a:ext uri="{FF2B5EF4-FFF2-40B4-BE49-F238E27FC236}">
                <a16:creationId xmlns:a16="http://schemas.microsoft.com/office/drawing/2014/main" id="{79422904-FCF7-4763-B9F6-23932F506276}"/>
              </a:ext>
            </a:extLst>
          </p:cNvPr>
          <p:cNvGraphicFramePr>
            <a:graphicFrameLocks noChangeAspect="1"/>
          </p:cNvGraphicFramePr>
          <p:nvPr>
            <p:extLst>
              <p:ext uri="{D42A27DB-BD31-4B8C-83A1-F6EECF244321}">
                <p14:modId xmlns:p14="http://schemas.microsoft.com/office/powerpoint/2010/main" val="1822380987"/>
              </p:ext>
            </p:extLst>
          </p:nvPr>
        </p:nvGraphicFramePr>
        <p:xfrm>
          <a:off x="419431" y="5672138"/>
          <a:ext cx="581025" cy="908050"/>
        </p:xfrm>
        <a:graphic>
          <a:graphicData uri="http://schemas.openxmlformats.org/presentationml/2006/ole">
            <mc:AlternateContent xmlns:mc="http://schemas.openxmlformats.org/markup-compatibility/2006">
              <mc:Choice xmlns:v="urn:schemas-microsoft-com:vml" Requires="v">
                <p:oleObj name="Equation" r:id="rId15" imgW="292100" imgH="457200" progId="Equation.DSMT4">
                  <p:embed/>
                </p:oleObj>
              </mc:Choice>
              <mc:Fallback>
                <p:oleObj name="Equation" r:id="rId15" imgW="292100" imgH="457200" progId="Equation.DSMT4">
                  <p:embed/>
                  <p:pic>
                    <p:nvPicPr>
                      <p:cNvPr id="17423" name="Object 8">
                        <a:extLst>
                          <a:ext uri="{FF2B5EF4-FFF2-40B4-BE49-F238E27FC236}">
                            <a16:creationId xmlns:a16="http://schemas.microsoft.com/office/drawing/2014/main" id="{79422904-FCF7-4763-B9F6-23932F5062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31" y="5672138"/>
                        <a:ext cx="58102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9">
            <a:extLst>
              <a:ext uri="{FF2B5EF4-FFF2-40B4-BE49-F238E27FC236}">
                <a16:creationId xmlns:a16="http://schemas.microsoft.com/office/drawing/2014/main" id="{18E01CAA-EFDE-4E1E-AF9F-3B37D825D697}"/>
              </a:ext>
            </a:extLst>
          </p:cNvPr>
          <p:cNvGraphicFramePr>
            <a:graphicFrameLocks noChangeAspect="1"/>
          </p:cNvGraphicFramePr>
          <p:nvPr>
            <p:extLst>
              <p:ext uri="{D42A27DB-BD31-4B8C-83A1-F6EECF244321}">
                <p14:modId xmlns:p14="http://schemas.microsoft.com/office/powerpoint/2010/main" val="2031170801"/>
              </p:ext>
            </p:extLst>
          </p:nvPr>
        </p:nvGraphicFramePr>
        <p:xfrm>
          <a:off x="1114425" y="5688013"/>
          <a:ext cx="1165225" cy="403225"/>
        </p:xfrm>
        <a:graphic>
          <a:graphicData uri="http://schemas.openxmlformats.org/presentationml/2006/ole">
            <mc:AlternateContent xmlns:mc="http://schemas.openxmlformats.org/markup-compatibility/2006">
              <mc:Choice xmlns:v="urn:schemas-microsoft-com:vml" Requires="v">
                <p:oleObj name="Equation" r:id="rId16" imgW="583920" imgH="203040" progId="Equation.DSMT4">
                  <p:embed/>
                </p:oleObj>
              </mc:Choice>
              <mc:Fallback>
                <p:oleObj name="Equation" r:id="rId16" imgW="583920" imgH="203040" progId="Equation.DSMT4">
                  <p:embed/>
                  <p:pic>
                    <p:nvPicPr>
                      <p:cNvPr id="19" name="Object 9">
                        <a:extLst>
                          <a:ext uri="{FF2B5EF4-FFF2-40B4-BE49-F238E27FC236}">
                            <a16:creationId xmlns:a16="http://schemas.microsoft.com/office/drawing/2014/main" id="{18E01CAA-EFDE-4E1E-AF9F-3B37D825D697}"/>
                          </a:ext>
                        </a:extLst>
                      </p:cNvPr>
                      <p:cNvPicPr>
                        <a:picLocks noChangeAspect="1" noChangeArrowheads="1"/>
                      </p:cNvPicPr>
                      <p:nvPr/>
                    </p:nvPicPr>
                    <p:blipFill>
                      <a:blip r:embed="rId17"/>
                      <a:srcRect/>
                      <a:stretch>
                        <a:fillRect/>
                      </a:stretch>
                    </p:blipFill>
                    <p:spPr bwMode="auto">
                      <a:xfrm>
                        <a:off x="1114425" y="5688013"/>
                        <a:ext cx="116522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Box 19">
            <a:extLst>
              <a:ext uri="{FF2B5EF4-FFF2-40B4-BE49-F238E27FC236}">
                <a16:creationId xmlns:a16="http://schemas.microsoft.com/office/drawing/2014/main" id="{845DCC6A-33FF-4EBF-B24C-56973F4CC422}"/>
              </a:ext>
            </a:extLst>
          </p:cNvPr>
          <p:cNvSpPr txBox="1"/>
          <p:nvPr/>
        </p:nvSpPr>
        <p:spPr>
          <a:xfrm>
            <a:off x="2644337" y="5704960"/>
            <a:ext cx="5238935" cy="369332"/>
          </a:xfrm>
          <a:prstGeom prst="rect">
            <a:avLst/>
          </a:prstGeom>
          <a:solidFill>
            <a:schemeClr val="bg1"/>
          </a:solidFill>
        </p:spPr>
        <p:txBody>
          <a:bodyPr wrap="none">
            <a:spAutoFit/>
          </a:bodyPr>
          <a:lstStyle/>
          <a:p>
            <a:pPr eaLnBrk="1" hangingPunct="1">
              <a:defRPr/>
            </a:pPr>
            <a:r>
              <a:rPr lang="en-CA" dirty="0">
                <a:solidFill>
                  <a:srgbClr val="FF0000"/>
                </a:solidFill>
                <a:latin typeface="+mj-lt"/>
                <a:cs typeface="Arial" charset="0"/>
              </a:rPr>
              <a:t>The mean score of M12 students in Ch3 is 67% </a:t>
            </a:r>
          </a:p>
        </p:txBody>
      </p:sp>
      <p:graphicFrame>
        <p:nvGraphicFramePr>
          <p:cNvPr id="21" name="Object 10">
            <a:extLst>
              <a:ext uri="{FF2B5EF4-FFF2-40B4-BE49-F238E27FC236}">
                <a16:creationId xmlns:a16="http://schemas.microsoft.com/office/drawing/2014/main" id="{9536B79E-B477-479C-AB00-7301D99F78F5}"/>
              </a:ext>
            </a:extLst>
          </p:cNvPr>
          <p:cNvGraphicFramePr>
            <a:graphicFrameLocks noChangeAspect="1"/>
          </p:cNvGraphicFramePr>
          <p:nvPr>
            <p:extLst>
              <p:ext uri="{D42A27DB-BD31-4B8C-83A1-F6EECF244321}">
                <p14:modId xmlns:p14="http://schemas.microsoft.com/office/powerpoint/2010/main" val="2998297484"/>
              </p:ext>
            </p:extLst>
          </p:nvPr>
        </p:nvGraphicFramePr>
        <p:xfrm>
          <a:off x="1094118" y="6149976"/>
          <a:ext cx="1162050" cy="403225"/>
        </p:xfrm>
        <a:graphic>
          <a:graphicData uri="http://schemas.openxmlformats.org/presentationml/2006/ole">
            <mc:AlternateContent xmlns:mc="http://schemas.openxmlformats.org/markup-compatibility/2006">
              <mc:Choice xmlns:v="urn:schemas-microsoft-com:vml" Requires="v">
                <p:oleObj name="Equation" r:id="rId18" imgW="583947" imgH="203112" progId="Equation.DSMT4">
                  <p:embed/>
                </p:oleObj>
              </mc:Choice>
              <mc:Fallback>
                <p:oleObj name="Equation" r:id="rId18" imgW="583947" imgH="203112" progId="Equation.DSMT4">
                  <p:embed/>
                  <p:pic>
                    <p:nvPicPr>
                      <p:cNvPr id="21" name="Object 10">
                        <a:extLst>
                          <a:ext uri="{FF2B5EF4-FFF2-40B4-BE49-F238E27FC236}">
                            <a16:creationId xmlns:a16="http://schemas.microsoft.com/office/drawing/2014/main" id="{9536B79E-B477-479C-AB00-7301D99F78F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4118" y="6149976"/>
                        <a:ext cx="11620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Box 21">
            <a:extLst>
              <a:ext uri="{FF2B5EF4-FFF2-40B4-BE49-F238E27FC236}">
                <a16:creationId xmlns:a16="http://schemas.microsoft.com/office/drawing/2014/main" id="{3CB2AAD4-DDF3-45E5-AE8B-9CCBBC78C358}"/>
              </a:ext>
            </a:extLst>
          </p:cNvPr>
          <p:cNvSpPr txBox="1"/>
          <p:nvPr/>
        </p:nvSpPr>
        <p:spPr>
          <a:xfrm>
            <a:off x="2662392" y="6165743"/>
            <a:ext cx="5759910" cy="369332"/>
          </a:xfrm>
          <a:prstGeom prst="rect">
            <a:avLst/>
          </a:prstGeom>
          <a:noFill/>
        </p:spPr>
        <p:txBody>
          <a:bodyPr wrap="none">
            <a:spAutoFit/>
          </a:bodyPr>
          <a:lstStyle/>
          <a:p>
            <a:pPr eaLnBrk="1" hangingPunct="1">
              <a:defRPr/>
            </a:pPr>
            <a:r>
              <a:rPr lang="en-CA" dirty="0">
                <a:solidFill>
                  <a:srgbClr val="FF0000"/>
                </a:solidFill>
                <a:latin typeface="+mj-lt"/>
                <a:cs typeface="Arial" charset="0"/>
              </a:rPr>
              <a:t>The mean score of M12 students in Ch3 is NOT 67%</a:t>
            </a:r>
          </a:p>
        </p:txBody>
      </p:sp>
      <p:graphicFrame>
        <p:nvGraphicFramePr>
          <p:cNvPr id="23" name="Object 10">
            <a:extLst>
              <a:ext uri="{FF2B5EF4-FFF2-40B4-BE49-F238E27FC236}">
                <a16:creationId xmlns:a16="http://schemas.microsoft.com/office/drawing/2014/main" id="{61B3F9F5-9CAD-440F-9B2E-A13B8E5778B5}"/>
              </a:ext>
            </a:extLst>
          </p:cNvPr>
          <p:cNvGraphicFramePr>
            <a:graphicFrameLocks noChangeAspect="1"/>
          </p:cNvGraphicFramePr>
          <p:nvPr>
            <p:extLst>
              <p:ext uri="{D42A27DB-BD31-4B8C-83A1-F6EECF244321}">
                <p14:modId xmlns:p14="http://schemas.microsoft.com/office/powerpoint/2010/main" val="1449615892"/>
              </p:ext>
            </p:extLst>
          </p:nvPr>
        </p:nvGraphicFramePr>
        <p:xfrm>
          <a:off x="1114425" y="6161088"/>
          <a:ext cx="1162050" cy="403225"/>
        </p:xfrm>
        <a:graphic>
          <a:graphicData uri="http://schemas.openxmlformats.org/presentationml/2006/ole">
            <mc:AlternateContent xmlns:mc="http://schemas.openxmlformats.org/markup-compatibility/2006">
              <mc:Choice xmlns:v="urn:schemas-microsoft-com:vml" Requires="v">
                <p:oleObj name="Equation" r:id="rId20" imgW="583920" imgH="203040" progId="Equation.DSMT4">
                  <p:embed/>
                </p:oleObj>
              </mc:Choice>
              <mc:Fallback>
                <p:oleObj name="Equation" r:id="rId20" imgW="583920" imgH="203040" progId="Equation.DSMT4">
                  <p:embed/>
                  <p:pic>
                    <p:nvPicPr>
                      <p:cNvPr id="23" name="Object 10">
                        <a:extLst>
                          <a:ext uri="{FF2B5EF4-FFF2-40B4-BE49-F238E27FC236}">
                            <a16:creationId xmlns:a16="http://schemas.microsoft.com/office/drawing/2014/main" id="{61B3F9F5-9CAD-440F-9B2E-A13B8E5778B5}"/>
                          </a:ext>
                        </a:extLst>
                      </p:cNvPr>
                      <p:cNvPicPr>
                        <a:picLocks noChangeAspect="1" noChangeArrowheads="1"/>
                      </p:cNvPicPr>
                      <p:nvPr/>
                    </p:nvPicPr>
                    <p:blipFill>
                      <a:blip r:embed="rId21"/>
                      <a:srcRect/>
                      <a:stretch>
                        <a:fillRect/>
                      </a:stretch>
                    </p:blipFill>
                    <p:spPr bwMode="auto">
                      <a:xfrm>
                        <a:off x="1114425" y="6161088"/>
                        <a:ext cx="1162050" cy="403225"/>
                      </a:xfrm>
                      <a:prstGeom prst="rect">
                        <a:avLst/>
                      </a:prstGeom>
                      <a:solidFill>
                        <a:schemeClr val="bg1"/>
                      </a:solidFill>
                      <a:ln>
                        <a:noFill/>
                      </a:ln>
                      <a:effec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6" grpId="0"/>
      <p:bldP spid="20"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C8D6-8C72-4EF0-A53E-09A477C043B5}"/>
              </a:ext>
            </a:extLst>
          </p:cNvPr>
          <p:cNvSpPr>
            <a:spLocks noGrp="1"/>
          </p:cNvSpPr>
          <p:nvPr>
            <p:ph type="title"/>
          </p:nvPr>
        </p:nvSpPr>
        <p:spPr>
          <a:xfrm>
            <a:off x="161109" y="-117155"/>
            <a:ext cx="11572240" cy="896620"/>
          </a:xfrm>
        </p:spPr>
        <p:txBody>
          <a:bodyPr>
            <a:noAutofit/>
          </a:bodyPr>
          <a:lstStyle/>
          <a:p>
            <a:pPr eaLnBrk="1" fontAlgn="auto" hangingPunct="1">
              <a:spcAft>
                <a:spcPts val="0"/>
              </a:spcAft>
              <a:defRPr/>
            </a:pPr>
            <a:r>
              <a:rPr lang="en-CA" sz="2200" dirty="0"/>
              <a:t>11.6) Here are several situations where there is an incorrect application of Hypothesis testing.  Explain what is wrong in each situation:</a:t>
            </a:r>
          </a:p>
        </p:txBody>
      </p:sp>
      <p:sp>
        <p:nvSpPr>
          <p:cNvPr id="19459" name="Content Placeholder 2">
            <a:extLst>
              <a:ext uri="{FF2B5EF4-FFF2-40B4-BE49-F238E27FC236}">
                <a16:creationId xmlns:a16="http://schemas.microsoft.com/office/drawing/2014/main" id="{088540D6-978D-4A49-9B13-6719D3CA6258}"/>
              </a:ext>
            </a:extLst>
          </p:cNvPr>
          <p:cNvSpPr>
            <a:spLocks noGrp="1"/>
          </p:cNvSpPr>
          <p:nvPr>
            <p:ph sz="quarter" idx="1"/>
          </p:nvPr>
        </p:nvSpPr>
        <p:spPr>
          <a:xfrm>
            <a:off x="294640" y="769847"/>
            <a:ext cx="11438709" cy="5343570"/>
          </a:xfrm>
        </p:spPr>
        <p:txBody>
          <a:bodyPr/>
          <a:lstStyle/>
          <a:p>
            <a:pPr eaLnBrk="1" hangingPunct="1">
              <a:buFont typeface="Wingdings" panose="05000000000000000000" pitchFamily="2" charset="2"/>
              <a:buNone/>
            </a:pPr>
            <a:r>
              <a:rPr lang="en-CA" altLang="en-US" sz="2200" dirty="0"/>
              <a:t>a) A change is made to improve student satisfaction on cafeteria food.  The null hypothesis, that there is an improvement, is tested versus the alternative, that there is no change</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b) A researcher tests the following null hypothesis: </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c) A climatologists wants to tests the null hypothesis that it will snow tomorrow</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d)  Null Hypothesis: Paramedic Response time is 6.5 minutes</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e) </a:t>
            </a:r>
          </a:p>
        </p:txBody>
      </p:sp>
      <p:graphicFrame>
        <p:nvGraphicFramePr>
          <p:cNvPr id="19460" name="Object 4">
            <a:extLst>
              <a:ext uri="{FF2B5EF4-FFF2-40B4-BE49-F238E27FC236}">
                <a16:creationId xmlns:a16="http://schemas.microsoft.com/office/drawing/2014/main" id="{A00265D5-0DBE-4A4A-9796-AF7C8C51BFC3}"/>
              </a:ext>
            </a:extLst>
          </p:cNvPr>
          <p:cNvGraphicFramePr>
            <a:graphicFrameLocks noChangeAspect="1"/>
          </p:cNvGraphicFramePr>
          <p:nvPr>
            <p:extLst>
              <p:ext uri="{D42A27DB-BD31-4B8C-83A1-F6EECF244321}">
                <p14:modId xmlns:p14="http://schemas.microsoft.com/office/powerpoint/2010/main" val="33520442"/>
              </p:ext>
            </p:extLst>
          </p:nvPr>
        </p:nvGraphicFramePr>
        <p:xfrm>
          <a:off x="7115123" y="2606198"/>
          <a:ext cx="1235075" cy="796925"/>
        </p:xfrm>
        <a:graphic>
          <a:graphicData uri="http://schemas.openxmlformats.org/presentationml/2006/ole">
            <mc:AlternateContent xmlns:mc="http://schemas.openxmlformats.org/markup-compatibility/2006">
              <mc:Choice xmlns:v="urn:schemas-microsoft-com:vml" Requires="v">
                <p:oleObj name="Equation" r:id="rId4" imgW="711000" imgH="507960" progId="Equation.DSMT4">
                  <p:embed/>
                </p:oleObj>
              </mc:Choice>
              <mc:Fallback>
                <p:oleObj name="Equation" r:id="rId4" imgW="711000" imgH="507960" progId="Equation.DSMT4">
                  <p:embed/>
                  <p:pic>
                    <p:nvPicPr>
                      <p:cNvPr id="19460" name="Object 4">
                        <a:extLst>
                          <a:ext uri="{FF2B5EF4-FFF2-40B4-BE49-F238E27FC236}">
                            <a16:creationId xmlns:a16="http://schemas.microsoft.com/office/drawing/2014/main" id="{A00265D5-0DBE-4A4A-9796-AF7C8C51BFC3}"/>
                          </a:ext>
                        </a:extLst>
                      </p:cNvPr>
                      <p:cNvPicPr>
                        <a:picLocks noChangeAspect="1" noChangeArrowheads="1"/>
                      </p:cNvPicPr>
                      <p:nvPr/>
                    </p:nvPicPr>
                    <p:blipFill>
                      <a:blip r:embed="rId5"/>
                      <a:srcRect/>
                      <a:stretch>
                        <a:fillRect/>
                      </a:stretch>
                    </p:blipFill>
                    <p:spPr bwMode="auto">
                      <a:xfrm>
                        <a:off x="7115123" y="2606198"/>
                        <a:ext cx="1235075" cy="796925"/>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2AF5DAE2-7534-4216-88F5-428E494296BD}"/>
              </a:ext>
            </a:extLst>
          </p:cNvPr>
          <p:cNvSpPr txBox="1"/>
          <p:nvPr/>
        </p:nvSpPr>
        <p:spPr>
          <a:xfrm>
            <a:off x="458651" y="1900146"/>
            <a:ext cx="10864344" cy="768350"/>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H</a:t>
            </a:r>
            <a:r>
              <a:rPr lang="en-CA" sz="2200" baseline="-25000" dirty="0">
                <a:solidFill>
                  <a:srgbClr val="FF0000"/>
                </a:solidFill>
                <a:latin typeface="+mj-lt"/>
                <a:cs typeface="Arial" charset="0"/>
              </a:rPr>
              <a:t>0</a:t>
            </a:r>
            <a:r>
              <a:rPr lang="en-CA" sz="2200" dirty="0">
                <a:solidFill>
                  <a:srgbClr val="FF0000"/>
                </a:solidFill>
                <a:latin typeface="+mj-lt"/>
                <a:cs typeface="Arial" charset="0"/>
              </a:rPr>
              <a:t> and H</a:t>
            </a:r>
            <a:r>
              <a:rPr lang="en-CA" sz="2200" baseline="-25000" dirty="0">
                <a:solidFill>
                  <a:srgbClr val="FF0000"/>
                </a:solidFill>
                <a:latin typeface="+mj-lt"/>
                <a:cs typeface="Arial" charset="0"/>
              </a:rPr>
              <a:t>a</a:t>
            </a:r>
            <a:r>
              <a:rPr lang="en-CA" sz="2200" dirty="0">
                <a:solidFill>
                  <a:srgbClr val="FF0000"/>
                </a:solidFill>
                <a:latin typeface="+mj-lt"/>
                <a:cs typeface="Arial" charset="0"/>
              </a:rPr>
              <a:t> have been switched.  The null hypothesis should be a statement of no change</a:t>
            </a:r>
          </a:p>
        </p:txBody>
      </p:sp>
      <p:sp>
        <p:nvSpPr>
          <p:cNvPr id="6" name="TextBox 5">
            <a:extLst>
              <a:ext uri="{FF2B5EF4-FFF2-40B4-BE49-F238E27FC236}">
                <a16:creationId xmlns:a16="http://schemas.microsoft.com/office/drawing/2014/main" id="{CCBDC7AC-E6B5-43C1-AAC2-8A0385B7433E}"/>
              </a:ext>
            </a:extLst>
          </p:cNvPr>
          <p:cNvSpPr txBox="1"/>
          <p:nvPr/>
        </p:nvSpPr>
        <p:spPr>
          <a:xfrm>
            <a:off x="754651" y="3017833"/>
            <a:ext cx="6016391" cy="431800"/>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H</a:t>
            </a:r>
            <a:r>
              <a:rPr lang="en-CA" sz="2200" baseline="-25000" dirty="0">
                <a:solidFill>
                  <a:srgbClr val="FF0000"/>
                </a:solidFill>
                <a:latin typeface="+mj-lt"/>
                <a:cs typeface="Arial" charset="0"/>
              </a:rPr>
              <a:t>0</a:t>
            </a:r>
            <a:r>
              <a:rPr lang="en-CA" sz="2200" dirty="0">
                <a:solidFill>
                  <a:srgbClr val="FF0000"/>
                </a:solidFill>
                <a:latin typeface="+mj-lt"/>
                <a:cs typeface="Arial" charset="0"/>
              </a:rPr>
              <a:t> should be a statement about µ, not </a:t>
            </a:r>
            <a:r>
              <a:rPr lang="en-CA" sz="2200" i="1" dirty="0">
                <a:solidFill>
                  <a:srgbClr val="FF0000"/>
                </a:solidFill>
                <a:latin typeface="+mj-lt"/>
                <a:cs typeface="Arial" charset="0"/>
              </a:rPr>
              <a:t>x</a:t>
            </a:r>
            <a:r>
              <a:rPr lang="en-CA" sz="2200" dirty="0">
                <a:solidFill>
                  <a:srgbClr val="FF0000"/>
                </a:solidFill>
                <a:latin typeface="+mj-lt"/>
                <a:cs typeface="Arial" charset="0"/>
              </a:rPr>
              <a:t>.</a:t>
            </a:r>
          </a:p>
        </p:txBody>
      </p:sp>
      <p:sp>
        <p:nvSpPr>
          <p:cNvPr id="7" name="TextBox 3">
            <a:extLst>
              <a:ext uri="{FF2B5EF4-FFF2-40B4-BE49-F238E27FC236}">
                <a16:creationId xmlns:a16="http://schemas.microsoft.com/office/drawing/2014/main" id="{3B43C04E-67EE-4491-ADAA-72CE6AFCA84A}"/>
              </a:ext>
            </a:extLst>
          </p:cNvPr>
          <p:cNvSpPr txBox="1">
            <a:spLocks noChangeArrowheads="1"/>
          </p:cNvSpPr>
          <p:nvPr/>
        </p:nvSpPr>
        <p:spPr bwMode="auto">
          <a:xfrm>
            <a:off x="5740632" y="3063224"/>
            <a:ext cx="34665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a:t>
            </a:r>
          </a:p>
        </p:txBody>
      </p:sp>
      <p:sp>
        <p:nvSpPr>
          <p:cNvPr id="8" name="TextBox 7">
            <a:extLst>
              <a:ext uri="{FF2B5EF4-FFF2-40B4-BE49-F238E27FC236}">
                <a16:creationId xmlns:a16="http://schemas.microsoft.com/office/drawing/2014/main" id="{24DA83B6-825B-4565-A150-AAAC6871BB22}"/>
              </a:ext>
            </a:extLst>
          </p:cNvPr>
          <p:cNvSpPr txBox="1"/>
          <p:nvPr/>
        </p:nvSpPr>
        <p:spPr>
          <a:xfrm>
            <a:off x="1549310" y="3980675"/>
            <a:ext cx="9414781" cy="769938"/>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Our hypothesis should be a claim about the population.  Whether it rains or not is not such a statement</a:t>
            </a:r>
          </a:p>
        </p:txBody>
      </p:sp>
      <p:sp>
        <p:nvSpPr>
          <p:cNvPr id="3" name="TextBox 2">
            <a:extLst>
              <a:ext uri="{FF2B5EF4-FFF2-40B4-BE49-F238E27FC236}">
                <a16:creationId xmlns:a16="http://schemas.microsoft.com/office/drawing/2014/main" id="{F1746129-F960-C3E3-F220-C4EB6E9BA9B0}"/>
              </a:ext>
            </a:extLst>
          </p:cNvPr>
          <p:cNvSpPr txBox="1"/>
          <p:nvPr/>
        </p:nvSpPr>
        <p:spPr>
          <a:xfrm>
            <a:off x="1483679" y="5213776"/>
            <a:ext cx="9414781" cy="430887"/>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Missing “mean” or “average” in your null hypothesis</a:t>
            </a:r>
          </a:p>
        </p:txBody>
      </p:sp>
      <p:graphicFrame>
        <p:nvGraphicFramePr>
          <p:cNvPr id="4" name="Object 3">
            <a:extLst>
              <a:ext uri="{FF2B5EF4-FFF2-40B4-BE49-F238E27FC236}">
                <a16:creationId xmlns:a16="http://schemas.microsoft.com/office/drawing/2014/main" id="{E0C9F5B9-646D-364C-3F6A-36CA7633D71A}"/>
              </a:ext>
            </a:extLst>
          </p:cNvPr>
          <p:cNvGraphicFramePr>
            <a:graphicFrameLocks noChangeAspect="1"/>
          </p:cNvGraphicFramePr>
          <p:nvPr>
            <p:extLst>
              <p:ext uri="{D42A27DB-BD31-4B8C-83A1-F6EECF244321}">
                <p14:modId xmlns:p14="http://schemas.microsoft.com/office/powerpoint/2010/main" val="1242000054"/>
              </p:ext>
            </p:extLst>
          </p:nvPr>
        </p:nvGraphicFramePr>
        <p:xfrm>
          <a:off x="804589" y="5650625"/>
          <a:ext cx="2165033" cy="1012223"/>
        </p:xfrm>
        <a:graphic>
          <a:graphicData uri="http://schemas.openxmlformats.org/presentationml/2006/ole">
            <mc:AlternateContent xmlns:mc="http://schemas.openxmlformats.org/markup-compatibility/2006">
              <mc:Choice xmlns:v="urn:schemas-microsoft-com:vml" Requires="v">
                <p:oleObj name="Equation" r:id="rId6" imgW="977760" imgH="457200" progId="Equation.DSMT4">
                  <p:embed/>
                </p:oleObj>
              </mc:Choice>
              <mc:Fallback>
                <p:oleObj name="Equation" r:id="rId6" imgW="977760" imgH="457200" progId="Equation.DSMT4">
                  <p:embed/>
                  <p:pic>
                    <p:nvPicPr>
                      <p:cNvPr id="4" name="Object 3">
                        <a:extLst>
                          <a:ext uri="{FF2B5EF4-FFF2-40B4-BE49-F238E27FC236}">
                            <a16:creationId xmlns:a16="http://schemas.microsoft.com/office/drawing/2014/main" id="{E0C9F5B9-646D-364C-3F6A-36CA7633D71A}"/>
                          </a:ext>
                        </a:extLst>
                      </p:cNvPr>
                      <p:cNvPicPr/>
                      <p:nvPr/>
                    </p:nvPicPr>
                    <p:blipFill>
                      <a:blip r:embed="rId7"/>
                      <a:stretch>
                        <a:fillRect/>
                      </a:stretch>
                    </p:blipFill>
                    <p:spPr>
                      <a:xfrm>
                        <a:off x="804589" y="5650625"/>
                        <a:ext cx="2165033" cy="1012223"/>
                      </a:xfrm>
                      <a:prstGeom prst="rect">
                        <a:avLst/>
                      </a:prstGeom>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00D6C3-5F9B-9034-BDA3-86C741A7A547}"/>
              </a:ext>
            </a:extLst>
          </p:cNvPr>
          <p:cNvPicPr>
            <a:picLocks noChangeAspect="1"/>
          </p:cNvPicPr>
          <p:nvPr/>
        </p:nvPicPr>
        <p:blipFill>
          <a:blip r:embed="rId4"/>
          <a:stretch>
            <a:fillRect/>
          </a:stretch>
        </p:blipFill>
        <p:spPr>
          <a:xfrm>
            <a:off x="123918" y="17418"/>
            <a:ext cx="12030580" cy="1846217"/>
          </a:xfrm>
          <a:prstGeom prst="rect">
            <a:avLst/>
          </a:prstGeom>
        </p:spPr>
      </p:pic>
      <p:pic>
        <p:nvPicPr>
          <p:cNvPr id="9" name="Picture 8">
            <a:extLst>
              <a:ext uri="{FF2B5EF4-FFF2-40B4-BE49-F238E27FC236}">
                <a16:creationId xmlns:a16="http://schemas.microsoft.com/office/drawing/2014/main" id="{94C7A46C-E574-08CE-BBC8-E96091D0F941}"/>
              </a:ext>
            </a:extLst>
          </p:cNvPr>
          <p:cNvPicPr>
            <a:picLocks noChangeAspect="1"/>
          </p:cNvPicPr>
          <p:nvPr/>
        </p:nvPicPr>
        <p:blipFill>
          <a:blip r:embed="rId5"/>
          <a:stretch>
            <a:fillRect/>
          </a:stretch>
        </p:blipFill>
        <p:spPr>
          <a:xfrm>
            <a:off x="123917" y="1959433"/>
            <a:ext cx="12003189" cy="1436914"/>
          </a:xfrm>
          <a:prstGeom prst="rect">
            <a:avLst/>
          </a:prstGeom>
        </p:spPr>
      </p:pic>
      <p:pic>
        <p:nvPicPr>
          <p:cNvPr id="13" name="Picture 12">
            <a:extLst>
              <a:ext uri="{FF2B5EF4-FFF2-40B4-BE49-F238E27FC236}">
                <a16:creationId xmlns:a16="http://schemas.microsoft.com/office/drawing/2014/main" id="{2E90CA86-7DC8-36A3-7C1B-503BC6373FDD}"/>
              </a:ext>
            </a:extLst>
          </p:cNvPr>
          <p:cNvPicPr>
            <a:picLocks noChangeAspect="1"/>
          </p:cNvPicPr>
          <p:nvPr/>
        </p:nvPicPr>
        <p:blipFill>
          <a:blip r:embed="rId6"/>
          <a:stretch>
            <a:fillRect/>
          </a:stretch>
        </p:blipFill>
        <p:spPr>
          <a:xfrm>
            <a:off x="80374" y="3770929"/>
            <a:ext cx="12192000" cy="2999982"/>
          </a:xfrm>
          <a:prstGeom prst="rect">
            <a:avLst/>
          </a:prstGeom>
        </p:spPr>
      </p:pic>
    </p:spTree>
    <p:custDataLst>
      <p:tags r:id="rId1"/>
    </p:custDataLst>
    <p:extLst>
      <p:ext uri="{BB962C8B-B14F-4D97-AF65-F5344CB8AC3E}">
        <p14:creationId xmlns:p14="http://schemas.microsoft.com/office/powerpoint/2010/main" val="1188634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ca6bf3abc8c515d48857a5c5328843bb275e6"/>
  <p:tag name="ISPRING_ULTRA_SCORM_SLIDE_COUNT" val="13"/>
  <p:tag name="ISPRING_ULTRA_SCORM_DURATION" val="3600"/>
  <p:tag name="ISPRING_ULTRA_SCORM_QUIZ_NUMBER" val="0"/>
  <p:tag name="GENSWF_OUTPUT_FILE_NAME" val="apstatch111"/>
  <p:tag name="ISPRING_ULTRA_SCORM_COURSE_ID" val="41126C59-F33B-4696-87D9-8CE841AB9E0B"/>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a4a7e1a3994ff410e1ddaf2cc182301783bcd35"/>
  <p:tag name="ISPRING_LMS_API_VERSION" val="SCORM 2004 (4th edition)"/>
  <p:tag name="ISPRING_ULTRA_SCORM_COURCE_TITLE" val="AP Stats 11.1-3 Hypothesis Test Testing a claim"/>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FFFDQj{D1961B4B-4104-4DBD-91AB-5334FB564497}&quot;,&quot;C:\\Users\\e15108\\OneDrive - SD41\\Statistics\\Online Stats Not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27.000000"/>
  <p:tag name="ISPRING_PRESENTATION_TITLE" val="AP Stats 11.1-3 Hypothesis Test Testing a claim"/>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C53FD44B-2124-4C1A-9D0F-5ED349F6AB1F}:323"/>
</p:tagLst>
</file>

<file path=ppt/tags/tag11.xml><?xml version="1.0" encoding="utf-8"?>
<p:tagLst xmlns:a="http://schemas.openxmlformats.org/drawingml/2006/main" xmlns:r="http://schemas.openxmlformats.org/officeDocument/2006/relationships" xmlns:p="http://schemas.openxmlformats.org/presentationml/2006/main">
  <p:tag name="GENSWF_SLIDE_UID" val="{84749862-C671-480F-B2AB-96D6A638D87A}:318"/>
</p:tagLst>
</file>

<file path=ppt/tags/tag12.xml><?xml version="1.0" encoding="utf-8"?>
<p:tagLst xmlns:a="http://schemas.openxmlformats.org/drawingml/2006/main" xmlns:r="http://schemas.openxmlformats.org/officeDocument/2006/relationships" xmlns:p="http://schemas.openxmlformats.org/presentationml/2006/main">
  <p:tag name="GENSWF_SLIDE_UID" val="{2C4AC9BB-1ABB-42DB-B4A6-62D1E24FBCC8}:311"/>
</p:tagLst>
</file>

<file path=ppt/tags/tag13.xml><?xml version="1.0" encoding="utf-8"?>
<p:tagLst xmlns:a="http://schemas.openxmlformats.org/drawingml/2006/main" xmlns:r="http://schemas.openxmlformats.org/officeDocument/2006/relationships" xmlns:p="http://schemas.openxmlformats.org/presentationml/2006/main">
  <p:tag name="GENSWF_SLIDE_UID" val="{5756A654-AC39-4277-874E-940801EF5830}:313"/>
</p:tagLst>
</file>

<file path=ppt/tags/tag14.xml><?xml version="1.0" encoding="utf-8"?>
<p:tagLst xmlns:a="http://schemas.openxmlformats.org/drawingml/2006/main" xmlns:r="http://schemas.openxmlformats.org/officeDocument/2006/relationships" xmlns:p="http://schemas.openxmlformats.org/presentationml/2006/main">
  <p:tag name="GENSWF_SLIDE_UID" val="{C4FB36E9-030B-4F4D-9AB2-B4573280AE2E}:314"/>
</p:tagLst>
</file>

<file path=ppt/tags/tag15.xml><?xml version="1.0" encoding="utf-8"?>
<p:tagLst xmlns:a="http://schemas.openxmlformats.org/drawingml/2006/main" xmlns:r="http://schemas.openxmlformats.org/officeDocument/2006/relationships" xmlns:p="http://schemas.openxmlformats.org/presentationml/2006/main">
  <p:tag name="GENSWF_SLIDE_UID" val="{516DF02F-6AF5-4828-A9E5-6406C0163659}:282"/>
</p:tagLst>
</file>

<file path=ppt/tags/tag16.xml><?xml version="1.0" encoding="utf-8"?>
<p:tagLst xmlns:a="http://schemas.openxmlformats.org/drawingml/2006/main" xmlns:r="http://schemas.openxmlformats.org/officeDocument/2006/relationships" xmlns:p="http://schemas.openxmlformats.org/presentationml/2006/main">
  <p:tag name="GENSWF_SLIDE_UID" val="{07DF46B9-920C-4224-B1F8-DEA9624FF013}:316"/>
</p:tagLst>
</file>

<file path=ppt/tags/tag17.xml><?xml version="1.0" encoding="utf-8"?>
<p:tagLst xmlns:a="http://schemas.openxmlformats.org/drawingml/2006/main" xmlns:r="http://schemas.openxmlformats.org/officeDocument/2006/relationships" xmlns:p="http://schemas.openxmlformats.org/presentationml/2006/main">
  <p:tag name="GENSWF_SLIDE_UID" val="{CA06B079-8E76-41C7-9CC5-0492821F7103}:319"/>
</p:tagLst>
</file>

<file path=ppt/tags/tag18.xml><?xml version="1.0" encoding="utf-8"?>
<p:tagLst xmlns:a="http://schemas.openxmlformats.org/drawingml/2006/main" xmlns:r="http://schemas.openxmlformats.org/officeDocument/2006/relationships" xmlns:p="http://schemas.openxmlformats.org/presentationml/2006/main">
  <p:tag name="GENSWF_SLIDE_UID" val="{B9338C38-892F-4165-9668-EB6D253644AB}:294"/>
</p:tagLst>
</file>

<file path=ppt/tags/tag19.xml><?xml version="1.0" encoding="utf-8"?>
<p:tagLst xmlns:a="http://schemas.openxmlformats.org/drawingml/2006/main" xmlns:r="http://schemas.openxmlformats.org/officeDocument/2006/relationships" xmlns:p="http://schemas.openxmlformats.org/presentationml/2006/main">
  <p:tag name="GENSWF_SLIDE_UID" val="{C91B438A-9C9D-4396-9C45-FEA3FDFF40DC}:315"/>
</p:tagLst>
</file>

<file path=ppt/tags/tag2.xml><?xml version="1.0" encoding="utf-8"?>
<p:tagLst xmlns:a="http://schemas.openxmlformats.org/drawingml/2006/main" xmlns:r="http://schemas.openxmlformats.org/officeDocument/2006/relationships" xmlns:p="http://schemas.openxmlformats.org/presentationml/2006/main">
  <p:tag name="GENSWF_SLIDE_UID" val="{F3D0D262-F9EF-4CDF-8C9E-5358629FF928}: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1C6F0FFC-FDD5-41D1-BB1D-E2898892C9C6}:317"/>
</p:tagLst>
</file>

<file path=ppt/tags/tag21.xml><?xml version="1.0" encoding="utf-8"?>
<p:tagLst xmlns:a="http://schemas.openxmlformats.org/drawingml/2006/main" xmlns:r="http://schemas.openxmlformats.org/officeDocument/2006/relationships" xmlns:p="http://schemas.openxmlformats.org/presentationml/2006/main">
  <p:tag name="GENSWF_SLIDE_UID" val="{765F5D2E-83F3-4526-8EA5-F770A846540A}:283"/>
</p:tagLst>
</file>

<file path=ppt/tags/tag22.xml><?xml version="1.0" encoding="utf-8"?>
<p:tagLst xmlns:a="http://schemas.openxmlformats.org/drawingml/2006/main" xmlns:r="http://schemas.openxmlformats.org/officeDocument/2006/relationships" xmlns:p="http://schemas.openxmlformats.org/presentationml/2006/main">
  <p:tag name="GENSWF_SLIDE_UID" val="{70F24C19-5AAA-4B65-B0A6-34F9B8DDACEE}:321"/>
</p:tagLst>
</file>

<file path=ppt/tags/tag23.xml><?xml version="1.0" encoding="utf-8"?>
<p:tagLst xmlns:a="http://schemas.openxmlformats.org/drawingml/2006/main" xmlns:r="http://schemas.openxmlformats.org/officeDocument/2006/relationships" xmlns:p="http://schemas.openxmlformats.org/presentationml/2006/main">
  <p:tag name="GENSWF_SLIDE_UID" val="{111E987E-43D0-4AB5-ADEF-C43127B76A3B}:320"/>
</p:tagLst>
</file>

<file path=ppt/tags/tag24.xml><?xml version="1.0" encoding="utf-8"?>
<p:tagLst xmlns:a="http://schemas.openxmlformats.org/drawingml/2006/main" xmlns:r="http://schemas.openxmlformats.org/officeDocument/2006/relationships" xmlns:p="http://schemas.openxmlformats.org/presentationml/2006/main">
  <p:tag name="GENSWF_SLIDE_UID" val="{042205C3-F72B-4410-8433-9CDAF615EC9E}:322"/>
</p:tagLst>
</file>

<file path=ppt/tags/tag25.xml><?xml version="1.0" encoding="utf-8"?>
<p:tagLst xmlns:a="http://schemas.openxmlformats.org/drawingml/2006/main" xmlns:r="http://schemas.openxmlformats.org/officeDocument/2006/relationships" xmlns:p="http://schemas.openxmlformats.org/presentationml/2006/main">
  <p:tag name="GENSWF_SLIDE_UID" val="{3124EC46-056C-44F6-B01A-505266D75310}:324"/>
</p:tagLst>
</file>

<file path=ppt/tags/tag26.xml><?xml version="1.0" encoding="utf-8"?>
<p:tagLst xmlns:a="http://schemas.openxmlformats.org/drawingml/2006/main" xmlns:r="http://schemas.openxmlformats.org/officeDocument/2006/relationships" xmlns:p="http://schemas.openxmlformats.org/presentationml/2006/main">
  <p:tag name="GENSWF_SLIDE_UID" val="{A2FF6639-0AC9-4FCA-9F2E-9E9698C5704F}:280"/>
</p:tagLst>
</file>

<file path=ppt/tags/tag27.xml><?xml version="1.0" encoding="utf-8"?>
<p:tagLst xmlns:a="http://schemas.openxmlformats.org/drawingml/2006/main" xmlns:r="http://schemas.openxmlformats.org/officeDocument/2006/relationships" xmlns:p="http://schemas.openxmlformats.org/presentationml/2006/main">
  <p:tag name="GENSWF_SLIDE_UID" val="{1F684A4A-AC2B-4DF0-ACA4-9F98696DA50A}:284"/>
</p:tagLst>
</file>

<file path=ppt/tags/tag28.xml><?xml version="1.0" encoding="utf-8"?>
<p:tagLst xmlns:a="http://schemas.openxmlformats.org/drawingml/2006/main" xmlns:r="http://schemas.openxmlformats.org/officeDocument/2006/relationships" xmlns:p="http://schemas.openxmlformats.org/presentationml/2006/main">
  <p:tag name="GENSWF_SLIDE_UID" val="{9B71CB2A-F847-4A71-879E-0BF99EDEE471}:268"/>
</p:tagLst>
</file>

<file path=ppt/tags/tag29.xml><?xml version="1.0" encoding="utf-8"?>
<p:tagLst xmlns:a="http://schemas.openxmlformats.org/drawingml/2006/main" xmlns:r="http://schemas.openxmlformats.org/officeDocument/2006/relationships" xmlns:p="http://schemas.openxmlformats.org/presentationml/2006/main">
  <p:tag name="GENSWF_SLIDE_UID" val="{58688631-F53E-479B-86D8-F76B3CC73047}:299"/>
</p:tagLst>
</file>

<file path=ppt/tags/tag3.xml><?xml version="1.0" encoding="utf-8"?>
<p:tagLst xmlns:a="http://schemas.openxmlformats.org/drawingml/2006/main" xmlns:r="http://schemas.openxmlformats.org/officeDocument/2006/relationships" xmlns:p="http://schemas.openxmlformats.org/presentationml/2006/main">
  <p:tag name="GENSWF_SLIDE_UID" val="{0F532B11-230D-44FB-B0FB-D6D67952A64F}:307"/>
</p:tagLst>
</file>

<file path=ppt/tags/tag30.xml><?xml version="1.0" encoding="utf-8"?>
<p:tagLst xmlns:a="http://schemas.openxmlformats.org/drawingml/2006/main" xmlns:r="http://schemas.openxmlformats.org/officeDocument/2006/relationships" xmlns:p="http://schemas.openxmlformats.org/presentationml/2006/main">
  <p:tag name="GENSWF_SLIDE_UID" val="{D1A3E82F-37DD-49ED-8FC6-75596D88BA2D}:269"/>
</p:tagLst>
</file>

<file path=ppt/tags/tag31.xml><?xml version="1.0" encoding="utf-8"?>
<p:tagLst xmlns:a="http://schemas.openxmlformats.org/drawingml/2006/main" xmlns:r="http://schemas.openxmlformats.org/officeDocument/2006/relationships" xmlns:p="http://schemas.openxmlformats.org/presentationml/2006/main">
  <p:tag name="GENSWF_SLIDE_UID" val="{867D929F-D4BB-4C43-B863-CB318EFEA7F3}:301"/>
</p:tagLst>
</file>

<file path=ppt/tags/tag32.xml><?xml version="1.0" encoding="utf-8"?>
<p:tagLst xmlns:a="http://schemas.openxmlformats.org/drawingml/2006/main" xmlns:r="http://schemas.openxmlformats.org/officeDocument/2006/relationships" xmlns:p="http://schemas.openxmlformats.org/presentationml/2006/main">
  <p:tag name="GENSWF_SLIDE_UID" val="{83B6EC92-8587-4ED9-8AAF-4447B4FBC810}:303"/>
</p:tagLst>
</file>

<file path=ppt/tags/tag33.xml><?xml version="1.0" encoding="utf-8"?>
<p:tagLst xmlns:a="http://schemas.openxmlformats.org/drawingml/2006/main" xmlns:r="http://schemas.openxmlformats.org/officeDocument/2006/relationships" xmlns:p="http://schemas.openxmlformats.org/presentationml/2006/main">
  <p:tag name="GENSWF_SLIDE_UID" val="{975565B6-F942-4077-93B2-C04967D771E1}:304"/>
</p:tagLst>
</file>

<file path=ppt/tags/tag34.xml><?xml version="1.0" encoding="utf-8"?>
<p:tagLst xmlns:a="http://schemas.openxmlformats.org/drawingml/2006/main" xmlns:r="http://schemas.openxmlformats.org/officeDocument/2006/relationships" xmlns:p="http://schemas.openxmlformats.org/presentationml/2006/main">
  <p:tag name="GENSWF_SLIDE_UID" val="{88E10E00-DD82-4CF1-B1F6-F7DEF4561D88}:288"/>
</p:tagLst>
</file>

<file path=ppt/tags/tag35.xml><?xml version="1.0" encoding="utf-8"?>
<p:tagLst xmlns:a="http://schemas.openxmlformats.org/drawingml/2006/main" xmlns:r="http://schemas.openxmlformats.org/officeDocument/2006/relationships" xmlns:p="http://schemas.openxmlformats.org/presentationml/2006/main">
  <p:tag name="GENSWF_SLIDE_UID" val="{A4198A92-D924-4985-AA8A-CAFFE9D334F9}:291"/>
</p:tagLst>
</file>

<file path=ppt/tags/tag36.xml><?xml version="1.0" encoding="utf-8"?>
<p:tagLst xmlns:a="http://schemas.openxmlformats.org/drawingml/2006/main" xmlns:r="http://schemas.openxmlformats.org/officeDocument/2006/relationships" xmlns:p="http://schemas.openxmlformats.org/presentationml/2006/main">
  <p:tag name="GENSWF_SLIDE_UID" val="{D1B04359-6E11-4FD2-9CEC-7066C7C0090A}:289"/>
</p:tagLst>
</file>

<file path=ppt/tags/tag37.xml><?xml version="1.0" encoding="utf-8"?>
<p:tagLst xmlns:a="http://schemas.openxmlformats.org/drawingml/2006/main" xmlns:r="http://schemas.openxmlformats.org/officeDocument/2006/relationships" xmlns:p="http://schemas.openxmlformats.org/presentationml/2006/main">
  <p:tag name="GENSWF_SLIDE_UID" val="{076C108D-0F36-481D-BDB7-50A3C41D61A5}:275"/>
</p:tagLst>
</file>

<file path=ppt/tags/tag38.xml><?xml version="1.0" encoding="utf-8"?>
<p:tagLst xmlns:a="http://schemas.openxmlformats.org/drawingml/2006/main" xmlns:r="http://schemas.openxmlformats.org/officeDocument/2006/relationships" xmlns:p="http://schemas.openxmlformats.org/presentationml/2006/main">
  <p:tag name="GENSWF_SLIDE_UID" val="{24DD83C1-EE98-4C2D-9B2D-155D660E11B6}:290"/>
</p:tagLst>
</file>

<file path=ppt/tags/tag39.xml><?xml version="1.0" encoding="utf-8"?>
<p:tagLst xmlns:a="http://schemas.openxmlformats.org/drawingml/2006/main" xmlns:r="http://schemas.openxmlformats.org/officeDocument/2006/relationships" xmlns:p="http://schemas.openxmlformats.org/presentationml/2006/main">
  <p:tag name="GENSWF_SLIDE_UID" val="{390055F0-4E16-4A3B-B318-3F1E338A3536}:292"/>
</p:tagLst>
</file>

<file path=ppt/tags/tag4.xml><?xml version="1.0" encoding="utf-8"?>
<p:tagLst xmlns:a="http://schemas.openxmlformats.org/drawingml/2006/main" xmlns:r="http://schemas.openxmlformats.org/officeDocument/2006/relationships" xmlns:p="http://schemas.openxmlformats.org/presentationml/2006/main">
  <p:tag name="GENSWF_SLIDE_UID" val="{DA406D6A-D946-4F7C-8A99-A1F7A80FFE34}:308"/>
</p:tagLst>
</file>

<file path=ppt/tags/tag40.xml><?xml version="1.0" encoding="utf-8"?>
<p:tagLst xmlns:a="http://schemas.openxmlformats.org/drawingml/2006/main" xmlns:r="http://schemas.openxmlformats.org/officeDocument/2006/relationships" xmlns:p="http://schemas.openxmlformats.org/presentationml/2006/main">
  <p:tag name="GENSWF_SLIDE_UID" val="{0429C0FE-4C5C-4303-8068-B3626E1D131E}:293"/>
</p:tagLst>
</file>

<file path=ppt/tags/tag41.xml><?xml version="1.0" encoding="utf-8"?>
<p:tagLst xmlns:a="http://schemas.openxmlformats.org/drawingml/2006/main" xmlns:r="http://schemas.openxmlformats.org/officeDocument/2006/relationships" xmlns:p="http://schemas.openxmlformats.org/presentationml/2006/main">
  <p:tag name="GENSWF_SLIDE_UID" val="{4F121B58-F309-4502-8249-503F5467B6F1}:286"/>
</p:tagLst>
</file>

<file path=ppt/tags/tag42.xml><?xml version="1.0" encoding="utf-8"?>
<p:tagLst xmlns:a="http://schemas.openxmlformats.org/drawingml/2006/main" xmlns:r="http://schemas.openxmlformats.org/officeDocument/2006/relationships" xmlns:p="http://schemas.openxmlformats.org/presentationml/2006/main">
  <p:tag name="GENSWF_SLIDE_UID" val="{83CF57CE-37B2-49C6-99F3-B822DC8A051E}:260"/>
</p:tagLst>
</file>

<file path=ppt/tags/tag43.xml><?xml version="1.0" encoding="utf-8"?>
<p:tagLst xmlns:a="http://schemas.openxmlformats.org/drawingml/2006/main" xmlns:r="http://schemas.openxmlformats.org/officeDocument/2006/relationships" xmlns:p="http://schemas.openxmlformats.org/presentationml/2006/main">
  <p:tag name="GENSWF_SLIDE_UID" val="{2EA988FD-8B5F-4A6E-AD25-5EA77589EACB}:276"/>
</p:tagLst>
</file>

<file path=ppt/tags/tag44.xml><?xml version="1.0" encoding="utf-8"?>
<p:tagLst xmlns:a="http://schemas.openxmlformats.org/drawingml/2006/main" xmlns:r="http://schemas.openxmlformats.org/officeDocument/2006/relationships" xmlns:p="http://schemas.openxmlformats.org/presentationml/2006/main">
  <p:tag name="GENSWF_SLIDE_UID" val="{6B0B42CD-2341-4690-82F1-59FD4B7C8F4B}:287"/>
</p:tagLst>
</file>

<file path=ppt/tags/tag45.xml><?xml version="1.0" encoding="utf-8"?>
<p:tagLst xmlns:a="http://schemas.openxmlformats.org/drawingml/2006/main" xmlns:r="http://schemas.openxmlformats.org/officeDocument/2006/relationships" xmlns:p="http://schemas.openxmlformats.org/presentationml/2006/main">
  <p:tag name="GENSWF_SLIDE_UID" val="{4DF927E8-57DB-490A-9517-FA218374294F}:296"/>
</p:tagLst>
</file>

<file path=ppt/tags/tag46.xml><?xml version="1.0" encoding="utf-8"?>
<p:tagLst xmlns:a="http://schemas.openxmlformats.org/drawingml/2006/main" xmlns:r="http://schemas.openxmlformats.org/officeDocument/2006/relationships" xmlns:p="http://schemas.openxmlformats.org/presentationml/2006/main">
  <p:tag name="GENSWF_SLIDE_UID" val="{AA216C83-D59A-4713-AD86-501A500FFD4F}:295"/>
</p:tagLst>
</file>

<file path=ppt/tags/tag47.xml><?xml version="1.0" encoding="utf-8"?>
<p:tagLst xmlns:a="http://schemas.openxmlformats.org/drawingml/2006/main" xmlns:r="http://schemas.openxmlformats.org/officeDocument/2006/relationships" xmlns:p="http://schemas.openxmlformats.org/presentationml/2006/main">
  <p:tag name="GENSWF_SLIDE_UID" val="{651429D2-7008-44EC-BC4E-9FE0E8E00F77}:285"/>
</p:tagLst>
</file>

<file path=ppt/tags/tag48.xml><?xml version="1.0" encoding="utf-8"?>
<p:tagLst xmlns:a="http://schemas.openxmlformats.org/drawingml/2006/main" xmlns:r="http://schemas.openxmlformats.org/officeDocument/2006/relationships" xmlns:p="http://schemas.openxmlformats.org/presentationml/2006/main">
  <p:tag name="GENSWF_SLIDE_UID" val="{98BBE8BD-9324-4C30-8028-62389D9B15C9}:297"/>
</p:tagLst>
</file>

<file path=ppt/tags/tag49.xml><?xml version="1.0" encoding="utf-8"?>
<p:tagLst xmlns:a="http://schemas.openxmlformats.org/drawingml/2006/main" xmlns:r="http://schemas.openxmlformats.org/officeDocument/2006/relationships" xmlns:p="http://schemas.openxmlformats.org/presentationml/2006/main">
  <p:tag name="GENSWF_SLIDE_UID" val="{56EE0FDD-CB83-49E5-B2E0-6B259C77BCFE}:300"/>
</p:tagLst>
</file>

<file path=ppt/tags/tag5.xml><?xml version="1.0" encoding="utf-8"?>
<p:tagLst xmlns:a="http://schemas.openxmlformats.org/drawingml/2006/main" xmlns:r="http://schemas.openxmlformats.org/officeDocument/2006/relationships" xmlns:p="http://schemas.openxmlformats.org/presentationml/2006/main">
  <p:tag name="GENSWF_SLIDE_UID" val="{3B9656F7-AA6E-4D20-AC29-D5BAB6E188EA}:309"/>
</p:tagLst>
</file>

<file path=ppt/tags/tag6.xml><?xml version="1.0" encoding="utf-8"?>
<p:tagLst xmlns:a="http://schemas.openxmlformats.org/drawingml/2006/main" xmlns:r="http://schemas.openxmlformats.org/officeDocument/2006/relationships" xmlns:p="http://schemas.openxmlformats.org/presentationml/2006/main">
  <p:tag name="GENSWF_SLIDE_UID" val="{A8101FC4-074E-4FAA-9F40-817C7E20D70E}:310"/>
</p:tagLst>
</file>

<file path=ppt/tags/tag7.xml><?xml version="1.0" encoding="utf-8"?>
<p:tagLst xmlns:a="http://schemas.openxmlformats.org/drawingml/2006/main" xmlns:r="http://schemas.openxmlformats.org/officeDocument/2006/relationships" xmlns:p="http://schemas.openxmlformats.org/presentationml/2006/main">
  <p:tag name="GENSWF_SLIDE_UID" val="{28C988F9-4C77-44E3-9A7A-966F5D1F2360}:259"/>
</p:tagLst>
</file>

<file path=ppt/tags/tag8.xml><?xml version="1.0" encoding="utf-8"?>
<p:tagLst xmlns:a="http://schemas.openxmlformats.org/drawingml/2006/main" xmlns:r="http://schemas.openxmlformats.org/officeDocument/2006/relationships" xmlns:p="http://schemas.openxmlformats.org/presentationml/2006/main">
  <p:tag name="GENSWF_SLIDE_UID" val="{1C70D8F7-A5F7-4CAB-9D36-B743E3FC9A23}:266"/>
</p:tagLst>
</file>

<file path=ppt/tags/tag9.xml><?xml version="1.0" encoding="utf-8"?>
<p:tagLst xmlns:a="http://schemas.openxmlformats.org/drawingml/2006/main" xmlns:r="http://schemas.openxmlformats.org/officeDocument/2006/relationships" xmlns:p="http://schemas.openxmlformats.org/presentationml/2006/main">
  <p:tag name="GENSWF_SLIDE_UID" val="{C0DB94BB-293D-4929-BB3D-51C87DBEAB26}:2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A6975A49-5321-4793-AEEF-C2EAAACCF876}">
  <ds:schemaRefs>
    <ds:schemaRef ds:uri="http://schemas.microsoft.com/sharepoint/v3/contenttype/forms"/>
  </ds:schemaRefs>
</ds:datastoreItem>
</file>

<file path=customXml/itemProps2.xml><?xml version="1.0" encoding="utf-8"?>
<ds:datastoreItem xmlns:ds="http://schemas.openxmlformats.org/officeDocument/2006/customXml" ds:itemID="{E8CADE3F-EDCC-431C-B3C9-EC9AB4642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FD7FBA-5D9C-48D2-AC38-07A90DE1D3F5}">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592969b-b9e0-4bc7-baa3-fba5b5725717"/>
    <ds:schemaRef ds:uri="http://purl.org/dc/terms/"/>
    <ds:schemaRef ds:uri="d00fb86e-a52e-4f2f-9300-62c8872f8705"/>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Oriel</Template>
  <TotalTime>4598</TotalTime>
  <Words>6407</Words>
  <Application>Microsoft Office PowerPoint</Application>
  <PresentationFormat>Widescreen</PresentationFormat>
  <Paragraphs>410</Paragraphs>
  <Slides>55</Slides>
  <Notes>48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Cambria Math</vt:lpstr>
      <vt:lpstr>Century Schoolbook</vt:lpstr>
      <vt:lpstr>Wingdings</vt:lpstr>
      <vt:lpstr>Wingdings 2</vt:lpstr>
      <vt:lpstr>Oriel</vt:lpstr>
      <vt:lpstr>Equation</vt:lpstr>
      <vt:lpstr>Chapter 11.1 to 11.3 Hypothesis Testing -  Testing a Claim</vt:lpstr>
      <vt:lpstr>What’s important about this chapter?</vt:lpstr>
      <vt:lpstr>Hypothesis Testing and Probability</vt:lpstr>
      <vt:lpstr>How to Perform a Hypothesis Test:  STEP 1</vt:lpstr>
      <vt:lpstr>PowerPoint Presentation</vt:lpstr>
      <vt:lpstr>Ex#1) Indicate the Null Hypothesis and Alternative Hypothesis for each scenario:</vt:lpstr>
      <vt:lpstr>PowerPoint Presentation</vt:lpstr>
      <vt:lpstr>11.6) Here are several situations where there is an incorrect application of Hypothesis testing.  Explain what is wrong in each situation:</vt:lpstr>
      <vt:lpstr>PowerPoint Presentation</vt:lpstr>
      <vt:lpstr>PowerPoint Presentation</vt:lpstr>
      <vt:lpstr>Number Line Method With Hypothesis Testing</vt:lpstr>
      <vt:lpstr>Number Line Method With Hypothesis Testing</vt:lpstr>
      <vt:lpstr>Hypothesis Testing with Inequalities in the Null: </vt:lpstr>
      <vt:lpstr>PowerPoint Presentation</vt:lpstr>
      <vt:lpstr>PowerPoint Presentation</vt:lpstr>
      <vt:lpstr>STEP 2: Determining a Significance Level () </vt:lpstr>
      <vt:lpstr>Step 3: Take a Sample and Calculate the P-value</vt:lpstr>
      <vt:lpstr>PowerPoint Presentation</vt:lpstr>
      <vt:lpstr>What you NEED to KNOW about  P value</vt:lpstr>
      <vt:lpstr>TRICKY Example!</vt:lpstr>
      <vt:lpstr>PowerPoint Presentation</vt:lpstr>
      <vt:lpstr>Step 4: Compare P-Value Against Significance level </vt:lpstr>
      <vt:lpstr>PowerPoint Presentation</vt:lpstr>
      <vt:lpstr>Summary on Hypothesis testing:</vt:lpstr>
      <vt:lpstr>PowerPoint Presentation</vt:lpstr>
      <vt:lpstr>What does it Imply when we Reject Ho?</vt:lpstr>
      <vt:lpstr>STEP 5: Accept or Reject the Null Hypothesis Ho</vt:lpstr>
      <vt:lpstr>PowerPoint Presentation</vt:lpstr>
      <vt:lpstr>Performing an Hypothesis Test on Ti83</vt:lpstr>
      <vt:lpstr>Reading the Output of a Hypothesis Test: </vt:lpstr>
      <vt:lpstr>Formulas for Z-Test, T-Test, 1-Proportional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Indicate True/False for each of the following statements: </vt:lpstr>
      <vt:lpstr>PowerPoint Presentation</vt:lpstr>
      <vt:lpstr>PowerPoint Presentation</vt:lpstr>
      <vt:lpstr>PowerPoint Presentation</vt:lpstr>
      <vt:lpstr>PowerPoint Presentation</vt:lpstr>
      <vt:lpstr>Significance Level: </vt:lpstr>
      <vt:lpstr>PowerPoint Presentation</vt:lpstr>
      <vt:lpstr>PowerPoint Presentation</vt:lpstr>
      <vt:lpstr>PowerPoint Presentation</vt:lpstr>
      <vt:lpstr>Significance Test!</vt:lpstr>
      <vt:lpstr>Conditions for Performing Significance Test:</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11.1-3 Hypothesis Test Testing a claim</dc:title>
  <dc:creator>danny young</dc:creator>
  <cp:lastModifiedBy>Danny Young</cp:lastModifiedBy>
  <cp:revision>98</cp:revision>
  <dcterms:created xsi:type="dcterms:W3CDTF">2011-02-21T04:57:35Z</dcterms:created>
  <dcterms:modified xsi:type="dcterms:W3CDTF">2025-09-02T20:55:22Z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